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ink/ink1.xml" ContentType="application/inkml+xml"/>
  <Override PartName="/ppt/ink/ink2.xml" ContentType="application/inkml+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ink/ink42.xml" ContentType="application/inkml+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6"/>
  </p:notesMasterIdLst>
  <p:sldIdLst>
    <p:sldId id="257" r:id="rId2"/>
    <p:sldId id="258" r:id="rId3"/>
    <p:sldId id="259" r:id="rId4"/>
    <p:sldId id="260" r:id="rId5"/>
    <p:sldId id="261" r:id="rId6"/>
    <p:sldId id="262" r:id="rId7"/>
    <p:sldId id="1606" r:id="rId8"/>
    <p:sldId id="263" r:id="rId9"/>
    <p:sldId id="264" r:id="rId10"/>
    <p:sldId id="265" r:id="rId11"/>
    <p:sldId id="266" r:id="rId12"/>
    <p:sldId id="267" r:id="rId13"/>
    <p:sldId id="268" r:id="rId14"/>
    <p:sldId id="269" r:id="rId15"/>
    <p:sldId id="270" r:id="rId16"/>
    <p:sldId id="976" r:id="rId17"/>
    <p:sldId id="974" r:id="rId18"/>
    <p:sldId id="271" r:id="rId19"/>
    <p:sldId id="982" r:id="rId20"/>
    <p:sldId id="273" r:id="rId21"/>
    <p:sldId id="272" r:id="rId22"/>
    <p:sldId id="977" r:id="rId23"/>
    <p:sldId id="981" r:id="rId24"/>
    <p:sldId id="275" r:id="rId25"/>
    <p:sldId id="274" r:id="rId26"/>
    <p:sldId id="1626" r:id="rId27"/>
    <p:sldId id="276" r:id="rId28"/>
    <p:sldId id="978" r:id="rId29"/>
    <p:sldId id="277" r:id="rId30"/>
    <p:sldId id="1573" r:id="rId31"/>
    <p:sldId id="278" r:id="rId32"/>
    <p:sldId id="279" r:id="rId33"/>
    <p:sldId id="280" r:id="rId34"/>
    <p:sldId id="281"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7" r:id="rId54"/>
    <p:sldId id="301" r:id="rId55"/>
    <p:sldId id="1588" r:id="rId56"/>
    <p:sldId id="302" r:id="rId57"/>
    <p:sldId id="303" r:id="rId58"/>
    <p:sldId id="1587" r:id="rId59"/>
    <p:sldId id="306" r:id="rId60"/>
    <p:sldId id="1574" r:id="rId61"/>
    <p:sldId id="305" r:id="rId62"/>
    <p:sldId id="308" r:id="rId63"/>
    <p:sldId id="1589" r:id="rId64"/>
    <p:sldId id="309" r:id="rId65"/>
    <p:sldId id="310" r:id="rId66"/>
    <p:sldId id="311" r:id="rId67"/>
    <p:sldId id="312" r:id="rId68"/>
    <p:sldId id="313" r:id="rId69"/>
    <p:sldId id="1622" r:id="rId70"/>
    <p:sldId id="314" r:id="rId71"/>
    <p:sldId id="315" r:id="rId72"/>
    <p:sldId id="1590" r:id="rId73"/>
    <p:sldId id="316" r:id="rId74"/>
    <p:sldId id="317" r:id="rId75"/>
    <p:sldId id="318" r:id="rId76"/>
    <p:sldId id="319" r:id="rId77"/>
    <p:sldId id="320" r:id="rId78"/>
    <p:sldId id="321" r:id="rId79"/>
    <p:sldId id="159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3" r:id="rId101"/>
    <p:sldId id="344"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4" r:id="rId119"/>
    <p:sldId id="363"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1624" r:id="rId137"/>
    <p:sldId id="381" r:id="rId138"/>
    <p:sldId id="382" r:id="rId139"/>
    <p:sldId id="804" r:id="rId140"/>
    <p:sldId id="383" r:id="rId141"/>
    <p:sldId id="384" r:id="rId142"/>
    <p:sldId id="385" r:id="rId143"/>
    <p:sldId id="386" r:id="rId144"/>
    <p:sldId id="387" r:id="rId145"/>
    <p:sldId id="388" r:id="rId146"/>
    <p:sldId id="805" r:id="rId147"/>
    <p:sldId id="389" r:id="rId148"/>
    <p:sldId id="806" r:id="rId149"/>
    <p:sldId id="393" r:id="rId150"/>
    <p:sldId id="390" r:id="rId151"/>
    <p:sldId id="391" r:id="rId152"/>
    <p:sldId id="399" r:id="rId153"/>
    <p:sldId id="807" r:id="rId154"/>
    <p:sldId id="395" r:id="rId155"/>
    <p:sldId id="809" r:id="rId156"/>
    <p:sldId id="810" r:id="rId157"/>
    <p:sldId id="409" r:id="rId158"/>
    <p:sldId id="815" r:id="rId159"/>
    <p:sldId id="816" r:id="rId160"/>
    <p:sldId id="400" r:id="rId161"/>
    <p:sldId id="1607" r:id="rId162"/>
    <p:sldId id="401" r:id="rId163"/>
    <p:sldId id="402" r:id="rId164"/>
    <p:sldId id="403" r:id="rId165"/>
    <p:sldId id="405" r:id="rId166"/>
    <p:sldId id="398" r:id="rId167"/>
    <p:sldId id="817" r:id="rId168"/>
    <p:sldId id="820" r:id="rId169"/>
    <p:sldId id="1609" r:id="rId170"/>
    <p:sldId id="397" r:id="rId171"/>
    <p:sldId id="407" r:id="rId172"/>
    <p:sldId id="826" r:id="rId173"/>
    <p:sldId id="821" r:id="rId174"/>
    <p:sldId id="417" r:id="rId175"/>
    <p:sldId id="418" r:id="rId176"/>
    <p:sldId id="419" r:id="rId177"/>
    <p:sldId id="420" r:id="rId178"/>
    <p:sldId id="421" r:id="rId179"/>
    <p:sldId id="422" r:id="rId180"/>
    <p:sldId id="822" r:id="rId181"/>
    <p:sldId id="819" r:id="rId182"/>
    <p:sldId id="408" r:id="rId183"/>
    <p:sldId id="412" r:id="rId184"/>
    <p:sldId id="413" r:id="rId185"/>
    <p:sldId id="1572" r:id="rId186"/>
    <p:sldId id="1569" r:id="rId187"/>
    <p:sldId id="1570" r:id="rId188"/>
    <p:sldId id="973" r:id="rId189"/>
    <p:sldId id="823" r:id="rId190"/>
    <p:sldId id="425" r:id="rId191"/>
    <p:sldId id="426" r:id="rId192"/>
    <p:sldId id="427" r:id="rId193"/>
    <p:sldId id="428" r:id="rId194"/>
    <p:sldId id="429" r:id="rId195"/>
    <p:sldId id="824" r:id="rId196"/>
    <p:sldId id="431" r:id="rId197"/>
    <p:sldId id="432" r:id="rId198"/>
    <p:sldId id="825" r:id="rId199"/>
    <p:sldId id="434" r:id="rId200"/>
    <p:sldId id="435" r:id="rId201"/>
    <p:sldId id="827" r:id="rId202"/>
    <p:sldId id="437" r:id="rId203"/>
    <p:sldId id="983" r:id="rId204"/>
    <p:sldId id="984" r:id="rId205"/>
    <p:sldId id="438" r:id="rId206"/>
    <p:sldId id="439" r:id="rId207"/>
    <p:sldId id="440" r:id="rId208"/>
    <p:sldId id="441" r:id="rId209"/>
    <p:sldId id="442" r:id="rId210"/>
    <p:sldId id="1610" r:id="rId211"/>
    <p:sldId id="443" r:id="rId212"/>
    <p:sldId id="444" r:id="rId213"/>
    <p:sldId id="445" r:id="rId214"/>
    <p:sldId id="446" r:id="rId215"/>
    <p:sldId id="1611" r:id="rId216"/>
    <p:sldId id="447" r:id="rId217"/>
    <p:sldId id="448" r:id="rId218"/>
    <p:sldId id="449" r:id="rId219"/>
    <p:sldId id="985" r:id="rId220"/>
    <p:sldId id="450" r:id="rId221"/>
    <p:sldId id="808" r:id="rId222"/>
    <p:sldId id="453" r:id="rId223"/>
    <p:sldId id="812" r:id="rId224"/>
    <p:sldId id="814" r:id="rId225"/>
    <p:sldId id="986" r:id="rId226"/>
    <p:sldId id="818" r:id="rId227"/>
    <p:sldId id="987" r:id="rId228"/>
    <p:sldId id="988" r:id="rId229"/>
    <p:sldId id="989" r:id="rId230"/>
    <p:sldId id="452" r:id="rId231"/>
    <p:sldId id="990" r:id="rId232"/>
    <p:sldId id="451" r:id="rId233"/>
    <p:sldId id="991" r:id="rId234"/>
    <p:sldId id="993" r:id="rId235"/>
    <p:sldId id="994" r:id="rId236"/>
    <p:sldId id="430" r:id="rId237"/>
    <p:sldId id="995" r:id="rId238"/>
    <p:sldId id="454" r:id="rId239"/>
    <p:sldId id="455" r:id="rId240"/>
    <p:sldId id="456" r:id="rId241"/>
    <p:sldId id="457" r:id="rId242"/>
    <p:sldId id="458" r:id="rId243"/>
    <p:sldId id="996" r:id="rId244"/>
    <p:sldId id="459" r:id="rId245"/>
    <p:sldId id="461" r:id="rId246"/>
    <p:sldId id="462" r:id="rId247"/>
    <p:sldId id="463" r:id="rId248"/>
    <p:sldId id="464" r:id="rId249"/>
    <p:sldId id="465" r:id="rId250"/>
    <p:sldId id="466" r:id="rId251"/>
    <p:sldId id="997" r:id="rId252"/>
    <p:sldId id="1575" r:id="rId253"/>
    <p:sldId id="468" r:id="rId254"/>
    <p:sldId id="998" r:id="rId255"/>
    <p:sldId id="469" r:id="rId256"/>
    <p:sldId id="828" r:id="rId257"/>
    <p:sldId id="473" r:id="rId258"/>
    <p:sldId id="475" r:id="rId259"/>
    <p:sldId id="476" r:id="rId260"/>
    <p:sldId id="829" r:id="rId261"/>
    <p:sldId id="477" r:id="rId262"/>
    <p:sldId id="478" r:id="rId263"/>
    <p:sldId id="479" r:id="rId264"/>
    <p:sldId id="480" r:id="rId265"/>
    <p:sldId id="481" r:id="rId266"/>
    <p:sldId id="1612" r:id="rId267"/>
    <p:sldId id="1614" r:id="rId268"/>
    <p:sldId id="1615" r:id="rId269"/>
    <p:sldId id="1617" r:id="rId270"/>
    <p:sldId id="1618" r:id="rId271"/>
    <p:sldId id="1619" r:id="rId272"/>
    <p:sldId id="830" r:id="rId273"/>
    <p:sldId id="482" r:id="rId274"/>
    <p:sldId id="483" r:id="rId275"/>
    <p:sldId id="484" r:id="rId276"/>
    <p:sldId id="485" r:id="rId277"/>
    <p:sldId id="831" r:id="rId278"/>
    <p:sldId id="486" r:id="rId279"/>
    <p:sldId id="487" r:id="rId280"/>
    <p:sldId id="488" r:id="rId281"/>
    <p:sldId id="489" r:id="rId282"/>
    <p:sldId id="490" r:id="rId283"/>
    <p:sldId id="832" r:id="rId284"/>
    <p:sldId id="491" r:id="rId285"/>
    <p:sldId id="833" r:id="rId286"/>
    <p:sldId id="492" r:id="rId287"/>
    <p:sldId id="834" r:id="rId288"/>
    <p:sldId id="493" r:id="rId289"/>
    <p:sldId id="835" r:id="rId290"/>
    <p:sldId id="836" r:id="rId291"/>
    <p:sldId id="494" r:id="rId292"/>
    <p:sldId id="474" r:id="rId293"/>
    <p:sldId id="837" r:id="rId294"/>
    <p:sldId id="508" r:id="rId295"/>
    <p:sldId id="509" r:id="rId296"/>
    <p:sldId id="496" r:id="rId297"/>
    <p:sldId id="497" r:id="rId298"/>
    <p:sldId id="498" r:id="rId299"/>
    <p:sldId id="499" r:id="rId300"/>
    <p:sldId id="511" r:id="rId301"/>
    <p:sldId id="1623" r:id="rId302"/>
    <p:sldId id="512" r:id="rId303"/>
    <p:sldId id="513" r:id="rId304"/>
    <p:sldId id="838" r:id="rId305"/>
    <p:sldId id="514" r:id="rId306"/>
    <p:sldId id="515" r:id="rId307"/>
    <p:sldId id="516" r:id="rId308"/>
    <p:sldId id="517" r:id="rId309"/>
    <p:sldId id="519" r:id="rId310"/>
    <p:sldId id="520" r:id="rId311"/>
    <p:sldId id="839" r:id="rId312"/>
    <p:sldId id="521" r:id="rId313"/>
    <p:sldId id="522" r:id="rId314"/>
    <p:sldId id="842" r:id="rId315"/>
    <p:sldId id="523" r:id="rId316"/>
    <p:sldId id="524" r:id="rId317"/>
    <p:sldId id="525" r:id="rId318"/>
    <p:sldId id="526" r:id="rId319"/>
    <p:sldId id="527" r:id="rId320"/>
    <p:sldId id="840" r:id="rId321"/>
    <p:sldId id="841" r:id="rId322"/>
    <p:sldId id="528" r:id="rId323"/>
    <p:sldId id="529" r:id="rId324"/>
    <p:sldId id="1602" r:id="rId325"/>
    <p:sldId id="530" r:id="rId326"/>
    <p:sldId id="1604" r:id="rId327"/>
    <p:sldId id="843" r:id="rId328"/>
    <p:sldId id="532" r:id="rId329"/>
    <p:sldId id="533" r:id="rId330"/>
    <p:sldId id="535" r:id="rId331"/>
    <p:sldId id="539" r:id="rId332"/>
    <p:sldId id="844" r:id="rId333"/>
    <p:sldId id="536" r:id="rId334"/>
    <p:sldId id="846" r:id="rId335"/>
    <p:sldId id="579" r:id="rId336"/>
    <p:sldId id="1620" r:id="rId337"/>
    <p:sldId id="575" r:id="rId338"/>
    <p:sldId id="847" r:id="rId339"/>
    <p:sldId id="541" r:id="rId340"/>
    <p:sldId id="848" r:id="rId341"/>
    <p:sldId id="542" r:id="rId342"/>
    <p:sldId id="849" r:id="rId343"/>
    <p:sldId id="543" r:id="rId344"/>
    <p:sldId id="544" r:id="rId345"/>
    <p:sldId id="545" r:id="rId346"/>
    <p:sldId id="547" r:id="rId347"/>
    <p:sldId id="548" r:id="rId348"/>
    <p:sldId id="549" r:id="rId349"/>
    <p:sldId id="850" r:id="rId350"/>
    <p:sldId id="552" r:id="rId351"/>
    <p:sldId id="1621" r:id="rId352"/>
    <p:sldId id="554" r:id="rId353"/>
    <p:sldId id="555" r:id="rId354"/>
    <p:sldId id="851" r:id="rId355"/>
    <p:sldId id="563" r:id="rId356"/>
    <p:sldId id="567" r:id="rId357"/>
    <p:sldId id="568" r:id="rId358"/>
    <p:sldId id="569" r:id="rId359"/>
    <p:sldId id="570" r:id="rId360"/>
    <p:sldId id="571" r:id="rId361"/>
    <p:sldId id="852" r:id="rId362"/>
    <p:sldId id="577" r:id="rId363"/>
    <p:sldId id="1605" r:id="rId364"/>
    <p:sldId id="1603" r:id="rId365"/>
    <p:sldId id="589" r:id="rId366"/>
    <p:sldId id="853" r:id="rId367"/>
    <p:sldId id="560" r:id="rId368"/>
    <p:sldId id="561" r:id="rId369"/>
    <p:sldId id="860" r:id="rId370"/>
    <p:sldId id="591" r:id="rId371"/>
    <p:sldId id="592" r:id="rId372"/>
    <p:sldId id="593" r:id="rId373"/>
    <p:sldId id="594" r:id="rId374"/>
    <p:sldId id="595" r:id="rId375"/>
    <p:sldId id="596" r:id="rId376"/>
    <p:sldId id="854" r:id="rId377"/>
    <p:sldId id="597" r:id="rId378"/>
    <p:sldId id="598" r:id="rId379"/>
    <p:sldId id="599" r:id="rId380"/>
    <p:sldId id="600" r:id="rId381"/>
    <p:sldId id="861" r:id="rId382"/>
    <p:sldId id="855" r:id="rId383"/>
    <p:sldId id="601" r:id="rId384"/>
    <p:sldId id="602" r:id="rId385"/>
    <p:sldId id="603" r:id="rId386"/>
    <p:sldId id="604" r:id="rId387"/>
    <p:sldId id="605" r:id="rId388"/>
    <p:sldId id="606" r:id="rId389"/>
    <p:sldId id="856" r:id="rId390"/>
    <p:sldId id="859" r:id="rId391"/>
    <p:sldId id="858" r:id="rId392"/>
    <p:sldId id="607" r:id="rId393"/>
    <p:sldId id="862" r:id="rId394"/>
    <p:sldId id="1409" r:id="rId395"/>
    <p:sldId id="1365" r:id="rId396"/>
    <p:sldId id="1411" r:id="rId397"/>
    <p:sldId id="1412" r:id="rId398"/>
    <p:sldId id="1413" r:id="rId399"/>
    <p:sldId id="1414" r:id="rId400"/>
    <p:sldId id="1415" r:id="rId401"/>
    <p:sldId id="1416" r:id="rId402"/>
    <p:sldId id="1417" r:id="rId403"/>
    <p:sldId id="865" r:id="rId404"/>
    <p:sldId id="868" r:id="rId405"/>
    <p:sldId id="869" r:id="rId406"/>
    <p:sldId id="1418" r:id="rId407"/>
    <p:sldId id="871" r:id="rId408"/>
    <p:sldId id="1373" r:id="rId409"/>
    <p:sldId id="872" r:id="rId410"/>
    <p:sldId id="1367" r:id="rId411"/>
    <p:sldId id="1419" r:id="rId412"/>
    <p:sldId id="879" r:id="rId413"/>
    <p:sldId id="880" r:id="rId414"/>
    <p:sldId id="881" r:id="rId415"/>
    <p:sldId id="1420" r:id="rId416"/>
    <p:sldId id="1386" r:id="rId417"/>
    <p:sldId id="1387" r:id="rId418"/>
    <p:sldId id="1388" r:id="rId419"/>
    <p:sldId id="1389" r:id="rId420"/>
    <p:sldId id="1421" r:id="rId421"/>
    <p:sldId id="1390" r:id="rId422"/>
    <p:sldId id="1391" r:id="rId423"/>
    <p:sldId id="1392" r:id="rId424"/>
    <p:sldId id="1422" r:id="rId425"/>
    <p:sldId id="1393" r:id="rId426"/>
    <p:sldId id="1394" r:id="rId427"/>
    <p:sldId id="1396" r:id="rId428"/>
    <p:sldId id="1397" r:id="rId429"/>
    <p:sldId id="1398" r:id="rId430"/>
    <p:sldId id="1423" r:id="rId431"/>
    <p:sldId id="1399" r:id="rId432"/>
    <p:sldId id="1400" r:id="rId433"/>
    <p:sldId id="1401" r:id="rId434"/>
    <p:sldId id="1402" r:id="rId435"/>
    <p:sldId id="1403" r:id="rId436"/>
    <p:sldId id="1404" r:id="rId437"/>
    <p:sldId id="1406" r:id="rId438"/>
    <p:sldId id="1407" r:id="rId439"/>
    <p:sldId id="1424" r:id="rId440"/>
    <p:sldId id="1425" r:id="rId441"/>
    <p:sldId id="1592" r:id="rId442"/>
    <p:sldId id="1593" r:id="rId443"/>
    <p:sldId id="1426" r:id="rId444"/>
    <p:sldId id="1594" r:id="rId445"/>
    <p:sldId id="1595" r:id="rId446"/>
    <p:sldId id="1428" r:id="rId447"/>
    <p:sldId id="1596" r:id="rId448"/>
    <p:sldId id="1429" r:id="rId449"/>
    <p:sldId id="1431" r:id="rId450"/>
    <p:sldId id="1433" r:id="rId451"/>
    <p:sldId id="1434" r:id="rId452"/>
    <p:sldId id="1435" r:id="rId453"/>
    <p:sldId id="1436" r:id="rId454"/>
    <p:sldId id="1437" r:id="rId455"/>
    <p:sldId id="1438" r:id="rId456"/>
    <p:sldId id="1439" r:id="rId457"/>
    <p:sldId id="1440" r:id="rId458"/>
    <p:sldId id="1442" r:id="rId459"/>
    <p:sldId id="1443" r:id="rId460"/>
    <p:sldId id="1444" r:id="rId461"/>
    <p:sldId id="1445" r:id="rId462"/>
    <p:sldId id="1446" r:id="rId463"/>
    <p:sldId id="1447" r:id="rId464"/>
    <p:sldId id="1601" r:id="rId465"/>
    <p:sldId id="1448" r:id="rId466"/>
    <p:sldId id="1449" r:id="rId467"/>
    <p:sldId id="1450" r:id="rId468"/>
    <p:sldId id="1451" r:id="rId469"/>
    <p:sldId id="1452" r:id="rId470"/>
    <p:sldId id="1453" r:id="rId471"/>
    <p:sldId id="1454" r:id="rId472"/>
    <p:sldId id="1455" r:id="rId473"/>
    <p:sldId id="1457" r:id="rId474"/>
    <p:sldId id="1458" r:id="rId475"/>
    <p:sldId id="1459" r:id="rId476"/>
    <p:sldId id="1460" r:id="rId477"/>
    <p:sldId id="1461" r:id="rId478"/>
    <p:sldId id="1585" r:id="rId479"/>
    <p:sldId id="1462" r:id="rId480"/>
    <p:sldId id="1586" r:id="rId481"/>
    <p:sldId id="1463" r:id="rId482"/>
    <p:sldId id="1598" r:id="rId483"/>
    <p:sldId id="1465" r:id="rId484"/>
    <p:sldId id="1576" r:id="rId485"/>
    <p:sldId id="1466" r:id="rId486"/>
    <p:sldId id="1577" r:id="rId487"/>
    <p:sldId id="1467" r:id="rId488"/>
    <p:sldId id="1469" r:id="rId489"/>
    <p:sldId id="1578" r:id="rId490"/>
    <p:sldId id="1474" r:id="rId491"/>
    <p:sldId id="1475" r:id="rId492"/>
    <p:sldId id="1478" r:id="rId493"/>
    <p:sldId id="1479" r:id="rId494"/>
    <p:sldId id="1579" r:id="rId495"/>
    <p:sldId id="1480" r:id="rId496"/>
    <p:sldId id="1580" r:id="rId497"/>
    <p:sldId id="1485" r:id="rId498"/>
    <p:sldId id="1499" r:id="rId499"/>
    <p:sldId id="1584" r:id="rId500"/>
    <p:sldId id="1495" r:id="rId501"/>
    <p:sldId id="1491" r:id="rId502"/>
    <p:sldId id="1492" r:id="rId503"/>
    <p:sldId id="1493" r:id="rId504"/>
    <p:sldId id="1494" r:id="rId505"/>
    <p:sldId id="1500" r:id="rId506"/>
    <p:sldId id="1501" r:id="rId507"/>
    <p:sldId id="1502" r:id="rId508"/>
    <p:sldId id="1503" r:id="rId509"/>
    <p:sldId id="1505" r:id="rId510"/>
    <p:sldId id="1506" r:id="rId511"/>
    <p:sldId id="1507" r:id="rId512"/>
    <p:sldId id="1508" r:id="rId513"/>
    <p:sldId id="345" r:id="rId514"/>
    <p:sldId id="346" r:id="rId515"/>
    <p:sldId id="1509" r:id="rId516"/>
    <p:sldId id="1510" r:id="rId517"/>
    <p:sldId id="1512" r:id="rId518"/>
    <p:sldId id="1513" r:id="rId519"/>
    <p:sldId id="1514" r:id="rId520"/>
    <p:sldId id="1518" r:id="rId521"/>
    <p:sldId id="1519" r:id="rId522"/>
    <p:sldId id="1520" r:id="rId523"/>
    <p:sldId id="1521" r:id="rId524"/>
    <p:sldId id="1522" r:id="rId525"/>
    <p:sldId id="1523" r:id="rId526"/>
    <p:sldId id="1524" r:id="rId527"/>
    <p:sldId id="1525" r:id="rId528"/>
    <p:sldId id="1526" r:id="rId529"/>
    <p:sldId id="1527" r:id="rId530"/>
    <p:sldId id="1625" r:id="rId531"/>
    <p:sldId id="1528" r:id="rId532"/>
    <p:sldId id="1529" r:id="rId533"/>
    <p:sldId id="1530" r:id="rId534"/>
    <p:sldId id="1550" r:id="rId535"/>
    <p:sldId id="1551" r:id="rId536"/>
    <p:sldId id="1552" r:id="rId537"/>
    <p:sldId id="1553" r:id="rId538"/>
    <p:sldId id="392" r:id="rId539"/>
    <p:sldId id="1554" r:id="rId540"/>
    <p:sldId id="394" r:id="rId541"/>
    <p:sldId id="1555" r:id="rId542"/>
    <p:sldId id="396" r:id="rId543"/>
    <p:sldId id="1581" r:id="rId544"/>
    <p:sldId id="1556" r:id="rId545"/>
    <p:sldId id="1557" r:id="rId546"/>
    <p:sldId id="1559" r:id="rId547"/>
    <p:sldId id="1560" r:id="rId548"/>
    <p:sldId id="1582" r:id="rId549"/>
    <p:sldId id="1562" r:id="rId550"/>
    <p:sldId id="1563" r:id="rId551"/>
    <p:sldId id="1564" r:id="rId552"/>
    <p:sldId id="1567" r:id="rId553"/>
    <p:sldId id="1583" r:id="rId554"/>
    <p:sldId id="1568" r:id="rId5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8" autoAdjust="0"/>
    <p:restoredTop sz="86375" autoAdjust="0"/>
  </p:normalViewPr>
  <p:slideViewPr>
    <p:cSldViewPr snapToGrid="0">
      <p:cViewPr varScale="1">
        <p:scale>
          <a:sx n="140" d="100"/>
          <a:sy n="140" d="100"/>
        </p:scale>
        <p:origin x="570" y="12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 r:id="rId161" collapse="1"/>
      <p:sld r:id="rId162" collapse="1"/>
      <p:sld r:id="rId163" collapse="1"/>
      <p:sld r:id="rId164" collapse="1"/>
      <p:sld r:id="rId165" collapse="1"/>
      <p:sld r:id="rId166" collapse="1"/>
      <p:sld r:id="rId167" collapse="1"/>
      <p:sld r:id="rId168" collapse="1"/>
      <p:sld r:id="rId169" collapse="1"/>
      <p:sld r:id="rId170" collapse="1"/>
      <p:sld r:id="rId171" collapse="1"/>
      <p:sld r:id="rId172" collapse="1"/>
      <p:sld r:id="rId173" collapse="1"/>
      <p:sld r:id="rId174" collapse="1"/>
      <p:sld r:id="rId175" collapse="1"/>
      <p:sld r:id="rId176" collapse="1"/>
      <p:sld r:id="rId177" collapse="1"/>
      <p:sld r:id="rId178" collapse="1"/>
      <p:sld r:id="rId179" collapse="1"/>
      <p:sld r:id="rId180" collapse="1"/>
      <p:sld r:id="rId181" collapse="1"/>
      <p:sld r:id="rId182" collapse="1"/>
      <p:sld r:id="rId183" collapse="1"/>
      <p:sld r:id="rId184" collapse="1"/>
      <p:sld r:id="rId185" collapse="1"/>
      <p:sld r:id="rId186" collapse="1"/>
      <p:sld r:id="rId187" collapse="1"/>
      <p:sld r:id="rId188" collapse="1"/>
      <p:sld r:id="rId189" collapse="1"/>
      <p:sld r:id="rId190" collapse="1"/>
      <p:sld r:id="rId191" collapse="1"/>
      <p:sld r:id="rId192" collapse="1"/>
      <p:sld r:id="rId193" collapse="1"/>
      <p:sld r:id="rId194" collapse="1"/>
      <p:sld r:id="rId195" collapse="1"/>
      <p:sld r:id="rId196" collapse="1"/>
      <p:sld r:id="rId197" collapse="1"/>
      <p:sld r:id="rId198" collapse="1"/>
      <p:sld r:id="rId199" collapse="1"/>
      <p:sld r:id="rId200" collapse="1"/>
      <p:sld r:id="rId201" collapse="1"/>
      <p:sld r:id="rId202" collapse="1"/>
      <p:sld r:id="rId203" collapse="1"/>
      <p:sld r:id="rId204" collapse="1"/>
      <p:sld r:id="rId205" collapse="1"/>
      <p:sld r:id="rId206" collapse="1"/>
      <p:sld r:id="rId207" collapse="1"/>
      <p:sld r:id="rId208" collapse="1"/>
      <p:sld r:id="rId209" collapse="1"/>
      <p:sld r:id="rId210" collapse="1"/>
      <p:sld r:id="rId211" collapse="1"/>
      <p:sld r:id="rId212" collapse="1"/>
      <p:sld r:id="rId213" collapse="1"/>
      <p:sld r:id="rId214" collapse="1"/>
      <p:sld r:id="rId215" collapse="1"/>
      <p:sld r:id="rId216" collapse="1"/>
      <p:sld r:id="rId217" collapse="1"/>
      <p:sld r:id="rId218" collapse="1"/>
      <p:sld r:id="rId219" collapse="1"/>
      <p:sld r:id="rId220" collapse="1"/>
      <p:sld r:id="rId221" collapse="1"/>
      <p:sld r:id="rId222" collapse="1"/>
      <p:sld r:id="rId223" collapse="1"/>
      <p:sld r:id="rId224" collapse="1"/>
      <p:sld r:id="rId225" collapse="1"/>
      <p:sld r:id="rId226" collapse="1"/>
      <p:sld r:id="rId227" collapse="1"/>
      <p:sld r:id="rId228" collapse="1"/>
      <p:sld r:id="rId229" collapse="1"/>
      <p:sld r:id="rId230" collapse="1"/>
      <p:sld r:id="rId231" collapse="1"/>
      <p:sld r:id="rId232" collapse="1"/>
      <p:sld r:id="rId233" collapse="1"/>
      <p:sld r:id="rId234" collapse="1"/>
      <p:sld r:id="rId235" collapse="1"/>
      <p:sld r:id="rId236" collapse="1"/>
      <p:sld r:id="rId237" collapse="1"/>
      <p:sld r:id="rId238" collapse="1"/>
      <p:sld r:id="rId239" collapse="1"/>
      <p:sld r:id="rId240" collapse="1"/>
      <p:sld r:id="rId241" collapse="1"/>
      <p:sld r:id="rId242" collapse="1"/>
      <p:sld r:id="rId243" collapse="1"/>
      <p:sld r:id="rId244" collapse="1"/>
      <p:sld r:id="rId245" collapse="1"/>
      <p:sld r:id="rId246" collapse="1"/>
      <p:sld r:id="rId247" collapse="1"/>
      <p:sld r:id="rId248" collapse="1"/>
      <p:sld r:id="rId249" collapse="1"/>
      <p:sld r:id="rId250" collapse="1"/>
      <p:sld r:id="rId251" collapse="1"/>
      <p:sld r:id="rId252" collapse="1"/>
      <p:sld r:id="rId253" collapse="1"/>
      <p:sld r:id="rId254" collapse="1"/>
      <p:sld r:id="rId255" collapse="1"/>
      <p:sld r:id="rId256" collapse="1"/>
      <p:sld r:id="rId257" collapse="1"/>
      <p:sld r:id="rId258" collapse="1"/>
      <p:sld r:id="rId259" collapse="1"/>
      <p:sld r:id="rId260" collapse="1"/>
      <p:sld r:id="rId261" collapse="1"/>
      <p:sld r:id="rId262" collapse="1"/>
      <p:sld r:id="rId263" collapse="1"/>
      <p:sld r:id="rId264" collapse="1"/>
      <p:sld r:id="rId265" collapse="1"/>
      <p:sld r:id="rId266" collapse="1"/>
      <p:sld r:id="rId267" collapse="1"/>
      <p:sld r:id="rId268" collapse="1"/>
      <p:sld r:id="rId269" collapse="1"/>
      <p:sld r:id="rId270" collapse="1"/>
      <p:sld r:id="rId271" collapse="1"/>
      <p:sld r:id="rId272" collapse="1"/>
      <p:sld r:id="rId273" collapse="1"/>
      <p:sld r:id="rId274" collapse="1"/>
      <p:sld r:id="rId275" collapse="1"/>
      <p:sld r:id="rId276" collapse="1"/>
      <p:sld r:id="rId277" collapse="1"/>
      <p:sld r:id="rId278" collapse="1"/>
      <p:sld r:id="rId279" collapse="1"/>
      <p:sld r:id="rId280" collapse="1"/>
      <p:sld r:id="rId281" collapse="1"/>
      <p:sld r:id="rId282" collapse="1"/>
      <p:sld r:id="rId283" collapse="1"/>
      <p:sld r:id="rId284" collapse="1"/>
      <p:sld r:id="rId285" collapse="1"/>
      <p:sld r:id="rId286" collapse="1"/>
      <p:sld r:id="rId287" collapse="1"/>
      <p:sld r:id="rId288" collapse="1"/>
      <p:sld r:id="rId289" collapse="1"/>
      <p:sld r:id="rId290" collapse="1"/>
      <p:sld r:id="rId291" collapse="1"/>
      <p:sld r:id="rId292" collapse="1"/>
      <p:sld r:id="rId293" collapse="1"/>
      <p:sld r:id="rId294" collapse="1"/>
      <p:sld r:id="rId295" collapse="1"/>
      <p:sld r:id="rId296" collapse="1"/>
      <p:sld r:id="rId297" collapse="1"/>
      <p:sld r:id="rId298" collapse="1"/>
      <p:sld r:id="rId299" collapse="1"/>
      <p:sld r:id="rId300" collapse="1"/>
      <p:sld r:id="rId301" collapse="1"/>
      <p:sld r:id="rId302" collapse="1"/>
      <p:sld r:id="rId303" collapse="1"/>
      <p:sld r:id="rId304" collapse="1"/>
      <p:sld r:id="rId305" collapse="1"/>
      <p:sld r:id="rId306" collapse="1"/>
      <p:sld r:id="rId307" collapse="1"/>
      <p:sld r:id="rId308" collapse="1"/>
      <p:sld r:id="rId309" collapse="1"/>
      <p:sld r:id="rId310" collapse="1"/>
      <p:sld r:id="rId311" collapse="1"/>
      <p:sld r:id="rId312" collapse="1"/>
      <p:sld r:id="rId313" collapse="1"/>
      <p:sld r:id="rId314" collapse="1"/>
      <p:sld r:id="rId315" collapse="1"/>
      <p:sld r:id="rId316" collapse="1"/>
      <p:sld r:id="rId317" collapse="1"/>
      <p:sld r:id="rId318" collapse="1"/>
      <p:sld r:id="rId319" collapse="1"/>
      <p:sld r:id="rId320" collapse="1"/>
      <p:sld r:id="rId321" collapse="1"/>
      <p:sld r:id="rId322" collapse="1"/>
      <p:sld r:id="rId323" collapse="1"/>
      <p:sld r:id="rId324" collapse="1"/>
      <p:sld r:id="rId325" collapse="1"/>
      <p:sld r:id="rId326" collapse="1"/>
      <p:sld r:id="rId327" collapse="1"/>
      <p:sld r:id="rId328" collapse="1"/>
      <p:sld r:id="rId329" collapse="1"/>
      <p:sld r:id="rId330" collapse="1"/>
      <p:sld r:id="rId331" collapse="1"/>
      <p:sld r:id="rId332" collapse="1"/>
      <p:sld r:id="rId333" collapse="1"/>
      <p:sld r:id="rId334" collapse="1"/>
      <p:sld r:id="rId335" collapse="1"/>
      <p:sld r:id="rId336" collapse="1"/>
      <p:sld r:id="rId337" collapse="1"/>
      <p:sld r:id="rId338" collapse="1"/>
      <p:sld r:id="rId339" collapse="1"/>
      <p:sld r:id="rId340" collapse="1"/>
      <p:sld r:id="rId341" collapse="1"/>
      <p:sld r:id="rId342" collapse="1"/>
      <p:sld r:id="rId343" collapse="1"/>
      <p:sld r:id="rId344" collapse="1"/>
      <p:sld r:id="rId345" collapse="1"/>
      <p:sld r:id="rId346" collapse="1"/>
      <p:sld r:id="rId347" collapse="1"/>
      <p:sld r:id="rId348" collapse="1"/>
      <p:sld r:id="rId349" collapse="1"/>
      <p:sld r:id="rId350" collapse="1"/>
      <p:sld r:id="rId351" collapse="1"/>
      <p:sld r:id="rId352" collapse="1"/>
      <p:sld r:id="rId353" collapse="1"/>
      <p:sld r:id="rId354" collapse="1"/>
      <p:sld r:id="rId355" collapse="1"/>
      <p:sld r:id="rId356" collapse="1"/>
      <p:sld r:id="rId357" collapse="1"/>
      <p:sld r:id="rId358" collapse="1"/>
      <p:sld r:id="rId359" collapse="1"/>
      <p:sld r:id="rId360" collapse="1"/>
      <p:sld r:id="rId361" collapse="1"/>
      <p:sld r:id="rId362" collapse="1"/>
      <p:sld r:id="rId363" collapse="1"/>
      <p:sld r:id="rId364" collapse="1"/>
      <p:sld r:id="rId365" collapse="1"/>
      <p:sld r:id="rId366" collapse="1"/>
      <p:sld r:id="rId367" collapse="1"/>
      <p:sld r:id="rId368" collapse="1"/>
      <p:sld r:id="rId369" collapse="1"/>
      <p:sld r:id="rId370" collapse="1"/>
      <p:sld r:id="rId371" collapse="1"/>
      <p:sld r:id="rId372" collapse="1"/>
      <p:sld r:id="rId373" collapse="1"/>
      <p:sld r:id="rId374" collapse="1"/>
      <p:sld r:id="rId375" collapse="1"/>
      <p:sld r:id="rId376" collapse="1"/>
      <p:sld r:id="rId377" collapse="1"/>
      <p:sld r:id="rId378" collapse="1"/>
      <p:sld r:id="rId379" collapse="1"/>
      <p:sld r:id="rId380" collapse="1"/>
      <p:sld r:id="rId381" collapse="1"/>
      <p:sld r:id="rId382" collapse="1"/>
      <p:sld r:id="rId383" collapse="1"/>
      <p:sld r:id="rId384" collapse="1"/>
      <p:sld r:id="rId385" collapse="1"/>
      <p:sld r:id="rId386" collapse="1"/>
      <p:sld r:id="rId387" collapse="1"/>
      <p:sld r:id="rId388" collapse="1"/>
      <p:sld r:id="rId389" collapse="1"/>
      <p:sld r:id="rId390" collapse="1"/>
      <p:sld r:id="rId391" collapse="1"/>
      <p:sld r:id="rId392" collapse="1"/>
      <p:sld r:id="rId393" collapse="1"/>
      <p:sld r:id="rId394" collapse="1"/>
      <p:sld r:id="rId395" collapse="1"/>
      <p:sld r:id="rId396" collapse="1"/>
      <p:sld r:id="rId397" collapse="1"/>
      <p:sld r:id="rId398" collapse="1"/>
      <p:sld r:id="rId399" collapse="1"/>
      <p:sld r:id="rId400" collapse="1"/>
      <p:sld r:id="rId401" collapse="1"/>
      <p:sld r:id="rId402" collapse="1"/>
      <p:sld r:id="rId403" collapse="1"/>
      <p:sld r:id="rId404" collapse="1"/>
      <p:sld r:id="rId405" collapse="1"/>
      <p:sld r:id="rId406" collapse="1"/>
      <p:sld r:id="rId407" collapse="1"/>
      <p:sld r:id="rId408" collapse="1"/>
      <p:sld r:id="rId409" collapse="1"/>
      <p:sld r:id="rId410" collapse="1"/>
      <p:sld r:id="rId411" collapse="1"/>
      <p:sld r:id="rId412" collapse="1"/>
      <p:sld r:id="rId413" collapse="1"/>
      <p:sld r:id="rId414" collapse="1"/>
      <p:sld r:id="rId415" collapse="1"/>
      <p:sld r:id="rId416" collapse="1"/>
      <p:sld r:id="rId417" collapse="1"/>
      <p:sld r:id="rId418" collapse="1"/>
      <p:sld r:id="rId419" collapse="1"/>
      <p:sld r:id="rId420" collapse="1"/>
      <p:sld r:id="rId421" collapse="1"/>
      <p:sld r:id="rId422" collapse="1"/>
      <p:sld r:id="rId423" collapse="1"/>
      <p:sld r:id="rId424" collapse="1"/>
      <p:sld r:id="rId425" collapse="1"/>
      <p:sld r:id="rId426" collapse="1"/>
      <p:sld r:id="rId427" collapse="1"/>
      <p:sld r:id="rId428" collapse="1"/>
      <p:sld r:id="rId429" collapse="1"/>
      <p:sld r:id="rId430" collapse="1"/>
      <p:sld r:id="rId431" collapse="1"/>
      <p:sld r:id="rId432" collapse="1"/>
      <p:sld r:id="rId433" collapse="1"/>
      <p:sld r:id="rId434" collapse="1"/>
      <p:sld r:id="rId435" collapse="1"/>
      <p:sld r:id="rId436" collapse="1"/>
      <p:sld r:id="rId437" collapse="1"/>
      <p:sld r:id="rId438" collapse="1"/>
      <p:sld r:id="rId439" collapse="1"/>
      <p:sld r:id="rId440" collapse="1"/>
      <p:sld r:id="rId441" collapse="1"/>
      <p:sld r:id="rId442" collapse="1"/>
      <p:sld r:id="rId443" collapse="1"/>
      <p:sld r:id="rId444" collapse="1"/>
      <p:sld r:id="rId445" collapse="1"/>
      <p:sld r:id="rId446" collapse="1"/>
      <p:sld r:id="rId447" collapse="1"/>
      <p:sld r:id="rId448" collapse="1"/>
      <p:sld r:id="rId449" collapse="1"/>
      <p:sld r:id="rId450" collapse="1"/>
      <p:sld r:id="rId451" collapse="1"/>
      <p:sld r:id="rId452" collapse="1"/>
      <p:sld r:id="rId453" collapse="1"/>
      <p:sld r:id="rId454" collapse="1"/>
      <p:sld r:id="rId455" collapse="1"/>
      <p:sld r:id="rId456" collapse="1"/>
      <p:sld r:id="rId457" collapse="1"/>
      <p:sld r:id="rId458" collapse="1"/>
      <p:sld r:id="rId459" collapse="1"/>
      <p:sld r:id="rId460" collapse="1"/>
      <p:sld r:id="rId461" collapse="1"/>
      <p:sld r:id="rId462" collapse="1"/>
      <p:sld r:id="rId463" collapse="1"/>
      <p:sld r:id="rId464" collapse="1"/>
      <p:sld r:id="rId465" collapse="1"/>
      <p:sld r:id="rId466" collapse="1"/>
      <p:sld r:id="rId467" collapse="1"/>
      <p:sld r:id="rId468" collapse="1"/>
      <p:sld r:id="rId469" collapse="1"/>
      <p:sld r:id="rId470" collapse="1"/>
      <p:sld r:id="rId471" collapse="1"/>
      <p:sld r:id="rId472" collapse="1"/>
      <p:sld r:id="rId473" collapse="1"/>
      <p:sld r:id="rId474" collapse="1"/>
      <p:sld r:id="rId475" collapse="1"/>
      <p:sld r:id="rId476" collapse="1"/>
      <p:sld r:id="rId477" collapse="1"/>
      <p:sld r:id="rId478" collapse="1"/>
      <p:sld r:id="rId479" collapse="1"/>
      <p:sld r:id="rId480" collapse="1"/>
      <p:sld r:id="rId481" collapse="1"/>
      <p:sld r:id="rId482" collapse="1"/>
      <p:sld r:id="rId483" collapse="1"/>
      <p:sld r:id="rId484" collapse="1"/>
      <p:sld r:id="rId485" collapse="1"/>
      <p:sld r:id="rId486" collapse="1"/>
      <p:sld r:id="rId487" collapse="1"/>
      <p:sld r:id="rId488" collapse="1"/>
      <p:sld r:id="rId489" collapse="1"/>
      <p:sld r:id="rId490" collapse="1"/>
      <p:sld r:id="rId491" collapse="1"/>
      <p:sld r:id="rId492" collapse="1"/>
      <p:sld r:id="rId493" collapse="1"/>
      <p:sld r:id="rId494" collapse="1"/>
      <p:sld r:id="rId495" collapse="1"/>
      <p:sld r:id="rId496" collapse="1"/>
      <p:sld r:id="rId497" collapse="1"/>
      <p:sld r:id="rId498" collapse="1"/>
      <p:sld r:id="rId499" collapse="1"/>
      <p:sld r:id="rId500" collapse="1"/>
      <p:sld r:id="rId501" collapse="1"/>
      <p:sld r:id="rId502" collapse="1"/>
      <p:sld r:id="rId503" collapse="1"/>
      <p:sld r:id="rId504" collapse="1"/>
      <p:sld r:id="rId505" collapse="1"/>
      <p:sld r:id="rId506" collapse="1"/>
      <p:sld r:id="rId507" collapse="1"/>
      <p:sld r:id="rId508" collapse="1"/>
      <p:sld r:id="rId509" collapse="1"/>
      <p:sld r:id="rId510" collapse="1"/>
      <p:sld r:id="rId511" collapse="1"/>
      <p:sld r:id="rId512" collapse="1"/>
      <p:sld r:id="rId513" collapse="1"/>
      <p:sld r:id="rId514" collapse="1"/>
      <p:sld r:id="rId515" collapse="1"/>
      <p:sld r:id="rId516" collapse="1"/>
      <p:sld r:id="rId517" collapse="1"/>
      <p:sld r:id="rId518" collapse="1"/>
      <p:sld r:id="rId519" collapse="1"/>
      <p:sld r:id="rId520" collapse="1"/>
      <p:sld r:id="rId521" collapse="1"/>
      <p:sld r:id="rId522" collapse="1"/>
      <p:sld r:id="rId523" collapse="1"/>
      <p:sld r:id="rId524" collapse="1"/>
      <p:sld r:id="rId525" collapse="1"/>
      <p:sld r:id="rId526" collapse="1"/>
      <p:sld r:id="rId527" collapse="1"/>
      <p:sld r:id="rId528"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80" Type="http://schemas.openxmlformats.org/officeDocument/2006/relationships/slide" Target="slides/slide479.xml"/><Relationship Id="rId515" Type="http://schemas.openxmlformats.org/officeDocument/2006/relationships/slide" Target="slides/slide514.xml"/><Relationship Id="rId536" Type="http://schemas.openxmlformats.org/officeDocument/2006/relationships/slide" Target="slides/slide53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557"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slide" Target="slides/slide469.xml"/><Relationship Id="rId491" Type="http://schemas.openxmlformats.org/officeDocument/2006/relationships/slide" Target="slides/slide490.xml"/><Relationship Id="rId505" Type="http://schemas.openxmlformats.org/officeDocument/2006/relationships/slide" Target="slides/slide504.xml"/><Relationship Id="rId526" Type="http://schemas.openxmlformats.org/officeDocument/2006/relationships/slide" Target="slides/slide52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547" Type="http://schemas.openxmlformats.org/officeDocument/2006/relationships/slide" Target="slides/slide546.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1" Type="http://schemas.openxmlformats.org/officeDocument/2006/relationships/slide" Target="slides/slide480.xml"/><Relationship Id="rId516" Type="http://schemas.openxmlformats.org/officeDocument/2006/relationships/slide" Target="slides/slide51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537" Type="http://schemas.openxmlformats.org/officeDocument/2006/relationships/slide" Target="slides/slide536.xml"/><Relationship Id="rId558"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slide" Target="slides/slide470.xml"/><Relationship Id="rId506" Type="http://schemas.openxmlformats.org/officeDocument/2006/relationships/slide" Target="slides/slide50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492" Type="http://schemas.openxmlformats.org/officeDocument/2006/relationships/slide" Target="slides/slide491.xml"/><Relationship Id="rId527" Type="http://schemas.openxmlformats.org/officeDocument/2006/relationships/slide" Target="slides/slide526.xml"/><Relationship Id="rId548" Type="http://schemas.openxmlformats.org/officeDocument/2006/relationships/slide" Target="slides/slide547.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notesMaster" Target="notesMasters/notesMaster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s>
</file>

<file path=ppt/_rels/viewProps.xml.rels><?xml version="1.0" encoding="UTF-8" standalone="yes"?>
<Relationships xmlns="http://schemas.openxmlformats.org/package/2006/relationships"><Relationship Id="rId117" Type="http://schemas.openxmlformats.org/officeDocument/2006/relationships/slide" Target="slides/slide120.xml"/><Relationship Id="rId299" Type="http://schemas.openxmlformats.org/officeDocument/2006/relationships/slide" Target="slides/slide314.xml"/><Relationship Id="rId21" Type="http://schemas.openxmlformats.org/officeDocument/2006/relationships/slide" Target="slides/slide22.xml"/><Relationship Id="rId63" Type="http://schemas.openxmlformats.org/officeDocument/2006/relationships/slide" Target="slides/slide65.xml"/><Relationship Id="rId159" Type="http://schemas.openxmlformats.org/officeDocument/2006/relationships/slide" Target="slides/slide164.xml"/><Relationship Id="rId324" Type="http://schemas.openxmlformats.org/officeDocument/2006/relationships/slide" Target="slides/slide342.xml"/><Relationship Id="rId366" Type="http://schemas.openxmlformats.org/officeDocument/2006/relationships/slide" Target="slides/slide387.xml"/><Relationship Id="rId170" Type="http://schemas.openxmlformats.org/officeDocument/2006/relationships/slide" Target="slides/slide176.xml"/><Relationship Id="rId226" Type="http://schemas.openxmlformats.org/officeDocument/2006/relationships/slide" Target="slides/slide234.xml"/><Relationship Id="rId433" Type="http://schemas.openxmlformats.org/officeDocument/2006/relationships/slide" Target="slides/slide458.xml"/><Relationship Id="rId268" Type="http://schemas.openxmlformats.org/officeDocument/2006/relationships/slide" Target="slides/slide282.xml"/><Relationship Id="rId475" Type="http://schemas.openxmlformats.org/officeDocument/2006/relationships/slide" Target="slides/slide500.xml"/><Relationship Id="rId32" Type="http://schemas.openxmlformats.org/officeDocument/2006/relationships/slide" Target="slides/slide34.xml"/><Relationship Id="rId74" Type="http://schemas.openxmlformats.org/officeDocument/2006/relationships/slide" Target="slides/slide77.xml"/><Relationship Id="rId128" Type="http://schemas.openxmlformats.org/officeDocument/2006/relationships/slide" Target="slides/slide131.xml"/><Relationship Id="rId335" Type="http://schemas.openxmlformats.org/officeDocument/2006/relationships/slide" Target="slides/slide354.xml"/><Relationship Id="rId377" Type="http://schemas.openxmlformats.org/officeDocument/2006/relationships/slide" Target="slides/slide398.xml"/><Relationship Id="rId500" Type="http://schemas.openxmlformats.org/officeDocument/2006/relationships/slide" Target="slides/slide525.xml"/><Relationship Id="rId5" Type="http://schemas.openxmlformats.org/officeDocument/2006/relationships/slide" Target="slides/slide5.xml"/><Relationship Id="rId181" Type="http://schemas.openxmlformats.org/officeDocument/2006/relationships/slide" Target="slides/slide187.xml"/><Relationship Id="rId237" Type="http://schemas.openxmlformats.org/officeDocument/2006/relationships/slide" Target="slides/slide245.xml"/><Relationship Id="rId402" Type="http://schemas.openxmlformats.org/officeDocument/2006/relationships/slide" Target="slides/slide423.xml"/><Relationship Id="rId279" Type="http://schemas.openxmlformats.org/officeDocument/2006/relationships/slide" Target="slides/slide293.xml"/><Relationship Id="rId444" Type="http://schemas.openxmlformats.org/officeDocument/2006/relationships/slide" Target="slides/slide469.xml"/><Relationship Id="rId486" Type="http://schemas.openxmlformats.org/officeDocument/2006/relationships/slide" Target="slides/slide511.xml"/><Relationship Id="rId43" Type="http://schemas.openxmlformats.org/officeDocument/2006/relationships/slide" Target="slides/slide45.xml"/><Relationship Id="rId139" Type="http://schemas.openxmlformats.org/officeDocument/2006/relationships/slide" Target="slides/slide143.xml"/><Relationship Id="rId290" Type="http://schemas.openxmlformats.org/officeDocument/2006/relationships/slide" Target="slides/slide305.xml"/><Relationship Id="rId304" Type="http://schemas.openxmlformats.org/officeDocument/2006/relationships/slide" Target="slides/slide319.xml"/><Relationship Id="rId346" Type="http://schemas.openxmlformats.org/officeDocument/2006/relationships/slide" Target="slides/slide367.xml"/><Relationship Id="rId388" Type="http://schemas.openxmlformats.org/officeDocument/2006/relationships/slide" Target="slides/slide409.xml"/><Relationship Id="rId511" Type="http://schemas.openxmlformats.org/officeDocument/2006/relationships/slide" Target="slides/slide537.xml"/><Relationship Id="rId85" Type="http://schemas.openxmlformats.org/officeDocument/2006/relationships/slide" Target="slides/slide88.xml"/><Relationship Id="rId150" Type="http://schemas.openxmlformats.org/officeDocument/2006/relationships/slide" Target="slides/slide154.xml"/><Relationship Id="rId192" Type="http://schemas.openxmlformats.org/officeDocument/2006/relationships/slide" Target="slides/slide198.xml"/><Relationship Id="rId206" Type="http://schemas.openxmlformats.org/officeDocument/2006/relationships/slide" Target="slides/slide213.xml"/><Relationship Id="rId413" Type="http://schemas.openxmlformats.org/officeDocument/2006/relationships/slide" Target="slides/slide434.xml"/><Relationship Id="rId248" Type="http://schemas.openxmlformats.org/officeDocument/2006/relationships/slide" Target="slides/slide256.xml"/><Relationship Id="rId455" Type="http://schemas.openxmlformats.org/officeDocument/2006/relationships/slide" Target="slides/slide480.xml"/><Relationship Id="rId497" Type="http://schemas.openxmlformats.org/officeDocument/2006/relationships/slide" Target="slides/slide522.xml"/><Relationship Id="rId12" Type="http://schemas.openxmlformats.org/officeDocument/2006/relationships/slide" Target="slides/slide13.xml"/><Relationship Id="rId108" Type="http://schemas.openxmlformats.org/officeDocument/2006/relationships/slide" Target="slides/slide111.xml"/><Relationship Id="rId315" Type="http://schemas.openxmlformats.org/officeDocument/2006/relationships/slide" Target="slides/slide332.xml"/><Relationship Id="rId357" Type="http://schemas.openxmlformats.org/officeDocument/2006/relationships/slide" Target="slides/slide378.xml"/><Relationship Id="rId522" Type="http://schemas.openxmlformats.org/officeDocument/2006/relationships/slide" Target="slides/slide548.xml"/><Relationship Id="rId54" Type="http://schemas.openxmlformats.org/officeDocument/2006/relationships/slide" Target="slides/slide56.xml"/><Relationship Id="rId96" Type="http://schemas.openxmlformats.org/officeDocument/2006/relationships/slide" Target="slides/slide99.xml"/><Relationship Id="rId161" Type="http://schemas.openxmlformats.org/officeDocument/2006/relationships/slide" Target="slides/slide166.xml"/><Relationship Id="rId217" Type="http://schemas.openxmlformats.org/officeDocument/2006/relationships/slide" Target="slides/slide225.xml"/><Relationship Id="rId399" Type="http://schemas.openxmlformats.org/officeDocument/2006/relationships/slide" Target="slides/slide420.xml"/><Relationship Id="rId259" Type="http://schemas.openxmlformats.org/officeDocument/2006/relationships/slide" Target="slides/slide273.xml"/><Relationship Id="rId424" Type="http://schemas.openxmlformats.org/officeDocument/2006/relationships/slide" Target="slides/slide449.xml"/><Relationship Id="rId466" Type="http://schemas.openxmlformats.org/officeDocument/2006/relationships/slide" Target="slides/slide491.xml"/><Relationship Id="rId23" Type="http://schemas.openxmlformats.org/officeDocument/2006/relationships/slide" Target="slides/slide24.xml"/><Relationship Id="rId119" Type="http://schemas.openxmlformats.org/officeDocument/2006/relationships/slide" Target="slides/slide122.xml"/><Relationship Id="rId270" Type="http://schemas.openxmlformats.org/officeDocument/2006/relationships/slide" Target="slides/slide284.xml"/><Relationship Id="rId326" Type="http://schemas.openxmlformats.org/officeDocument/2006/relationships/slide" Target="slides/slide344.xml"/><Relationship Id="rId65" Type="http://schemas.openxmlformats.org/officeDocument/2006/relationships/slide" Target="slides/slide67.xml"/><Relationship Id="rId130" Type="http://schemas.openxmlformats.org/officeDocument/2006/relationships/slide" Target="slides/slide133.xml"/><Relationship Id="rId368" Type="http://schemas.openxmlformats.org/officeDocument/2006/relationships/slide" Target="slides/slide389.xml"/><Relationship Id="rId172" Type="http://schemas.openxmlformats.org/officeDocument/2006/relationships/slide" Target="slides/slide178.xml"/><Relationship Id="rId228" Type="http://schemas.openxmlformats.org/officeDocument/2006/relationships/slide" Target="slides/slide236.xml"/><Relationship Id="rId435" Type="http://schemas.openxmlformats.org/officeDocument/2006/relationships/slide" Target="slides/slide460.xml"/><Relationship Id="rId477" Type="http://schemas.openxmlformats.org/officeDocument/2006/relationships/slide" Target="slides/slide502.xml"/><Relationship Id="rId281" Type="http://schemas.openxmlformats.org/officeDocument/2006/relationships/slide" Target="slides/slide295.xml"/><Relationship Id="rId337" Type="http://schemas.openxmlformats.org/officeDocument/2006/relationships/slide" Target="slides/slide356.xml"/><Relationship Id="rId502" Type="http://schemas.openxmlformats.org/officeDocument/2006/relationships/slide" Target="slides/slide527.xml"/><Relationship Id="rId34" Type="http://schemas.openxmlformats.org/officeDocument/2006/relationships/slide" Target="slides/slide36.xml"/><Relationship Id="rId76" Type="http://schemas.openxmlformats.org/officeDocument/2006/relationships/slide" Target="slides/slide79.xml"/><Relationship Id="rId141" Type="http://schemas.openxmlformats.org/officeDocument/2006/relationships/slide" Target="slides/slide145.xml"/><Relationship Id="rId379" Type="http://schemas.openxmlformats.org/officeDocument/2006/relationships/slide" Target="slides/slide400.xml"/><Relationship Id="rId7" Type="http://schemas.openxmlformats.org/officeDocument/2006/relationships/slide" Target="slides/slide8.xml"/><Relationship Id="rId183" Type="http://schemas.openxmlformats.org/officeDocument/2006/relationships/slide" Target="slides/slide189.xml"/><Relationship Id="rId239" Type="http://schemas.openxmlformats.org/officeDocument/2006/relationships/slide" Target="slides/slide247.xml"/><Relationship Id="rId390" Type="http://schemas.openxmlformats.org/officeDocument/2006/relationships/slide" Target="slides/slide411.xml"/><Relationship Id="rId404" Type="http://schemas.openxmlformats.org/officeDocument/2006/relationships/slide" Target="slides/slide425.xml"/><Relationship Id="rId446" Type="http://schemas.openxmlformats.org/officeDocument/2006/relationships/slide" Target="slides/slide471.xml"/><Relationship Id="rId250" Type="http://schemas.openxmlformats.org/officeDocument/2006/relationships/slide" Target="slides/slide258.xml"/><Relationship Id="rId292" Type="http://schemas.openxmlformats.org/officeDocument/2006/relationships/slide" Target="slides/slide307.xml"/><Relationship Id="rId306" Type="http://schemas.openxmlformats.org/officeDocument/2006/relationships/slide" Target="slides/slide321.xml"/><Relationship Id="rId488" Type="http://schemas.openxmlformats.org/officeDocument/2006/relationships/slide" Target="slides/slide513.xml"/><Relationship Id="rId45" Type="http://schemas.openxmlformats.org/officeDocument/2006/relationships/slide" Target="slides/slide47.xml"/><Relationship Id="rId87" Type="http://schemas.openxmlformats.org/officeDocument/2006/relationships/slide" Target="slides/slide90.xml"/><Relationship Id="rId110" Type="http://schemas.openxmlformats.org/officeDocument/2006/relationships/slide" Target="slides/slide113.xml"/><Relationship Id="rId348" Type="http://schemas.openxmlformats.org/officeDocument/2006/relationships/slide" Target="slides/slide369.xml"/><Relationship Id="rId513" Type="http://schemas.openxmlformats.org/officeDocument/2006/relationships/slide" Target="slides/slide539.xml"/><Relationship Id="rId152" Type="http://schemas.openxmlformats.org/officeDocument/2006/relationships/slide" Target="slides/slide156.xml"/><Relationship Id="rId194" Type="http://schemas.openxmlformats.org/officeDocument/2006/relationships/slide" Target="slides/slide200.xml"/><Relationship Id="rId208" Type="http://schemas.openxmlformats.org/officeDocument/2006/relationships/slide" Target="slides/slide216.xml"/><Relationship Id="rId415" Type="http://schemas.openxmlformats.org/officeDocument/2006/relationships/slide" Target="slides/slide436.xml"/><Relationship Id="rId457" Type="http://schemas.openxmlformats.org/officeDocument/2006/relationships/slide" Target="slides/slide482.xml"/><Relationship Id="rId261" Type="http://schemas.openxmlformats.org/officeDocument/2006/relationships/slide" Target="slides/slide275.xml"/><Relationship Id="rId499" Type="http://schemas.openxmlformats.org/officeDocument/2006/relationships/slide" Target="slides/slide524.xml"/><Relationship Id="rId14" Type="http://schemas.openxmlformats.org/officeDocument/2006/relationships/slide" Target="slides/slide15.xml"/><Relationship Id="rId56" Type="http://schemas.openxmlformats.org/officeDocument/2006/relationships/slide" Target="slides/slide58.xml"/><Relationship Id="rId317" Type="http://schemas.openxmlformats.org/officeDocument/2006/relationships/slide" Target="slides/slide334.xml"/><Relationship Id="rId359" Type="http://schemas.openxmlformats.org/officeDocument/2006/relationships/slide" Target="slides/slide380.xml"/><Relationship Id="rId524" Type="http://schemas.openxmlformats.org/officeDocument/2006/relationships/slide" Target="slides/slide550.xml"/><Relationship Id="rId8" Type="http://schemas.openxmlformats.org/officeDocument/2006/relationships/slide" Target="slides/slide9.xml"/><Relationship Id="rId98" Type="http://schemas.openxmlformats.org/officeDocument/2006/relationships/slide" Target="slides/slide101.xml"/><Relationship Id="rId121" Type="http://schemas.openxmlformats.org/officeDocument/2006/relationships/slide" Target="slides/slide124.xml"/><Relationship Id="rId142" Type="http://schemas.openxmlformats.org/officeDocument/2006/relationships/slide" Target="slides/slide146.xml"/><Relationship Id="rId163" Type="http://schemas.openxmlformats.org/officeDocument/2006/relationships/slide" Target="slides/slide168.xml"/><Relationship Id="rId184" Type="http://schemas.openxmlformats.org/officeDocument/2006/relationships/slide" Target="slides/slide190.xml"/><Relationship Id="rId219" Type="http://schemas.openxmlformats.org/officeDocument/2006/relationships/slide" Target="slides/slide227.xml"/><Relationship Id="rId370" Type="http://schemas.openxmlformats.org/officeDocument/2006/relationships/slide" Target="slides/slide391.xml"/><Relationship Id="rId391" Type="http://schemas.openxmlformats.org/officeDocument/2006/relationships/slide" Target="slides/slide412.xml"/><Relationship Id="rId405" Type="http://schemas.openxmlformats.org/officeDocument/2006/relationships/slide" Target="slides/slide426.xml"/><Relationship Id="rId426" Type="http://schemas.openxmlformats.org/officeDocument/2006/relationships/slide" Target="slides/slide451.xml"/><Relationship Id="rId447" Type="http://schemas.openxmlformats.org/officeDocument/2006/relationships/slide" Target="slides/slide472.xml"/><Relationship Id="rId230" Type="http://schemas.openxmlformats.org/officeDocument/2006/relationships/slide" Target="slides/slide238.xml"/><Relationship Id="rId251" Type="http://schemas.openxmlformats.org/officeDocument/2006/relationships/slide" Target="slides/slide259.xml"/><Relationship Id="rId468" Type="http://schemas.openxmlformats.org/officeDocument/2006/relationships/slide" Target="slides/slide493.xml"/><Relationship Id="rId489" Type="http://schemas.openxmlformats.org/officeDocument/2006/relationships/slide" Target="slides/slide514.xml"/><Relationship Id="rId25" Type="http://schemas.openxmlformats.org/officeDocument/2006/relationships/slide" Target="slides/slide27.xml"/><Relationship Id="rId46" Type="http://schemas.openxmlformats.org/officeDocument/2006/relationships/slide" Target="slides/slide48.xml"/><Relationship Id="rId67" Type="http://schemas.openxmlformats.org/officeDocument/2006/relationships/slide" Target="slides/slide70.xml"/><Relationship Id="rId272" Type="http://schemas.openxmlformats.org/officeDocument/2006/relationships/slide" Target="slides/slide286.xml"/><Relationship Id="rId293" Type="http://schemas.openxmlformats.org/officeDocument/2006/relationships/slide" Target="slides/slide308.xml"/><Relationship Id="rId307" Type="http://schemas.openxmlformats.org/officeDocument/2006/relationships/slide" Target="slides/slide322.xml"/><Relationship Id="rId328" Type="http://schemas.openxmlformats.org/officeDocument/2006/relationships/slide" Target="slides/slide346.xml"/><Relationship Id="rId349" Type="http://schemas.openxmlformats.org/officeDocument/2006/relationships/slide" Target="slides/slide370.xml"/><Relationship Id="rId514" Type="http://schemas.openxmlformats.org/officeDocument/2006/relationships/slide" Target="slides/slide540.xml"/><Relationship Id="rId88" Type="http://schemas.openxmlformats.org/officeDocument/2006/relationships/slide" Target="slides/slide91.xml"/><Relationship Id="rId111" Type="http://schemas.openxmlformats.org/officeDocument/2006/relationships/slide" Target="slides/slide114.xml"/><Relationship Id="rId132" Type="http://schemas.openxmlformats.org/officeDocument/2006/relationships/slide" Target="slides/slide135.xml"/><Relationship Id="rId153" Type="http://schemas.openxmlformats.org/officeDocument/2006/relationships/slide" Target="slides/slide157.xml"/><Relationship Id="rId174" Type="http://schemas.openxmlformats.org/officeDocument/2006/relationships/slide" Target="slides/slide180.xml"/><Relationship Id="rId195" Type="http://schemas.openxmlformats.org/officeDocument/2006/relationships/slide" Target="slides/slide201.xml"/><Relationship Id="rId209" Type="http://schemas.openxmlformats.org/officeDocument/2006/relationships/slide" Target="slides/slide217.xml"/><Relationship Id="rId360" Type="http://schemas.openxmlformats.org/officeDocument/2006/relationships/slide" Target="slides/slide381.xml"/><Relationship Id="rId381" Type="http://schemas.openxmlformats.org/officeDocument/2006/relationships/slide" Target="slides/slide402.xml"/><Relationship Id="rId416" Type="http://schemas.openxmlformats.org/officeDocument/2006/relationships/slide" Target="slides/slide437.xml"/><Relationship Id="rId220" Type="http://schemas.openxmlformats.org/officeDocument/2006/relationships/slide" Target="slides/slide228.xml"/><Relationship Id="rId241" Type="http://schemas.openxmlformats.org/officeDocument/2006/relationships/slide" Target="slides/slide249.xml"/><Relationship Id="rId437" Type="http://schemas.openxmlformats.org/officeDocument/2006/relationships/slide" Target="slides/slide462.xml"/><Relationship Id="rId458" Type="http://schemas.openxmlformats.org/officeDocument/2006/relationships/slide" Target="slides/slide483.xml"/><Relationship Id="rId479" Type="http://schemas.openxmlformats.org/officeDocument/2006/relationships/slide" Target="slides/slide504.xml"/><Relationship Id="rId15" Type="http://schemas.openxmlformats.org/officeDocument/2006/relationships/slide" Target="slides/slide16.xml"/><Relationship Id="rId36" Type="http://schemas.openxmlformats.org/officeDocument/2006/relationships/slide" Target="slides/slide38.xml"/><Relationship Id="rId57" Type="http://schemas.openxmlformats.org/officeDocument/2006/relationships/slide" Target="slides/slide59.xml"/><Relationship Id="rId262" Type="http://schemas.openxmlformats.org/officeDocument/2006/relationships/slide" Target="slides/slide276.xml"/><Relationship Id="rId283" Type="http://schemas.openxmlformats.org/officeDocument/2006/relationships/slide" Target="slides/slide297.xml"/><Relationship Id="rId318" Type="http://schemas.openxmlformats.org/officeDocument/2006/relationships/slide" Target="slides/slide335.xml"/><Relationship Id="rId339" Type="http://schemas.openxmlformats.org/officeDocument/2006/relationships/slide" Target="slides/slide358.xml"/><Relationship Id="rId490" Type="http://schemas.openxmlformats.org/officeDocument/2006/relationships/slide" Target="slides/slide515.xml"/><Relationship Id="rId504" Type="http://schemas.openxmlformats.org/officeDocument/2006/relationships/slide" Target="slides/slide529.xml"/><Relationship Id="rId525" Type="http://schemas.openxmlformats.org/officeDocument/2006/relationships/slide" Target="slides/slide551.xml"/><Relationship Id="rId78" Type="http://schemas.openxmlformats.org/officeDocument/2006/relationships/slide" Target="slides/slide81.xml"/><Relationship Id="rId99" Type="http://schemas.openxmlformats.org/officeDocument/2006/relationships/slide" Target="slides/slide102.xml"/><Relationship Id="rId101" Type="http://schemas.openxmlformats.org/officeDocument/2006/relationships/slide" Target="slides/slide104.xml"/><Relationship Id="rId122" Type="http://schemas.openxmlformats.org/officeDocument/2006/relationships/slide" Target="slides/slide125.xml"/><Relationship Id="rId143" Type="http://schemas.openxmlformats.org/officeDocument/2006/relationships/slide" Target="slides/slide147.xml"/><Relationship Id="rId164" Type="http://schemas.openxmlformats.org/officeDocument/2006/relationships/slide" Target="slides/slide170.xml"/><Relationship Id="rId185" Type="http://schemas.openxmlformats.org/officeDocument/2006/relationships/slide" Target="slides/slide191.xml"/><Relationship Id="rId350" Type="http://schemas.openxmlformats.org/officeDocument/2006/relationships/slide" Target="slides/slide371.xml"/><Relationship Id="rId371" Type="http://schemas.openxmlformats.org/officeDocument/2006/relationships/slide" Target="slides/slide392.xml"/><Relationship Id="rId406" Type="http://schemas.openxmlformats.org/officeDocument/2006/relationships/slide" Target="slides/slide427.xml"/><Relationship Id="rId9" Type="http://schemas.openxmlformats.org/officeDocument/2006/relationships/slide" Target="slides/slide10.xml"/><Relationship Id="rId210" Type="http://schemas.openxmlformats.org/officeDocument/2006/relationships/slide" Target="slides/slide218.xml"/><Relationship Id="rId392" Type="http://schemas.openxmlformats.org/officeDocument/2006/relationships/slide" Target="slides/slide413.xml"/><Relationship Id="rId427" Type="http://schemas.openxmlformats.org/officeDocument/2006/relationships/slide" Target="slides/slide452.xml"/><Relationship Id="rId448" Type="http://schemas.openxmlformats.org/officeDocument/2006/relationships/slide" Target="slides/slide473.xml"/><Relationship Id="rId469" Type="http://schemas.openxmlformats.org/officeDocument/2006/relationships/slide" Target="slides/slide494.xml"/><Relationship Id="rId26" Type="http://schemas.openxmlformats.org/officeDocument/2006/relationships/slide" Target="slides/slide28.xml"/><Relationship Id="rId231" Type="http://schemas.openxmlformats.org/officeDocument/2006/relationships/slide" Target="slides/slide239.xml"/><Relationship Id="rId252" Type="http://schemas.openxmlformats.org/officeDocument/2006/relationships/slide" Target="slides/slide260.xml"/><Relationship Id="rId273" Type="http://schemas.openxmlformats.org/officeDocument/2006/relationships/slide" Target="slides/slide287.xml"/><Relationship Id="rId294" Type="http://schemas.openxmlformats.org/officeDocument/2006/relationships/slide" Target="slides/slide309.xml"/><Relationship Id="rId308" Type="http://schemas.openxmlformats.org/officeDocument/2006/relationships/slide" Target="slides/slide323.xml"/><Relationship Id="rId329" Type="http://schemas.openxmlformats.org/officeDocument/2006/relationships/slide" Target="slides/slide347.xml"/><Relationship Id="rId480" Type="http://schemas.openxmlformats.org/officeDocument/2006/relationships/slide" Target="slides/slide505.xml"/><Relationship Id="rId515" Type="http://schemas.openxmlformats.org/officeDocument/2006/relationships/slide" Target="slides/slide541.xml"/><Relationship Id="rId47" Type="http://schemas.openxmlformats.org/officeDocument/2006/relationships/slide" Target="slides/slide49.xml"/><Relationship Id="rId68" Type="http://schemas.openxmlformats.org/officeDocument/2006/relationships/slide" Target="slides/slide71.xml"/><Relationship Id="rId89" Type="http://schemas.openxmlformats.org/officeDocument/2006/relationships/slide" Target="slides/slide92.xml"/><Relationship Id="rId112" Type="http://schemas.openxmlformats.org/officeDocument/2006/relationships/slide" Target="slides/slide115.xml"/><Relationship Id="rId133" Type="http://schemas.openxmlformats.org/officeDocument/2006/relationships/slide" Target="slides/slide137.xml"/><Relationship Id="rId154" Type="http://schemas.openxmlformats.org/officeDocument/2006/relationships/slide" Target="slides/slide158.xml"/><Relationship Id="rId175" Type="http://schemas.openxmlformats.org/officeDocument/2006/relationships/slide" Target="slides/slide181.xml"/><Relationship Id="rId340" Type="http://schemas.openxmlformats.org/officeDocument/2006/relationships/slide" Target="slides/slide359.xml"/><Relationship Id="rId361" Type="http://schemas.openxmlformats.org/officeDocument/2006/relationships/slide" Target="slides/slide382.xml"/><Relationship Id="rId196" Type="http://schemas.openxmlformats.org/officeDocument/2006/relationships/slide" Target="slides/slide202.xml"/><Relationship Id="rId200" Type="http://schemas.openxmlformats.org/officeDocument/2006/relationships/slide" Target="slides/slide206.xml"/><Relationship Id="rId382" Type="http://schemas.openxmlformats.org/officeDocument/2006/relationships/slide" Target="slides/slide403.xml"/><Relationship Id="rId417" Type="http://schemas.openxmlformats.org/officeDocument/2006/relationships/slide" Target="slides/slide438.xml"/><Relationship Id="rId438" Type="http://schemas.openxmlformats.org/officeDocument/2006/relationships/slide" Target="slides/slide463.xml"/><Relationship Id="rId459" Type="http://schemas.openxmlformats.org/officeDocument/2006/relationships/slide" Target="slides/slide484.xml"/><Relationship Id="rId16" Type="http://schemas.openxmlformats.org/officeDocument/2006/relationships/slide" Target="slides/slide17.xml"/><Relationship Id="rId221" Type="http://schemas.openxmlformats.org/officeDocument/2006/relationships/slide" Target="slides/slide229.xml"/><Relationship Id="rId242" Type="http://schemas.openxmlformats.org/officeDocument/2006/relationships/slide" Target="slides/slide250.xml"/><Relationship Id="rId263" Type="http://schemas.openxmlformats.org/officeDocument/2006/relationships/slide" Target="slides/slide277.xml"/><Relationship Id="rId284" Type="http://schemas.openxmlformats.org/officeDocument/2006/relationships/slide" Target="slides/slide298.xml"/><Relationship Id="rId319" Type="http://schemas.openxmlformats.org/officeDocument/2006/relationships/slide" Target="slides/slide337.xml"/><Relationship Id="rId470" Type="http://schemas.openxmlformats.org/officeDocument/2006/relationships/slide" Target="slides/slide495.xml"/><Relationship Id="rId491" Type="http://schemas.openxmlformats.org/officeDocument/2006/relationships/slide" Target="slides/slide516.xml"/><Relationship Id="rId505" Type="http://schemas.openxmlformats.org/officeDocument/2006/relationships/slide" Target="slides/slide531.xml"/><Relationship Id="rId526" Type="http://schemas.openxmlformats.org/officeDocument/2006/relationships/slide" Target="slides/slide552.xml"/><Relationship Id="rId37" Type="http://schemas.openxmlformats.org/officeDocument/2006/relationships/slide" Target="slides/slide39.xml"/><Relationship Id="rId58" Type="http://schemas.openxmlformats.org/officeDocument/2006/relationships/slide" Target="slides/slide60.xml"/><Relationship Id="rId79" Type="http://schemas.openxmlformats.org/officeDocument/2006/relationships/slide" Target="slides/slide82.xml"/><Relationship Id="rId102" Type="http://schemas.openxmlformats.org/officeDocument/2006/relationships/slide" Target="slides/slide105.xml"/><Relationship Id="rId123" Type="http://schemas.openxmlformats.org/officeDocument/2006/relationships/slide" Target="slides/slide126.xml"/><Relationship Id="rId144" Type="http://schemas.openxmlformats.org/officeDocument/2006/relationships/slide" Target="slides/slide148.xml"/><Relationship Id="rId330" Type="http://schemas.openxmlformats.org/officeDocument/2006/relationships/slide" Target="slides/slide348.xml"/><Relationship Id="rId90" Type="http://schemas.openxmlformats.org/officeDocument/2006/relationships/slide" Target="slides/slide93.xml"/><Relationship Id="rId165" Type="http://schemas.openxmlformats.org/officeDocument/2006/relationships/slide" Target="slides/slide171.xml"/><Relationship Id="rId186" Type="http://schemas.openxmlformats.org/officeDocument/2006/relationships/slide" Target="slides/slide192.xml"/><Relationship Id="rId351" Type="http://schemas.openxmlformats.org/officeDocument/2006/relationships/slide" Target="slides/slide372.xml"/><Relationship Id="rId372" Type="http://schemas.openxmlformats.org/officeDocument/2006/relationships/slide" Target="slides/slide393.xml"/><Relationship Id="rId393" Type="http://schemas.openxmlformats.org/officeDocument/2006/relationships/slide" Target="slides/slide414.xml"/><Relationship Id="rId407" Type="http://schemas.openxmlformats.org/officeDocument/2006/relationships/slide" Target="slides/slide428.xml"/><Relationship Id="rId428" Type="http://schemas.openxmlformats.org/officeDocument/2006/relationships/slide" Target="slides/slide453.xml"/><Relationship Id="rId449" Type="http://schemas.openxmlformats.org/officeDocument/2006/relationships/slide" Target="slides/slide474.xml"/><Relationship Id="rId211" Type="http://schemas.openxmlformats.org/officeDocument/2006/relationships/slide" Target="slides/slide219.xml"/><Relationship Id="rId232" Type="http://schemas.openxmlformats.org/officeDocument/2006/relationships/slide" Target="slides/slide240.xml"/><Relationship Id="rId253" Type="http://schemas.openxmlformats.org/officeDocument/2006/relationships/slide" Target="slides/slide261.xml"/><Relationship Id="rId274" Type="http://schemas.openxmlformats.org/officeDocument/2006/relationships/slide" Target="slides/slide288.xml"/><Relationship Id="rId295" Type="http://schemas.openxmlformats.org/officeDocument/2006/relationships/slide" Target="slides/slide310.xml"/><Relationship Id="rId309" Type="http://schemas.openxmlformats.org/officeDocument/2006/relationships/slide" Target="slides/slide325.xml"/><Relationship Id="rId460" Type="http://schemas.openxmlformats.org/officeDocument/2006/relationships/slide" Target="slides/slide485.xml"/><Relationship Id="rId481" Type="http://schemas.openxmlformats.org/officeDocument/2006/relationships/slide" Target="slides/slide506.xml"/><Relationship Id="rId516" Type="http://schemas.openxmlformats.org/officeDocument/2006/relationships/slide" Target="slides/slide542.xml"/><Relationship Id="rId27" Type="http://schemas.openxmlformats.org/officeDocument/2006/relationships/slide" Target="slides/slide29.xml"/><Relationship Id="rId48" Type="http://schemas.openxmlformats.org/officeDocument/2006/relationships/slide" Target="slides/slide50.xml"/><Relationship Id="rId69" Type="http://schemas.openxmlformats.org/officeDocument/2006/relationships/slide" Target="slides/slide72.xml"/><Relationship Id="rId113" Type="http://schemas.openxmlformats.org/officeDocument/2006/relationships/slide" Target="slides/slide116.xml"/><Relationship Id="rId134" Type="http://schemas.openxmlformats.org/officeDocument/2006/relationships/slide" Target="slides/slide138.xml"/><Relationship Id="rId320" Type="http://schemas.openxmlformats.org/officeDocument/2006/relationships/slide" Target="slides/slide338.xml"/><Relationship Id="rId80" Type="http://schemas.openxmlformats.org/officeDocument/2006/relationships/slide" Target="slides/slide83.xml"/><Relationship Id="rId155" Type="http://schemas.openxmlformats.org/officeDocument/2006/relationships/slide" Target="slides/slide159.xml"/><Relationship Id="rId176" Type="http://schemas.openxmlformats.org/officeDocument/2006/relationships/slide" Target="slides/slide182.xml"/><Relationship Id="rId197" Type="http://schemas.openxmlformats.org/officeDocument/2006/relationships/slide" Target="slides/slide203.xml"/><Relationship Id="rId341" Type="http://schemas.openxmlformats.org/officeDocument/2006/relationships/slide" Target="slides/slide360.xml"/><Relationship Id="rId362" Type="http://schemas.openxmlformats.org/officeDocument/2006/relationships/slide" Target="slides/slide383.xml"/><Relationship Id="rId383" Type="http://schemas.openxmlformats.org/officeDocument/2006/relationships/slide" Target="slides/slide404.xml"/><Relationship Id="rId418" Type="http://schemas.openxmlformats.org/officeDocument/2006/relationships/slide" Target="slides/slide439.xml"/><Relationship Id="rId439" Type="http://schemas.openxmlformats.org/officeDocument/2006/relationships/slide" Target="slides/slide464.xml"/><Relationship Id="rId201" Type="http://schemas.openxmlformats.org/officeDocument/2006/relationships/slide" Target="slides/slide207.xml"/><Relationship Id="rId222" Type="http://schemas.openxmlformats.org/officeDocument/2006/relationships/slide" Target="slides/slide230.xml"/><Relationship Id="rId243" Type="http://schemas.openxmlformats.org/officeDocument/2006/relationships/slide" Target="slides/slide251.xml"/><Relationship Id="rId264" Type="http://schemas.openxmlformats.org/officeDocument/2006/relationships/slide" Target="slides/slide278.xml"/><Relationship Id="rId285" Type="http://schemas.openxmlformats.org/officeDocument/2006/relationships/slide" Target="slides/slide299.xml"/><Relationship Id="rId450" Type="http://schemas.openxmlformats.org/officeDocument/2006/relationships/slide" Target="slides/slide475.xml"/><Relationship Id="rId471" Type="http://schemas.openxmlformats.org/officeDocument/2006/relationships/slide" Target="slides/slide496.xml"/><Relationship Id="rId506" Type="http://schemas.openxmlformats.org/officeDocument/2006/relationships/slide" Target="slides/slide532.xml"/><Relationship Id="rId17" Type="http://schemas.openxmlformats.org/officeDocument/2006/relationships/slide" Target="slides/slide18.xml"/><Relationship Id="rId38" Type="http://schemas.openxmlformats.org/officeDocument/2006/relationships/slide" Target="slides/slide40.xml"/><Relationship Id="rId59" Type="http://schemas.openxmlformats.org/officeDocument/2006/relationships/slide" Target="slides/slide61.xml"/><Relationship Id="rId103" Type="http://schemas.openxmlformats.org/officeDocument/2006/relationships/slide" Target="slides/slide106.xml"/><Relationship Id="rId124" Type="http://schemas.openxmlformats.org/officeDocument/2006/relationships/slide" Target="slides/slide127.xml"/><Relationship Id="rId310" Type="http://schemas.openxmlformats.org/officeDocument/2006/relationships/slide" Target="slides/slide327.xml"/><Relationship Id="rId492" Type="http://schemas.openxmlformats.org/officeDocument/2006/relationships/slide" Target="slides/slide517.xml"/><Relationship Id="rId527" Type="http://schemas.openxmlformats.org/officeDocument/2006/relationships/slide" Target="slides/slide553.xml"/><Relationship Id="rId70" Type="http://schemas.openxmlformats.org/officeDocument/2006/relationships/slide" Target="slides/slide73.xml"/><Relationship Id="rId91" Type="http://schemas.openxmlformats.org/officeDocument/2006/relationships/slide" Target="slides/slide94.xml"/><Relationship Id="rId145" Type="http://schemas.openxmlformats.org/officeDocument/2006/relationships/slide" Target="slides/slide149.xml"/><Relationship Id="rId166" Type="http://schemas.openxmlformats.org/officeDocument/2006/relationships/slide" Target="slides/slide172.xml"/><Relationship Id="rId187" Type="http://schemas.openxmlformats.org/officeDocument/2006/relationships/slide" Target="slides/slide193.xml"/><Relationship Id="rId331" Type="http://schemas.openxmlformats.org/officeDocument/2006/relationships/slide" Target="slides/slide349.xml"/><Relationship Id="rId352" Type="http://schemas.openxmlformats.org/officeDocument/2006/relationships/slide" Target="slides/slide373.xml"/><Relationship Id="rId373" Type="http://schemas.openxmlformats.org/officeDocument/2006/relationships/slide" Target="slides/slide394.xml"/><Relationship Id="rId394" Type="http://schemas.openxmlformats.org/officeDocument/2006/relationships/slide" Target="slides/slide415.xml"/><Relationship Id="rId408" Type="http://schemas.openxmlformats.org/officeDocument/2006/relationships/slide" Target="slides/slide429.xml"/><Relationship Id="rId429" Type="http://schemas.openxmlformats.org/officeDocument/2006/relationships/slide" Target="slides/slide454.xml"/><Relationship Id="rId1" Type="http://schemas.openxmlformats.org/officeDocument/2006/relationships/slide" Target="slides/slide1.xml"/><Relationship Id="rId212" Type="http://schemas.openxmlformats.org/officeDocument/2006/relationships/slide" Target="slides/slide220.xml"/><Relationship Id="rId233" Type="http://schemas.openxmlformats.org/officeDocument/2006/relationships/slide" Target="slides/slide241.xml"/><Relationship Id="rId254" Type="http://schemas.openxmlformats.org/officeDocument/2006/relationships/slide" Target="slides/slide262.xml"/><Relationship Id="rId440" Type="http://schemas.openxmlformats.org/officeDocument/2006/relationships/slide" Target="slides/slide465.xml"/><Relationship Id="rId28" Type="http://schemas.openxmlformats.org/officeDocument/2006/relationships/slide" Target="slides/slide30.xml"/><Relationship Id="rId49" Type="http://schemas.openxmlformats.org/officeDocument/2006/relationships/slide" Target="slides/slide51.xml"/><Relationship Id="rId114" Type="http://schemas.openxmlformats.org/officeDocument/2006/relationships/slide" Target="slides/slide117.xml"/><Relationship Id="rId275" Type="http://schemas.openxmlformats.org/officeDocument/2006/relationships/slide" Target="slides/slide289.xml"/><Relationship Id="rId296" Type="http://schemas.openxmlformats.org/officeDocument/2006/relationships/slide" Target="slides/slide311.xml"/><Relationship Id="rId300" Type="http://schemas.openxmlformats.org/officeDocument/2006/relationships/slide" Target="slides/slide315.xml"/><Relationship Id="rId461" Type="http://schemas.openxmlformats.org/officeDocument/2006/relationships/slide" Target="slides/slide486.xml"/><Relationship Id="rId482" Type="http://schemas.openxmlformats.org/officeDocument/2006/relationships/slide" Target="slides/slide507.xml"/><Relationship Id="rId517" Type="http://schemas.openxmlformats.org/officeDocument/2006/relationships/slide" Target="slides/slide543.xml"/><Relationship Id="rId60" Type="http://schemas.openxmlformats.org/officeDocument/2006/relationships/slide" Target="slides/slide62.xml"/><Relationship Id="rId81" Type="http://schemas.openxmlformats.org/officeDocument/2006/relationships/slide" Target="slides/slide84.xml"/><Relationship Id="rId135" Type="http://schemas.openxmlformats.org/officeDocument/2006/relationships/slide" Target="slides/slide139.xml"/><Relationship Id="rId156" Type="http://schemas.openxmlformats.org/officeDocument/2006/relationships/slide" Target="slides/slide160.xml"/><Relationship Id="rId177" Type="http://schemas.openxmlformats.org/officeDocument/2006/relationships/slide" Target="slides/slide183.xml"/><Relationship Id="rId198" Type="http://schemas.openxmlformats.org/officeDocument/2006/relationships/slide" Target="slides/slide204.xml"/><Relationship Id="rId321" Type="http://schemas.openxmlformats.org/officeDocument/2006/relationships/slide" Target="slides/slide339.xml"/><Relationship Id="rId342" Type="http://schemas.openxmlformats.org/officeDocument/2006/relationships/slide" Target="slides/slide361.xml"/><Relationship Id="rId363" Type="http://schemas.openxmlformats.org/officeDocument/2006/relationships/slide" Target="slides/slide384.xml"/><Relationship Id="rId384" Type="http://schemas.openxmlformats.org/officeDocument/2006/relationships/slide" Target="slides/slide405.xml"/><Relationship Id="rId419" Type="http://schemas.openxmlformats.org/officeDocument/2006/relationships/slide" Target="slides/slide440.xml"/><Relationship Id="rId202" Type="http://schemas.openxmlformats.org/officeDocument/2006/relationships/slide" Target="slides/slide208.xml"/><Relationship Id="rId223" Type="http://schemas.openxmlformats.org/officeDocument/2006/relationships/slide" Target="slides/slide231.xml"/><Relationship Id="rId244" Type="http://schemas.openxmlformats.org/officeDocument/2006/relationships/slide" Target="slides/slide252.xml"/><Relationship Id="rId430" Type="http://schemas.openxmlformats.org/officeDocument/2006/relationships/slide" Target="slides/slide455.xml"/><Relationship Id="rId18" Type="http://schemas.openxmlformats.org/officeDocument/2006/relationships/slide" Target="slides/slide19.xml"/><Relationship Id="rId39" Type="http://schemas.openxmlformats.org/officeDocument/2006/relationships/slide" Target="slides/slide41.xml"/><Relationship Id="rId265" Type="http://schemas.openxmlformats.org/officeDocument/2006/relationships/slide" Target="slides/slide279.xml"/><Relationship Id="rId286" Type="http://schemas.openxmlformats.org/officeDocument/2006/relationships/slide" Target="slides/slide300.xml"/><Relationship Id="rId451" Type="http://schemas.openxmlformats.org/officeDocument/2006/relationships/slide" Target="slides/slide476.xml"/><Relationship Id="rId472" Type="http://schemas.openxmlformats.org/officeDocument/2006/relationships/slide" Target="slides/slide497.xml"/><Relationship Id="rId493" Type="http://schemas.openxmlformats.org/officeDocument/2006/relationships/slide" Target="slides/slide518.xml"/><Relationship Id="rId507" Type="http://schemas.openxmlformats.org/officeDocument/2006/relationships/slide" Target="slides/slide533.xml"/><Relationship Id="rId528" Type="http://schemas.openxmlformats.org/officeDocument/2006/relationships/slide" Target="slides/slide554.xml"/><Relationship Id="rId50" Type="http://schemas.openxmlformats.org/officeDocument/2006/relationships/slide" Target="slides/slide52.xml"/><Relationship Id="rId104" Type="http://schemas.openxmlformats.org/officeDocument/2006/relationships/slide" Target="slides/slide107.xml"/><Relationship Id="rId125" Type="http://schemas.openxmlformats.org/officeDocument/2006/relationships/slide" Target="slides/slide128.xml"/><Relationship Id="rId146" Type="http://schemas.openxmlformats.org/officeDocument/2006/relationships/slide" Target="slides/slide150.xml"/><Relationship Id="rId167" Type="http://schemas.openxmlformats.org/officeDocument/2006/relationships/slide" Target="slides/slide173.xml"/><Relationship Id="rId188" Type="http://schemas.openxmlformats.org/officeDocument/2006/relationships/slide" Target="slides/slide194.xml"/><Relationship Id="rId311" Type="http://schemas.openxmlformats.org/officeDocument/2006/relationships/slide" Target="slides/slide328.xml"/><Relationship Id="rId332" Type="http://schemas.openxmlformats.org/officeDocument/2006/relationships/slide" Target="slides/slide350.xml"/><Relationship Id="rId353" Type="http://schemas.openxmlformats.org/officeDocument/2006/relationships/slide" Target="slides/slide374.xml"/><Relationship Id="rId374" Type="http://schemas.openxmlformats.org/officeDocument/2006/relationships/slide" Target="slides/slide395.xml"/><Relationship Id="rId395" Type="http://schemas.openxmlformats.org/officeDocument/2006/relationships/slide" Target="slides/slide416.xml"/><Relationship Id="rId409" Type="http://schemas.openxmlformats.org/officeDocument/2006/relationships/slide" Target="slides/slide430.xml"/><Relationship Id="rId71" Type="http://schemas.openxmlformats.org/officeDocument/2006/relationships/slide" Target="slides/slide74.xml"/><Relationship Id="rId92" Type="http://schemas.openxmlformats.org/officeDocument/2006/relationships/slide" Target="slides/slide95.xml"/><Relationship Id="rId213" Type="http://schemas.openxmlformats.org/officeDocument/2006/relationships/slide" Target="slides/slide221.xml"/><Relationship Id="rId234" Type="http://schemas.openxmlformats.org/officeDocument/2006/relationships/slide" Target="slides/slide242.xml"/><Relationship Id="rId420" Type="http://schemas.openxmlformats.org/officeDocument/2006/relationships/slide" Target="slides/slide441.xml"/><Relationship Id="rId2" Type="http://schemas.openxmlformats.org/officeDocument/2006/relationships/slide" Target="slides/slide2.xml"/><Relationship Id="rId29" Type="http://schemas.openxmlformats.org/officeDocument/2006/relationships/slide" Target="slides/slide31.xml"/><Relationship Id="rId255" Type="http://schemas.openxmlformats.org/officeDocument/2006/relationships/slide" Target="slides/slide263.xml"/><Relationship Id="rId276" Type="http://schemas.openxmlformats.org/officeDocument/2006/relationships/slide" Target="slides/slide290.xml"/><Relationship Id="rId297" Type="http://schemas.openxmlformats.org/officeDocument/2006/relationships/slide" Target="slides/slide312.xml"/><Relationship Id="rId441" Type="http://schemas.openxmlformats.org/officeDocument/2006/relationships/slide" Target="slides/slide466.xml"/><Relationship Id="rId462" Type="http://schemas.openxmlformats.org/officeDocument/2006/relationships/slide" Target="slides/slide487.xml"/><Relationship Id="rId483" Type="http://schemas.openxmlformats.org/officeDocument/2006/relationships/slide" Target="slides/slide508.xml"/><Relationship Id="rId518" Type="http://schemas.openxmlformats.org/officeDocument/2006/relationships/slide" Target="slides/slide544.xml"/><Relationship Id="rId40" Type="http://schemas.openxmlformats.org/officeDocument/2006/relationships/slide" Target="slides/slide42.xml"/><Relationship Id="rId115" Type="http://schemas.openxmlformats.org/officeDocument/2006/relationships/slide" Target="slides/slide118.xml"/><Relationship Id="rId136" Type="http://schemas.openxmlformats.org/officeDocument/2006/relationships/slide" Target="slides/slide140.xml"/><Relationship Id="rId157" Type="http://schemas.openxmlformats.org/officeDocument/2006/relationships/slide" Target="slides/slide162.xml"/><Relationship Id="rId178" Type="http://schemas.openxmlformats.org/officeDocument/2006/relationships/slide" Target="slides/slide184.xml"/><Relationship Id="rId301" Type="http://schemas.openxmlformats.org/officeDocument/2006/relationships/slide" Target="slides/slide316.xml"/><Relationship Id="rId322" Type="http://schemas.openxmlformats.org/officeDocument/2006/relationships/slide" Target="slides/slide340.xml"/><Relationship Id="rId343" Type="http://schemas.openxmlformats.org/officeDocument/2006/relationships/slide" Target="slides/slide362.xml"/><Relationship Id="rId364" Type="http://schemas.openxmlformats.org/officeDocument/2006/relationships/slide" Target="slides/slide385.xml"/><Relationship Id="rId61" Type="http://schemas.openxmlformats.org/officeDocument/2006/relationships/slide" Target="slides/slide63.xml"/><Relationship Id="rId82" Type="http://schemas.openxmlformats.org/officeDocument/2006/relationships/slide" Target="slides/slide85.xml"/><Relationship Id="rId199" Type="http://schemas.openxmlformats.org/officeDocument/2006/relationships/slide" Target="slides/slide205.xml"/><Relationship Id="rId203" Type="http://schemas.openxmlformats.org/officeDocument/2006/relationships/slide" Target="slides/slide209.xml"/><Relationship Id="rId385" Type="http://schemas.openxmlformats.org/officeDocument/2006/relationships/slide" Target="slides/slide406.xml"/><Relationship Id="rId19" Type="http://schemas.openxmlformats.org/officeDocument/2006/relationships/slide" Target="slides/slide20.xml"/><Relationship Id="rId224" Type="http://schemas.openxmlformats.org/officeDocument/2006/relationships/slide" Target="slides/slide232.xml"/><Relationship Id="rId245" Type="http://schemas.openxmlformats.org/officeDocument/2006/relationships/slide" Target="slides/slide253.xml"/><Relationship Id="rId266" Type="http://schemas.openxmlformats.org/officeDocument/2006/relationships/slide" Target="slides/slide280.xml"/><Relationship Id="rId287" Type="http://schemas.openxmlformats.org/officeDocument/2006/relationships/slide" Target="slides/slide302.xml"/><Relationship Id="rId410" Type="http://schemas.openxmlformats.org/officeDocument/2006/relationships/slide" Target="slides/slide431.xml"/><Relationship Id="rId431" Type="http://schemas.openxmlformats.org/officeDocument/2006/relationships/slide" Target="slides/slide456.xml"/><Relationship Id="rId452" Type="http://schemas.openxmlformats.org/officeDocument/2006/relationships/slide" Target="slides/slide477.xml"/><Relationship Id="rId473" Type="http://schemas.openxmlformats.org/officeDocument/2006/relationships/slide" Target="slides/slide498.xml"/><Relationship Id="rId494" Type="http://schemas.openxmlformats.org/officeDocument/2006/relationships/slide" Target="slides/slide519.xml"/><Relationship Id="rId508" Type="http://schemas.openxmlformats.org/officeDocument/2006/relationships/slide" Target="slides/slide534.xml"/><Relationship Id="rId30" Type="http://schemas.openxmlformats.org/officeDocument/2006/relationships/slide" Target="slides/slide32.xml"/><Relationship Id="rId105" Type="http://schemas.openxmlformats.org/officeDocument/2006/relationships/slide" Target="slides/slide108.xml"/><Relationship Id="rId126" Type="http://schemas.openxmlformats.org/officeDocument/2006/relationships/slide" Target="slides/slide129.xml"/><Relationship Id="rId147" Type="http://schemas.openxmlformats.org/officeDocument/2006/relationships/slide" Target="slides/slide151.xml"/><Relationship Id="rId168" Type="http://schemas.openxmlformats.org/officeDocument/2006/relationships/slide" Target="slides/slide174.xml"/><Relationship Id="rId312" Type="http://schemas.openxmlformats.org/officeDocument/2006/relationships/slide" Target="slides/slide329.xml"/><Relationship Id="rId333" Type="http://schemas.openxmlformats.org/officeDocument/2006/relationships/slide" Target="slides/slide352.xml"/><Relationship Id="rId354" Type="http://schemas.openxmlformats.org/officeDocument/2006/relationships/slide" Target="slides/slide375.xml"/><Relationship Id="rId51" Type="http://schemas.openxmlformats.org/officeDocument/2006/relationships/slide" Target="slides/slide53.xml"/><Relationship Id="rId72" Type="http://schemas.openxmlformats.org/officeDocument/2006/relationships/slide" Target="slides/slide75.xml"/><Relationship Id="rId93" Type="http://schemas.openxmlformats.org/officeDocument/2006/relationships/slide" Target="slides/slide96.xml"/><Relationship Id="rId189" Type="http://schemas.openxmlformats.org/officeDocument/2006/relationships/slide" Target="slides/slide195.xml"/><Relationship Id="rId375" Type="http://schemas.openxmlformats.org/officeDocument/2006/relationships/slide" Target="slides/slide396.xml"/><Relationship Id="rId396" Type="http://schemas.openxmlformats.org/officeDocument/2006/relationships/slide" Target="slides/slide417.xml"/><Relationship Id="rId3" Type="http://schemas.openxmlformats.org/officeDocument/2006/relationships/slide" Target="slides/slide3.xml"/><Relationship Id="rId214" Type="http://schemas.openxmlformats.org/officeDocument/2006/relationships/slide" Target="slides/slide222.xml"/><Relationship Id="rId235" Type="http://schemas.openxmlformats.org/officeDocument/2006/relationships/slide" Target="slides/slide243.xml"/><Relationship Id="rId256" Type="http://schemas.openxmlformats.org/officeDocument/2006/relationships/slide" Target="slides/slide264.xml"/><Relationship Id="rId277" Type="http://schemas.openxmlformats.org/officeDocument/2006/relationships/slide" Target="slides/slide291.xml"/><Relationship Id="rId298" Type="http://schemas.openxmlformats.org/officeDocument/2006/relationships/slide" Target="slides/slide313.xml"/><Relationship Id="rId400" Type="http://schemas.openxmlformats.org/officeDocument/2006/relationships/slide" Target="slides/slide421.xml"/><Relationship Id="rId421" Type="http://schemas.openxmlformats.org/officeDocument/2006/relationships/slide" Target="slides/slide443.xml"/><Relationship Id="rId442" Type="http://schemas.openxmlformats.org/officeDocument/2006/relationships/slide" Target="slides/slide467.xml"/><Relationship Id="rId463" Type="http://schemas.openxmlformats.org/officeDocument/2006/relationships/slide" Target="slides/slide488.xml"/><Relationship Id="rId484" Type="http://schemas.openxmlformats.org/officeDocument/2006/relationships/slide" Target="slides/slide509.xml"/><Relationship Id="rId519" Type="http://schemas.openxmlformats.org/officeDocument/2006/relationships/slide" Target="slides/slide545.xml"/><Relationship Id="rId116" Type="http://schemas.openxmlformats.org/officeDocument/2006/relationships/slide" Target="slides/slide119.xml"/><Relationship Id="rId137" Type="http://schemas.openxmlformats.org/officeDocument/2006/relationships/slide" Target="slides/slide141.xml"/><Relationship Id="rId158" Type="http://schemas.openxmlformats.org/officeDocument/2006/relationships/slide" Target="slides/slide163.xml"/><Relationship Id="rId302" Type="http://schemas.openxmlformats.org/officeDocument/2006/relationships/slide" Target="slides/slide317.xml"/><Relationship Id="rId323" Type="http://schemas.openxmlformats.org/officeDocument/2006/relationships/slide" Target="slides/slide341.xml"/><Relationship Id="rId344" Type="http://schemas.openxmlformats.org/officeDocument/2006/relationships/slide" Target="slides/slide365.xml"/><Relationship Id="rId20" Type="http://schemas.openxmlformats.org/officeDocument/2006/relationships/slide" Target="slides/slide21.xml"/><Relationship Id="rId41" Type="http://schemas.openxmlformats.org/officeDocument/2006/relationships/slide" Target="slides/slide43.xml"/><Relationship Id="rId62" Type="http://schemas.openxmlformats.org/officeDocument/2006/relationships/slide" Target="slides/slide64.xml"/><Relationship Id="rId83" Type="http://schemas.openxmlformats.org/officeDocument/2006/relationships/slide" Target="slides/slide86.xml"/><Relationship Id="rId179" Type="http://schemas.openxmlformats.org/officeDocument/2006/relationships/slide" Target="slides/slide185.xml"/><Relationship Id="rId365" Type="http://schemas.openxmlformats.org/officeDocument/2006/relationships/slide" Target="slides/slide386.xml"/><Relationship Id="rId386" Type="http://schemas.openxmlformats.org/officeDocument/2006/relationships/slide" Target="slides/slide407.xml"/><Relationship Id="rId190" Type="http://schemas.openxmlformats.org/officeDocument/2006/relationships/slide" Target="slides/slide196.xml"/><Relationship Id="rId204" Type="http://schemas.openxmlformats.org/officeDocument/2006/relationships/slide" Target="slides/slide211.xml"/><Relationship Id="rId225" Type="http://schemas.openxmlformats.org/officeDocument/2006/relationships/slide" Target="slides/slide233.xml"/><Relationship Id="rId246" Type="http://schemas.openxmlformats.org/officeDocument/2006/relationships/slide" Target="slides/slide254.xml"/><Relationship Id="rId267" Type="http://schemas.openxmlformats.org/officeDocument/2006/relationships/slide" Target="slides/slide281.xml"/><Relationship Id="rId288" Type="http://schemas.openxmlformats.org/officeDocument/2006/relationships/slide" Target="slides/slide303.xml"/><Relationship Id="rId411" Type="http://schemas.openxmlformats.org/officeDocument/2006/relationships/slide" Target="slides/slide432.xml"/><Relationship Id="rId432" Type="http://schemas.openxmlformats.org/officeDocument/2006/relationships/slide" Target="slides/slide457.xml"/><Relationship Id="rId453" Type="http://schemas.openxmlformats.org/officeDocument/2006/relationships/slide" Target="slides/slide478.xml"/><Relationship Id="rId474" Type="http://schemas.openxmlformats.org/officeDocument/2006/relationships/slide" Target="slides/slide499.xml"/><Relationship Id="rId509" Type="http://schemas.openxmlformats.org/officeDocument/2006/relationships/slide" Target="slides/slide535.xml"/><Relationship Id="rId106" Type="http://schemas.openxmlformats.org/officeDocument/2006/relationships/slide" Target="slides/slide109.xml"/><Relationship Id="rId127" Type="http://schemas.openxmlformats.org/officeDocument/2006/relationships/slide" Target="slides/slide130.xml"/><Relationship Id="rId313" Type="http://schemas.openxmlformats.org/officeDocument/2006/relationships/slide" Target="slides/slide330.xml"/><Relationship Id="rId495" Type="http://schemas.openxmlformats.org/officeDocument/2006/relationships/slide" Target="slides/slide520.xml"/><Relationship Id="rId10" Type="http://schemas.openxmlformats.org/officeDocument/2006/relationships/slide" Target="slides/slide11.xml"/><Relationship Id="rId31" Type="http://schemas.openxmlformats.org/officeDocument/2006/relationships/slide" Target="slides/slide33.xml"/><Relationship Id="rId52" Type="http://schemas.openxmlformats.org/officeDocument/2006/relationships/slide" Target="slides/slide54.xml"/><Relationship Id="rId73" Type="http://schemas.openxmlformats.org/officeDocument/2006/relationships/slide" Target="slides/slide76.xml"/><Relationship Id="rId94" Type="http://schemas.openxmlformats.org/officeDocument/2006/relationships/slide" Target="slides/slide97.xml"/><Relationship Id="rId148" Type="http://schemas.openxmlformats.org/officeDocument/2006/relationships/slide" Target="slides/slide152.xml"/><Relationship Id="rId169" Type="http://schemas.openxmlformats.org/officeDocument/2006/relationships/slide" Target="slides/slide175.xml"/><Relationship Id="rId334" Type="http://schemas.openxmlformats.org/officeDocument/2006/relationships/slide" Target="slides/slide353.xml"/><Relationship Id="rId355" Type="http://schemas.openxmlformats.org/officeDocument/2006/relationships/slide" Target="slides/slide376.xml"/><Relationship Id="rId376" Type="http://schemas.openxmlformats.org/officeDocument/2006/relationships/slide" Target="slides/slide397.xml"/><Relationship Id="rId397" Type="http://schemas.openxmlformats.org/officeDocument/2006/relationships/slide" Target="slides/slide418.xml"/><Relationship Id="rId520" Type="http://schemas.openxmlformats.org/officeDocument/2006/relationships/slide" Target="slides/slide546.xml"/><Relationship Id="rId4" Type="http://schemas.openxmlformats.org/officeDocument/2006/relationships/slide" Target="slides/slide4.xml"/><Relationship Id="rId180" Type="http://schemas.openxmlformats.org/officeDocument/2006/relationships/slide" Target="slides/slide186.xml"/><Relationship Id="rId215" Type="http://schemas.openxmlformats.org/officeDocument/2006/relationships/slide" Target="slides/slide223.xml"/><Relationship Id="rId236" Type="http://schemas.openxmlformats.org/officeDocument/2006/relationships/slide" Target="slides/slide244.xml"/><Relationship Id="rId257" Type="http://schemas.openxmlformats.org/officeDocument/2006/relationships/slide" Target="slides/slide265.xml"/><Relationship Id="rId278" Type="http://schemas.openxmlformats.org/officeDocument/2006/relationships/slide" Target="slides/slide292.xml"/><Relationship Id="rId401" Type="http://schemas.openxmlformats.org/officeDocument/2006/relationships/slide" Target="slides/slide422.xml"/><Relationship Id="rId422" Type="http://schemas.openxmlformats.org/officeDocument/2006/relationships/slide" Target="slides/slide446.xml"/><Relationship Id="rId443" Type="http://schemas.openxmlformats.org/officeDocument/2006/relationships/slide" Target="slides/slide468.xml"/><Relationship Id="rId464" Type="http://schemas.openxmlformats.org/officeDocument/2006/relationships/slide" Target="slides/slide489.xml"/><Relationship Id="rId303" Type="http://schemas.openxmlformats.org/officeDocument/2006/relationships/slide" Target="slides/slide318.xml"/><Relationship Id="rId485" Type="http://schemas.openxmlformats.org/officeDocument/2006/relationships/slide" Target="slides/slide510.xml"/><Relationship Id="rId42" Type="http://schemas.openxmlformats.org/officeDocument/2006/relationships/slide" Target="slides/slide44.xml"/><Relationship Id="rId84" Type="http://schemas.openxmlformats.org/officeDocument/2006/relationships/slide" Target="slides/slide87.xml"/><Relationship Id="rId138" Type="http://schemas.openxmlformats.org/officeDocument/2006/relationships/slide" Target="slides/slide142.xml"/><Relationship Id="rId345" Type="http://schemas.openxmlformats.org/officeDocument/2006/relationships/slide" Target="slides/slide366.xml"/><Relationship Id="rId387" Type="http://schemas.openxmlformats.org/officeDocument/2006/relationships/slide" Target="slides/slide408.xml"/><Relationship Id="rId510" Type="http://schemas.openxmlformats.org/officeDocument/2006/relationships/slide" Target="slides/slide536.xml"/><Relationship Id="rId191" Type="http://schemas.openxmlformats.org/officeDocument/2006/relationships/slide" Target="slides/slide197.xml"/><Relationship Id="rId205" Type="http://schemas.openxmlformats.org/officeDocument/2006/relationships/slide" Target="slides/slide212.xml"/><Relationship Id="rId247" Type="http://schemas.openxmlformats.org/officeDocument/2006/relationships/slide" Target="slides/slide255.xml"/><Relationship Id="rId412" Type="http://schemas.openxmlformats.org/officeDocument/2006/relationships/slide" Target="slides/slide433.xml"/><Relationship Id="rId107" Type="http://schemas.openxmlformats.org/officeDocument/2006/relationships/slide" Target="slides/slide110.xml"/><Relationship Id="rId289" Type="http://schemas.openxmlformats.org/officeDocument/2006/relationships/slide" Target="slides/slide304.xml"/><Relationship Id="rId454" Type="http://schemas.openxmlformats.org/officeDocument/2006/relationships/slide" Target="slides/slide479.xml"/><Relationship Id="rId496" Type="http://schemas.openxmlformats.org/officeDocument/2006/relationships/slide" Target="slides/slide521.xml"/><Relationship Id="rId11" Type="http://schemas.openxmlformats.org/officeDocument/2006/relationships/slide" Target="slides/slide12.xml"/><Relationship Id="rId53" Type="http://schemas.openxmlformats.org/officeDocument/2006/relationships/slide" Target="slides/slide55.xml"/><Relationship Id="rId149" Type="http://schemas.openxmlformats.org/officeDocument/2006/relationships/slide" Target="slides/slide153.xml"/><Relationship Id="rId314" Type="http://schemas.openxmlformats.org/officeDocument/2006/relationships/slide" Target="slides/slide331.xml"/><Relationship Id="rId356" Type="http://schemas.openxmlformats.org/officeDocument/2006/relationships/slide" Target="slides/slide377.xml"/><Relationship Id="rId398" Type="http://schemas.openxmlformats.org/officeDocument/2006/relationships/slide" Target="slides/slide419.xml"/><Relationship Id="rId521" Type="http://schemas.openxmlformats.org/officeDocument/2006/relationships/slide" Target="slides/slide547.xml"/><Relationship Id="rId95" Type="http://schemas.openxmlformats.org/officeDocument/2006/relationships/slide" Target="slides/slide98.xml"/><Relationship Id="rId160" Type="http://schemas.openxmlformats.org/officeDocument/2006/relationships/slide" Target="slides/slide165.xml"/><Relationship Id="rId216" Type="http://schemas.openxmlformats.org/officeDocument/2006/relationships/slide" Target="slides/slide224.xml"/><Relationship Id="rId423" Type="http://schemas.openxmlformats.org/officeDocument/2006/relationships/slide" Target="slides/slide448.xml"/><Relationship Id="rId258" Type="http://schemas.openxmlformats.org/officeDocument/2006/relationships/slide" Target="slides/slide272.xml"/><Relationship Id="rId465" Type="http://schemas.openxmlformats.org/officeDocument/2006/relationships/slide" Target="slides/slide490.xml"/><Relationship Id="rId22" Type="http://schemas.openxmlformats.org/officeDocument/2006/relationships/slide" Target="slides/slide23.xml"/><Relationship Id="rId64" Type="http://schemas.openxmlformats.org/officeDocument/2006/relationships/slide" Target="slides/slide66.xml"/><Relationship Id="rId118" Type="http://schemas.openxmlformats.org/officeDocument/2006/relationships/slide" Target="slides/slide121.xml"/><Relationship Id="rId325" Type="http://schemas.openxmlformats.org/officeDocument/2006/relationships/slide" Target="slides/slide343.xml"/><Relationship Id="rId367" Type="http://schemas.openxmlformats.org/officeDocument/2006/relationships/slide" Target="slides/slide388.xml"/><Relationship Id="rId171" Type="http://schemas.openxmlformats.org/officeDocument/2006/relationships/slide" Target="slides/slide177.xml"/><Relationship Id="rId227" Type="http://schemas.openxmlformats.org/officeDocument/2006/relationships/slide" Target="slides/slide235.xml"/><Relationship Id="rId269" Type="http://schemas.openxmlformats.org/officeDocument/2006/relationships/slide" Target="slides/slide283.xml"/><Relationship Id="rId434" Type="http://schemas.openxmlformats.org/officeDocument/2006/relationships/slide" Target="slides/slide459.xml"/><Relationship Id="rId476" Type="http://schemas.openxmlformats.org/officeDocument/2006/relationships/slide" Target="slides/slide501.xml"/><Relationship Id="rId33" Type="http://schemas.openxmlformats.org/officeDocument/2006/relationships/slide" Target="slides/slide35.xml"/><Relationship Id="rId129" Type="http://schemas.openxmlformats.org/officeDocument/2006/relationships/slide" Target="slides/slide132.xml"/><Relationship Id="rId280" Type="http://schemas.openxmlformats.org/officeDocument/2006/relationships/slide" Target="slides/slide294.xml"/><Relationship Id="rId336" Type="http://schemas.openxmlformats.org/officeDocument/2006/relationships/slide" Target="slides/slide355.xml"/><Relationship Id="rId501" Type="http://schemas.openxmlformats.org/officeDocument/2006/relationships/slide" Target="slides/slide526.xml"/><Relationship Id="rId75" Type="http://schemas.openxmlformats.org/officeDocument/2006/relationships/slide" Target="slides/slide78.xml"/><Relationship Id="rId140" Type="http://schemas.openxmlformats.org/officeDocument/2006/relationships/slide" Target="slides/slide144.xml"/><Relationship Id="rId182" Type="http://schemas.openxmlformats.org/officeDocument/2006/relationships/slide" Target="slides/slide188.xml"/><Relationship Id="rId378" Type="http://schemas.openxmlformats.org/officeDocument/2006/relationships/slide" Target="slides/slide399.xml"/><Relationship Id="rId403" Type="http://schemas.openxmlformats.org/officeDocument/2006/relationships/slide" Target="slides/slide424.xml"/><Relationship Id="rId6" Type="http://schemas.openxmlformats.org/officeDocument/2006/relationships/slide" Target="slides/slide6.xml"/><Relationship Id="rId238" Type="http://schemas.openxmlformats.org/officeDocument/2006/relationships/slide" Target="slides/slide246.xml"/><Relationship Id="rId445" Type="http://schemas.openxmlformats.org/officeDocument/2006/relationships/slide" Target="slides/slide470.xml"/><Relationship Id="rId487" Type="http://schemas.openxmlformats.org/officeDocument/2006/relationships/slide" Target="slides/slide512.xml"/><Relationship Id="rId291" Type="http://schemas.openxmlformats.org/officeDocument/2006/relationships/slide" Target="slides/slide306.xml"/><Relationship Id="rId305" Type="http://schemas.openxmlformats.org/officeDocument/2006/relationships/slide" Target="slides/slide320.xml"/><Relationship Id="rId347" Type="http://schemas.openxmlformats.org/officeDocument/2006/relationships/slide" Target="slides/slide368.xml"/><Relationship Id="rId512" Type="http://schemas.openxmlformats.org/officeDocument/2006/relationships/slide" Target="slides/slide538.xml"/><Relationship Id="rId44" Type="http://schemas.openxmlformats.org/officeDocument/2006/relationships/slide" Target="slides/slide46.xml"/><Relationship Id="rId86" Type="http://schemas.openxmlformats.org/officeDocument/2006/relationships/slide" Target="slides/slide89.xml"/><Relationship Id="rId151" Type="http://schemas.openxmlformats.org/officeDocument/2006/relationships/slide" Target="slides/slide155.xml"/><Relationship Id="rId389" Type="http://schemas.openxmlformats.org/officeDocument/2006/relationships/slide" Target="slides/slide410.xml"/><Relationship Id="rId193" Type="http://schemas.openxmlformats.org/officeDocument/2006/relationships/slide" Target="slides/slide199.xml"/><Relationship Id="rId207" Type="http://schemas.openxmlformats.org/officeDocument/2006/relationships/slide" Target="slides/slide214.xml"/><Relationship Id="rId249" Type="http://schemas.openxmlformats.org/officeDocument/2006/relationships/slide" Target="slides/slide257.xml"/><Relationship Id="rId414" Type="http://schemas.openxmlformats.org/officeDocument/2006/relationships/slide" Target="slides/slide435.xml"/><Relationship Id="rId456" Type="http://schemas.openxmlformats.org/officeDocument/2006/relationships/slide" Target="slides/slide481.xml"/><Relationship Id="rId498" Type="http://schemas.openxmlformats.org/officeDocument/2006/relationships/slide" Target="slides/slide523.xml"/><Relationship Id="rId13" Type="http://schemas.openxmlformats.org/officeDocument/2006/relationships/slide" Target="slides/slide14.xml"/><Relationship Id="rId109" Type="http://schemas.openxmlformats.org/officeDocument/2006/relationships/slide" Target="slides/slide112.xml"/><Relationship Id="rId260" Type="http://schemas.openxmlformats.org/officeDocument/2006/relationships/slide" Target="slides/slide274.xml"/><Relationship Id="rId316" Type="http://schemas.openxmlformats.org/officeDocument/2006/relationships/slide" Target="slides/slide333.xml"/><Relationship Id="rId523" Type="http://schemas.openxmlformats.org/officeDocument/2006/relationships/slide" Target="slides/slide549.xml"/><Relationship Id="rId55" Type="http://schemas.openxmlformats.org/officeDocument/2006/relationships/slide" Target="slides/slide57.xml"/><Relationship Id="rId97" Type="http://schemas.openxmlformats.org/officeDocument/2006/relationships/slide" Target="slides/slide100.xml"/><Relationship Id="rId120" Type="http://schemas.openxmlformats.org/officeDocument/2006/relationships/slide" Target="slides/slide123.xml"/><Relationship Id="rId358" Type="http://schemas.openxmlformats.org/officeDocument/2006/relationships/slide" Target="slides/slide379.xml"/><Relationship Id="rId162" Type="http://schemas.openxmlformats.org/officeDocument/2006/relationships/slide" Target="slides/slide167.xml"/><Relationship Id="rId218" Type="http://schemas.openxmlformats.org/officeDocument/2006/relationships/slide" Target="slides/slide226.xml"/><Relationship Id="rId425" Type="http://schemas.openxmlformats.org/officeDocument/2006/relationships/slide" Target="slides/slide450.xml"/><Relationship Id="rId467" Type="http://schemas.openxmlformats.org/officeDocument/2006/relationships/slide" Target="slides/slide492.xml"/><Relationship Id="rId271" Type="http://schemas.openxmlformats.org/officeDocument/2006/relationships/slide" Target="slides/slide285.xml"/><Relationship Id="rId24" Type="http://schemas.openxmlformats.org/officeDocument/2006/relationships/slide" Target="slides/slide25.xml"/><Relationship Id="rId66" Type="http://schemas.openxmlformats.org/officeDocument/2006/relationships/slide" Target="slides/slide68.xml"/><Relationship Id="rId131" Type="http://schemas.openxmlformats.org/officeDocument/2006/relationships/slide" Target="slides/slide134.xml"/><Relationship Id="rId327" Type="http://schemas.openxmlformats.org/officeDocument/2006/relationships/slide" Target="slides/slide345.xml"/><Relationship Id="rId369" Type="http://schemas.openxmlformats.org/officeDocument/2006/relationships/slide" Target="slides/slide390.xml"/><Relationship Id="rId173" Type="http://schemas.openxmlformats.org/officeDocument/2006/relationships/slide" Target="slides/slide179.xml"/><Relationship Id="rId229" Type="http://schemas.openxmlformats.org/officeDocument/2006/relationships/slide" Target="slides/slide237.xml"/><Relationship Id="rId380" Type="http://schemas.openxmlformats.org/officeDocument/2006/relationships/slide" Target="slides/slide401.xml"/><Relationship Id="rId436" Type="http://schemas.openxmlformats.org/officeDocument/2006/relationships/slide" Target="slides/slide461.xml"/><Relationship Id="rId240" Type="http://schemas.openxmlformats.org/officeDocument/2006/relationships/slide" Target="slides/slide248.xml"/><Relationship Id="rId478" Type="http://schemas.openxmlformats.org/officeDocument/2006/relationships/slide" Target="slides/slide503.xml"/><Relationship Id="rId35" Type="http://schemas.openxmlformats.org/officeDocument/2006/relationships/slide" Target="slides/slide37.xml"/><Relationship Id="rId77" Type="http://schemas.openxmlformats.org/officeDocument/2006/relationships/slide" Target="slides/slide80.xml"/><Relationship Id="rId100" Type="http://schemas.openxmlformats.org/officeDocument/2006/relationships/slide" Target="slides/slide103.xml"/><Relationship Id="rId282" Type="http://schemas.openxmlformats.org/officeDocument/2006/relationships/slide" Target="slides/slide296.xml"/><Relationship Id="rId338" Type="http://schemas.openxmlformats.org/officeDocument/2006/relationships/slide" Target="slides/slide357.xml"/><Relationship Id="rId503" Type="http://schemas.openxmlformats.org/officeDocument/2006/relationships/slide" Target="slides/slide5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4:40:03.532"/>
    </inkml:context>
    <inkml:brush xml:id="br0">
      <inkml:brushProperty name="width" value="0.1" units="cm"/>
      <inkml:brushProperty name="height" value="0.1" units="cm"/>
      <inkml:brushProperty name="ignorePressure" value="1"/>
    </inkml:brush>
  </inkml:definitions>
  <inkml:trace contextRef="#ctx0" brushRef="#br0">1 0,'18'119,"-16"221,-4-176,2-145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28.900"/>
    </inkml:context>
    <inkml:brush xml:id="br0">
      <inkml:brushProperty name="width" value="0.1" units="cm"/>
      <inkml:brushProperty name="height" value="0.1" units="cm"/>
      <inkml:brushProperty name="ignorePressure" value="1"/>
    </inkml:brush>
  </inkml:definitions>
  <inkml:trace contextRef="#ctx0" brushRef="#br0">315 1,'-11'0,"0"2,0-1,0 1,0 1,0 0,0 0,0 1,1 0,0 1,0 1,0-1,-16 13,9-3,0-1,1 2,1 0,0 1,-19 29,27-32,0 1,1-1,0 1,1 0,1 1,0-1,1 1,1-1,1 1,0 0,2 28,0-40,1 0,-1 0,1 0,0 0,-1 0,2-1,-1 1,0-1,1 0,-1 1,1-1,0 0,0 0,1-1,-1 1,0-1,1 0,-1 1,1-2,0 1,0 0,0-1,5 2,11 3,0 0,0-2,28 4,-18-4,-1-2,1-1,0-1,0-2,31-5,-48 5,0-1,-1-1,1 0,-1 0,0-2,0 1,-1-1,0-1,0 0,0-1,-1 0,0 0,17-20,-15 12,-1 1,0-2,-1 0,14-34,-19 39,-1 0,0 0,0 0,-1-1,-1 1,-1-1,1 0,-2-19,0 29,-1-1,1 1,-1 0,0 0,0-1,0 1,-1 0,1 0,-1 0,1 0,-1 0,0 0,0 1,0-1,-1 1,1-1,-1 1,1 0,-1 0,0 0,0 0,0 0,0 1,0-1,-6-1,-8-2,0 1,1 1,-2 0,-20 1,22 1,0-1,1 0,-20-5,-38-20,51 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30.839"/>
    </inkml:context>
    <inkml:brush xml:id="br0">
      <inkml:brushProperty name="width" value="0.1" units="cm"/>
      <inkml:brushProperty name="height" value="0.1" units="cm"/>
      <inkml:brushProperty name="ignorePressure" value="1"/>
    </inkml:brush>
  </inkml:definitions>
  <inkml:trace contextRef="#ctx0" brushRef="#br0">0 1,'8'17,"-1"1,0 0,-2 0,0 0,-1 1,2 36,-5 119,-4-87,34 300,-9-199,1 86,-21-235,-2-31,-1-1,1 1,1 0,-1 0,1-1,1 1,-1-1,1 1,1-1,-1 0,1 0,0 0,1 0,0 0,0-1,0 1,9 8,42 37,-36-36,0 0,-1 2,-1 0,-1 1,0 1,-2 1,0 0,13 28,-20-33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31.798"/>
    </inkml:context>
    <inkml:brush xml:id="br0">
      <inkml:brushProperty name="width" value="0.1" units="cm"/>
      <inkml:brushProperty name="height" value="0.1" units="cm"/>
      <inkml:brushProperty name="ignorePressure" value="1"/>
    </inkml:brush>
  </inkml:definitions>
  <inkml:trace contextRef="#ctx0" brushRef="#br0">285 1,'-4'0,"0"0,1 1,-1 0,0-1,0 1,1 1,-1-1,1 0,-1 1,1 0,-1 0,1 0,0 0,0 1,0-1,0 1,1-1,-1 1,-3 6,-4 6,0 0,2 1,-9 19,-6 12,-36 42,37-60,-33 64,45-71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33.719"/>
    </inkml:context>
    <inkml:brush xml:id="br0">
      <inkml:brushProperty name="width" value="0.1" units="cm"/>
      <inkml:brushProperty name="height" value="0.1" units="cm"/>
      <inkml:brushProperty name="ignorePressure" value="1"/>
    </inkml:brush>
  </inkml:definitions>
  <inkml:trace contextRef="#ctx0" brushRef="#br0">0 132,'97'2,"-50"1,1-3,0-1,87-15,-113 9,0-1,-1-1,0 0,32-21,-25 14,41-18,-52 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35.933"/>
    </inkml:context>
    <inkml:brush xml:id="br0">
      <inkml:brushProperty name="width" value="0.1" units="cm"/>
      <inkml:brushProperty name="height" value="0.1" units="cm"/>
      <inkml:brushProperty name="ignorePressure" value="1"/>
    </inkml:brush>
  </inkml:definitions>
  <inkml:trace contextRef="#ctx0" brushRef="#br0">1 1,'3'0,"5"0,4 0,3 0,-1 3,1 2,1-1,-3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37.119"/>
    </inkml:context>
    <inkml:brush xml:id="br0">
      <inkml:brushProperty name="width" value="0.1" units="cm"/>
      <inkml:brushProperty name="height" value="0.1" units="cm"/>
      <inkml:brushProperty name="ignorePressure" value="1"/>
    </inkml:brush>
  </inkml:definitions>
  <inkml:trace contextRef="#ctx0" brushRef="#br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6:00.989"/>
    </inkml:context>
    <inkml:brush xml:id="br0">
      <inkml:brushProperty name="width" value="0.1" units="cm"/>
      <inkml:brushProperty name="height" value="0.1" units="cm"/>
      <inkml:brushProperty name="ignorePressure" value="1"/>
    </inkml:brush>
  </inkml:definitions>
  <inkml:trace contextRef="#ctx0" brushRef="#br0">1765 625,'-64'-2,"-1"-3,1-3,-90-22,-182-70,332 99,-149-41,-53-19,175 49,0 0,1 0,-42-25,-445-246,480 263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6:02.405"/>
    </inkml:context>
    <inkml:brush xml:id="br0">
      <inkml:brushProperty name="width" value="0.1" units="cm"/>
      <inkml:brushProperty name="height" value="0.1" units="cm"/>
      <inkml:brushProperty name="ignorePressure" value="1"/>
    </inkml:brush>
  </inkml:definitions>
  <inkml:trace contextRef="#ctx0" brushRef="#br0">335 5,'-55'-2,"34"0,0 1,1 2,-1 0,-33 6,50-6,0 1,0-1,0 1,0 0,0 1,1-1,-1 1,1-1,-1 1,1 0,0 1,0-1,0 0,-4 7,-29 60,19-31,11-28,1 0,1 1,0 0,0 0,-3 23,5-15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6:08.854"/>
    </inkml:context>
    <inkml:brush xml:id="br0">
      <inkml:brushProperty name="width" value="0.1" units="cm"/>
      <inkml:brushProperty name="height" value="0.1" units="cm"/>
      <inkml:brushProperty name="ignorePressure" value="1"/>
    </inkml:brush>
  </inkml:definitions>
  <inkml:trace contextRef="#ctx0" brushRef="#br0">1763 2402,'2'0,"-1"-1,0 1,0-1,0 0,0 0,0 1,0-1,0 0,0 0,0 0,0 0,-1 0,1 0,0 0,-1 0,1-1,0 1,-1 0,0 0,1-1,-1 1,0 0,1 0,-1-1,0 1,0 0,0-1,-1-1,0-40,-9 12,-2 1,0 0,-27-45,19 38,-21-54,3 14,28 59,1 0,-13-36,-18-54,-5-19,9 23,24 76,2 1,1-2,-8-46,12 34,-1-14,-2 0,-2 1,-3 0,-29-78,-130-207,141 290,-2 2,-2 1,-57-58,74 87,0 2,-1 0,-1 2,0 0,0 1,-2 1,1 1,-26-8,22 7,1-1,-44-29,18 10,-28-17,36 21,-82-38,105 57,10 3,-1 1,1 0,-1 1,0 0,-13-2,20 5,1 0,-1-1,1 1,-1 1,0-1,1 0,-1 1,1-1,-1 1,1 0,-1 0,1 0,0 0,-1 0,1 1,0-1,0 1,0-1,0 1,0 0,0 0,0-1,1 1,-1 1,-2 3,-88 161,78-140,1 1,1 1,-11 38,9-24,9-24,1 0,2 1,-1-1,2 1,1-1,2 27,0-3,-2-22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6:11.320"/>
    </inkml:context>
    <inkml:brush xml:id="br0">
      <inkml:brushProperty name="width" value="0.1" units="cm"/>
      <inkml:brushProperty name="height" value="0.1" units="cm"/>
      <inkml:brushProperty name="ignorePressure" value="1"/>
    </inkml:brush>
  </inkml:definitions>
  <inkml:trace contextRef="#ctx0" brushRef="#br0">1 0,'1'3,"0"1,1-1,-1 0,1 0,-1 0,1 0,0 0,0-1,1 1,-1 0,0-1,4 3,12 16,38 67,67 81,-119-164,-1-1,1 0,0 0,0 0,1-1,-1 1,1-1,-1 0,1 0,0-1,0 1,6 1,-9-4,1 1,0-1,-1 0,1 0,-1 0,1 0,0 0,-1 0,1-1,0 1,-1-1,1 0,-1 0,1 0,-1 0,0 0,1-1,-1 1,0-1,0 1,0-1,0 0,0 0,0 0,-1 0,4-4,143-194,-138 190,0 0,1 0,0 2,0-1,13-6,-20 12,6-3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4:40:05.299"/>
    </inkml:context>
    <inkml:brush xml:id="br0">
      <inkml:brushProperty name="width" value="0.1" units="cm"/>
      <inkml:brushProperty name="height" value="0.1" units="cm"/>
      <inkml:brushProperty name="ignorePressure" value="1"/>
    </inkml:brush>
  </inkml:definitions>
  <inkml:trace contextRef="#ctx0" brushRef="#br0">1 0,'80'57,"-52"-29,17 15,46 57,-90-98,0-1,0 1,0 0,0-1,0 1,0-1,1 0,-1 1,0-1,1 0,-1 0,1 0,0 0,-1 0,1 0,0 0,-1 0,1-1,0 1,0-1,0 1,0-1,-1 0,1 0,0 0,0 0,3 0,-1-2,0-1,0 0,0 0,0 0,-1 0,1 0,-1-1,0 1,5-8,7-7,1 2,21-18,-19 20,-2-2,22-25,3-8,-32 37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18.341"/>
    </inkml:context>
    <inkml:brush xml:id="br0">
      <inkml:brushProperty name="width" value="0.1" units="cm"/>
      <inkml:brushProperty name="height" value="0.1" units="cm"/>
      <inkml:brushProperty name="ignorePressure" value="1"/>
    </inkml:brush>
  </inkml:definitions>
  <inkml:trace contextRef="#ctx0" brushRef="#br0">334 530,'-5'90,"-3"-1,-31 129,24-141,-159 776,120-462,49-351,-28 543,33-526,-1-4,2 0,3 0,18 97,21 88,-28-177,-2 0,-4 1,-2 0,-1 74,-6-119,-2 17,2 1,2-1,1 0,2 0,12 48,-13-67,-2-8,0 0,1 0,-1 0,2 0,-1 0,7 10,-8-15,0 0,1 1,-1-1,1 0,0 0,0-1,0 1,0 0,0-1,0 0,0 0,0 0,0 0,0 0,1 0,-1-1,0 0,6 0,267 0,-110-3,1508 3,-1424-19,-49 1,-112 17,67-6,-152 7,0-1,0 0,0 0,0 0,0-1,-1 1,1-1,0 0,-1 0,1 0,-1 0,0-1,0 0,0 1,0-1,0 0,-1 0,1-1,-1 1,0 0,0-1,0 1,0-1,2-6,1-7,-1 0,-1-1,0 1,1-26,-1 5,18-117,79-296,53-178,-142 547,-2-1,-5 1,-7-112,0 41,3-1046,9 1032,51-281,-54 409,2 3,-5 29,-1-1,0 0,0 0,-1-1,0 1,-1 0,1 0,-3-14,1 20,1 1,-1-1,0 1,0-1,0 1,0 0,0-1,0 1,0 0,-1 0,1 0,0 0,-1 0,1 0,-1 0,1 1,-1-1,1 0,-1 1,0-1,1 1,-1 0,0-1,1 1,-3 0,-51-1,34 2,-22-4,0-3,-50-12,-51-6,-45-7,2 0,-406 12,348 16,-255 6,421 5,-141 33,69-10,36-5,-28 4,39-11,-35 3,135-22,0 1,0-1,0 1,0 0,0 0,0 1,0-1,0 1,1 0,-1 0,0 0,1 0,0 1,-1-1,1 1,0 0,1 0,-1 0,0 0,1 1,0-1,-1 1,1-1,-1 6,-3 7,1-1,1 1,1 0,-3 31,0-2,1 1,4-33,0 0,-1-1,0 1,-5 14,-2-6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20.156"/>
    </inkml:context>
    <inkml:brush xml:id="br0">
      <inkml:brushProperty name="width" value="0.1" units="cm"/>
      <inkml:brushProperty name="height" value="0.1" units="cm"/>
      <inkml:brushProperty name="ignorePressure" value="1"/>
    </inkml:brush>
  </inkml:definitions>
  <inkml:trace contextRef="#ctx0" brushRef="#br0">334 44,'-6'-5,"0"1,0-1,-1 1,1 0,-1 1,0 0,0 0,0 0,0 1,0 0,-1 0,1 1,-1 0,1 0,-1 1,1 0,-1 0,0 1,1 0,-1 0,1 0,0 1,-1 1,1-1,0 1,0 0,1 1,-1-1,-11 10,-5 9,11-11,1 0,0 1,0 0,-15 23,24-31,-1 1,1 0,0 0,1-1,-1 1,1 0,0 0,0 0,1 0,-1 1,1-1,0 0,0 0,1 0,0 0,0 0,0 0,0 0,3 6,0 0,1-1,1 1,0-1,0 0,1 0,0 0,1-1,0-1,1 1,-1-1,2-1,-1 1,1-1,0-1,14 7,8 1,1-1,0-1,65 13,-52-11,-27-7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22.238"/>
    </inkml:context>
    <inkml:brush xml:id="br0">
      <inkml:brushProperty name="width" value="0.1" units="cm"/>
      <inkml:brushProperty name="height" value="0.1" units="cm"/>
      <inkml:brushProperty name="ignorePressure" value="1"/>
    </inkml:brush>
  </inkml:definitions>
  <inkml:trace contextRef="#ctx0" brushRef="#br0">0 237,'69'-57,"-56"48,0 0,-1-1,-1 0,1-1,-2 0,0 0,0-1,13-22,-22 32,0 1,0-1,0 1,-1-1,1 1,0-1,-1 1,1-1,-1 1,0-1,1 0,-1 1,0-1,0 0,0 1,0-1,0 0,-1 1,1-1,0 1,-1-1,1 0,-1 1,0-1,1 1,-1-1,0 1,0 0,0-1,0 1,0 0,0 0,-1-1,1 1,0 0,0 0,-1 0,1 1,-1-1,1 0,-1 0,1 1,-1-1,1 1,-1-1,0 1,1 0,-1 0,0 0,-2 0,0-1,-1 1,1 0,-1 0,1 0,0 0,-1 1,1 0,0-1,-1 2,1-1,0 1,0-1,0 1,0 0,0 0,0 1,1-1,-6 6,5-2,0 1,0 0,1 0,0 0,0 0,1 0,0 1,0-1,0 1,1 0,1-1,-1 1,1 0,0-1,1 1,0 0,0-1,1 1,0-1,5 13,-4-10,0-1,1-1,0 1,1 0,0-1,0 0,1 0,0-1,0 0,1 0,0 0,0-1,1 0,-1 0,1-1,12 7,-6-8,0-1,1 0,-1-1,0-1,1 0,-1-1,1 0,15-3,15 1,-20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24.088"/>
    </inkml:context>
    <inkml:brush xml:id="br0">
      <inkml:brushProperty name="width" value="0.1" units="cm"/>
      <inkml:brushProperty name="height" value="0.1" units="cm"/>
      <inkml:brushProperty name="ignorePressure" value="1"/>
    </inkml:brush>
  </inkml:definitions>
  <inkml:trace contextRef="#ctx0" brushRef="#br0">22 82,'-2'-2,"-3"10,-3 11,5-1,1 1,1 0,0-1,4 32,-2-51,-1 1,1 0,-1 0,1 0,-1 0,1 0,-1 0,1-1,-1 1,1 0,-1 0,1-1,-1 1,1 0,-1-1,0 1,1 0,-1-1,1 1,-1-1,0 1,0-1,1 1,-1-1,0 1,0-1,1 1,-1-1,0 1,0-1,0 0,18-29,-15 24,25-49,-21 38,0 2,1-1,12-16,-17 28,0 0,0 0,0 1,1 0,-1 0,1 0,0 0,0 0,0 1,0-1,0 1,0 0,1 1,-1-1,1 1,5-2,7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26.006"/>
    </inkml:context>
    <inkml:brush xml:id="br0">
      <inkml:brushProperty name="width" value="0.1" units="cm"/>
      <inkml:brushProperty name="height" value="0.1" units="cm"/>
      <inkml:brushProperty name="ignorePressure" value="1"/>
    </inkml:brush>
  </inkml:definitions>
  <inkml:trace contextRef="#ctx0" brushRef="#br0">63 1,'-1'0,"-1"0,0 1,1-1,-1 1,0-1,1 1,-1 0,0 0,1 0,0 0,-1 0,1 0,-1 0,1 0,0 0,0 1,0-1,0 0,0 1,0-1,0 1,0-1,0 1,1 0,-1-1,1 1,-1 0,1 1,-11 62,8-42,-6 58,4 0,6 117,2-61,-3-20,0-97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27.287"/>
    </inkml:context>
    <inkml:brush xml:id="br0">
      <inkml:brushProperty name="width" value="0.1" units="cm"/>
      <inkml:brushProperty name="height" value="0.1" units="cm"/>
      <inkml:brushProperty name="ignorePressure" value="1"/>
    </inkml:brush>
  </inkml:definitions>
  <inkml:trace contextRef="#ctx0" brushRef="#br0">0 0,'4'0,"7"0,5 0,4 0,1 0,1 0,-1 0,4 0,0 0,-1 0,0 0,-2 0,2 0,1 0,-4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53.126"/>
    </inkml:context>
    <inkml:brush xml:id="br0">
      <inkml:brushProperty name="width" value="0.1" units="cm"/>
      <inkml:brushProperty name="height" value="0.1" units="cm"/>
      <inkml:brushProperty name="ignorePressure" value="1"/>
    </inkml:brush>
  </inkml:definitions>
  <inkml:trace contextRef="#ctx0" brushRef="#br0">1 1,'1'0,"1"0,-1 1,1-1,0 1,-1-1,1 1,-1 0,0 0,1-1,-1 1,1 0,-1 0,0 1,0-1,0 0,0 0,0 0,0 1,0-1,0 1,0-1,0 1,-1-1,1 1,-1-1,1 1,-1-1,1 4,7 54,-8-45,7 30,16 60,5 33,-26-122,0-1,1 0,0 0,1 0,1 0,0-1,12 23,-17-36,1 1,-1-1,1 1,-1-1,1 0,-1 1,1-1,-1 0,1 1,-1-1,1 0,-1 0,1 1,-1-1,1 0,0 0,-1 0,1 0,-1 0,1 0,0 0,-1 0,1 0,-1 0,1 0,0 0,-1-1,1 1,-1 0,1 0,-1-1,1 1,-1 0,1 0,-1-1,1 1,-1-1,1 1,-1 0,1-1,-1 1,0-1,1 1,-1-1,0 1,1-1,-1 0,0 1,0-1,0 1,0-1,1 0,16-37,-16 35,8-22,1 2,2-1,0 1,27-37,-35 55,0 0,0 0,0 1,1 0,0 0,-1 0,1 1,1-1,-1 1,0 1,10-5,-11 6,0 1,-1-1,1 1,0 0,0 0,-1 0,1 0,0 0,-1 1,1 0,0 0,-1 0,1 0,-1 0,1 1,-1 0,0 0,0 0,0 0,6 5,0 1,-1 2,0-1,0 1,-1 1,0-1,0 1,-2 0,8 20,24 40,-30-60,-1 1,-1 0,1 0,-2 1,0-1,0 1,-1 0,2 23,-2 12,-2 49,-1-77,-1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39.374"/>
    </inkml:context>
    <inkml:brush xml:id="br0">
      <inkml:brushProperty name="width" value="0.1" units="cm"/>
      <inkml:brushProperty name="height" value="0.1" units="cm"/>
      <inkml:brushProperty name="ignorePressure" value="1"/>
    </inkml:brush>
  </inkml:definitions>
  <inkml:trace contextRef="#ctx0" brushRef="#br0">0 23,'1'0,"-1"-1,1 0,-1 0,1 0,-1 0,1 0,0 1,0-1,-1 0,1 1,0-1,0 1,0-1,0 0,0 1,0 0,0-1,0 1,0 0,0-1,0 1,0 0,0 0,1 0,32-4,-32 4,394-5,-214 8,-114-1,-1 2,1 4,83 21,-100-20,-1-3,1-2,59-3,68 6,179 24,-131-15,229-13,-212-6,-221 3,184-6,-171 3,-1-2,0-1,65-22,42-15,-123 39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41.087"/>
    </inkml:context>
    <inkml:brush xml:id="br0">
      <inkml:brushProperty name="width" value="0.1" units="cm"/>
      <inkml:brushProperty name="height" value="0.1" units="cm"/>
      <inkml:brushProperty name="ignorePressure" value="1"/>
    </inkml:brush>
  </inkml:definitions>
  <inkml:trace contextRef="#ctx0" brushRef="#br0">0 1,'2'11,"0"0,1 0,0 0,0-1,1 1,5 9,4 11,70 272,-78-282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42.071"/>
    </inkml:context>
    <inkml:brush xml:id="br0">
      <inkml:brushProperty name="width" value="0.1" units="cm"/>
      <inkml:brushProperty name="height" value="0.1" units="cm"/>
      <inkml:brushProperty name="ignorePressure" value="1"/>
    </inkml:brush>
  </inkml:definitions>
  <inkml:trace contextRef="#ctx0" brushRef="#br0">0 1,'2'16,"-1"1,2-1,0 0,1 0,1 0,1-1,14 30,6 20,13 66,-25-46,-10-69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3:35.105"/>
    </inkml:context>
    <inkml:brush xml:id="br0">
      <inkml:brushProperty name="width" value="0.1" units="cm"/>
      <inkml:brushProperty name="height" value="0.1" units="cm"/>
      <inkml:brushProperty name="ignorePressure" value="1"/>
    </inkml:brush>
  </inkml:definitions>
  <inkml:trace contextRef="#ctx0" brushRef="#br0">0 586,'60'-2,"-1"-4,0-2,0-2,78-25,412-93,-525 121,-1 0,0-1,-1-1,1-2,23-14,18-8,14-1,-50 24,-1-2,0-1,-1 0,36-27,-58 37,0-1,0 0,-1 0,1 0,-1-1,0 1,0-1,0 0,-1 0,1 0,-1 0,-1 0,1-1,-1 1,1 0,-2-1,1 1,-1-1,1 1,-2-12,1 17,-1-1,1 0,0 1,0-1,0 0,-1 1,1-1,0 1,-1-1,1 1,-1-1,1 1,0-1,-1 1,1-1,-1 1,1-1,-1 1,0 0,1-1,-1 1,1 0,-1-1,0 1,1 0,-1 0,0 0,1 0,-1 0,0-1,-23 10,-15 23,21-14,-2 0,0-2,0-1,-2 0,0-2,0 0,-32 12,-30 18,46-24,-52 19,18-8,43-21,0-1,-1-2,1 0,-37 1,42-5,43-2,-41 11,1-1,-51 24,-2-3,0-3,-89 20,129-44,31-10,16-9,-11 14,-1-1,1 1,0-1,-1 1,1-1,-1 0,0 0,1 0,-1 0,0 1,0-1,0-1,-1 1,1 0,0 0,0-3,-1 4,0 1,0-1,-1 1,1-1,0 1,0-1,0 1,0 0,-1-1,1 1,0-1,-1 1,1 0,0-1,-1 1,1 0,0 0,-1-1,1 1,0 0,-1 0,1-1,-1 1,1 0,-1 0,1 0,0 0,-1-1,-27 3,18 1,0 0,0 0,0 1,0 1,-9 5,15-8,1 0,-1 1,1-1,0 1,-1-1,1 1,1 0,-1 0,0 0,1 1,0-1,-1 1,1-1,1 1,-1 0,-1 4,3-8,0 1,0-1,-1 0,1 0,0 1,0-1,0 0,0 1,0-1,0 0,0 1,0-1,0 0,1 1,-1-1,0 0,0 0,0 1,0-1,0 0,0 0,1 1,-1-1,0 0,0 0,0 1,1-1,-1 0,0 0,0 0,1 1,-1-1,0 0,0 0,1 0,-1 0,0 0,1 1,-1-1,0 0,0 0,1 0,19-3,15-11,-17-4,-16 16,-1 0,1 0,0 0,0 0,0 0,0 1,1-1,-1 0,0 1,1 0,-1 0,4-2,44-15,59-31,17-7,-77 35,67-40,31-13,-38 36,-75 24,67-16,-40 13,11-8,73-37,-143 61,136-62,-320 151,0 19,156-91,-35 18,-110 44,98-47,53-22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43.372"/>
    </inkml:context>
    <inkml:brush xml:id="br0">
      <inkml:brushProperty name="width" value="0.1" units="cm"/>
      <inkml:brushProperty name="height" value="0.1" units="cm"/>
      <inkml:brushProperty name="ignorePressure" value="1"/>
    </inkml:brush>
  </inkml:definitions>
  <inkml:trace contextRef="#ctx0" brushRef="#br0">1 0,'3'0,"5"0,3 0,5 0,2 0,4 0,3 0,-1 0,0 0,-5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46.438"/>
    </inkml:context>
    <inkml:brush xml:id="br0">
      <inkml:brushProperty name="width" value="0.1" units="cm"/>
      <inkml:brushProperty name="height" value="0.1" units="cm"/>
      <inkml:brushProperty name="ignorePressure" value="1"/>
    </inkml:brush>
  </inkml:definitions>
  <inkml:trace contextRef="#ctx0" brushRef="#br0">61 1,'-1'3,"0"1,0-1,-1 0,1 1,-1-1,1 0,-1 0,0 0,0 0,0 0,-1-1,1 1,-4 2,-19 30,23-29,1-1,0 1,0 0,0 0,0-1,1 1,0 0,0 0,1 0,-1 0,1-1,1 1,-1 0,1-1,0 1,4 7,-5-11,0 0,1 1,0-1,-1 0,1 0,0 0,0 0,0 0,0-1,0 1,0-1,1 1,-1-1,1 0,-1 0,1 0,-1 0,1 0,-1-1,1 1,0-1,-1 1,1-1,0 0,-1 0,1 0,0-1,0 1,-1-1,1 1,-1-1,1 0,-1 0,1 0,-1 0,5-3,-2 1,0-1,-1 1,1-1,-1 0,0 0,0 0,0 0,-1-1,1 1,-1-1,0 0,0 0,-1 0,0-1,0 1,2-9,0-1,-1 1,0 0,-1-1,-1 0,-1-17,0 62,-1-18,0 0,1 0,1 0,0 1,1-1,4 16,3-7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7:48.790"/>
    </inkml:context>
    <inkml:brush xml:id="br0">
      <inkml:brushProperty name="width" value="0.1" units="cm"/>
      <inkml:brushProperty name="height" value="0.1" units="cm"/>
      <inkml:brushProperty name="ignorePressure" value="1"/>
    </inkml:brush>
  </inkml:definitions>
  <inkml:trace contextRef="#ctx0" brushRef="#br0">146 37,'0'-2,"-1"0,1 1,-1-1,1 1,-1-1,0 0,0 1,0 0,0-1,0 1,0-1,0 1,0 0,-1 0,1 0,0 0,-1 0,1 0,-1 0,1 0,-1 0,1 1,-1-1,0 1,1-1,-1 1,0 0,-2-1,-2 0,0 0,-1 0,1 0,-1 1,1 0,-9 1,12-1,-1 1,1 0,0 0,0 0,-1 1,1-1,0 1,0 0,1 0,-1 0,0 0,1 0,-1 0,1 1,-1-1,-1 5,3-6,0 0,1 0,-1 0,1 1,-1-1,1 0,0 1,-1-1,1 0,0 1,0-1,0 1,0-1,0 0,0 1,1-1,-1 0,0 1,1-1,-1 0,1 1,-1-1,1 0,0 0,-1 1,1-1,0 0,0 0,0 0,0 0,0 0,0 0,0 0,0-1,0 1,0 0,1 0,-1-1,0 1,0-1,3 1,63 27,-48-21,-1 0,-1 1,1 1,21 15,-34-20,0 0,0 0,0 1,-1 0,1 0,-1 0,-1 1,1-1,-1 1,0 0,0 0,0 0,-1 1,0-1,0 0,1 14,-2-17,0 0,-1 1,1-1,-1 0,0 1,0-1,-1 0,1 1,0-1,-1 0,0 0,0 1,0-1,0 0,-1 0,1 0,-3 3,2-4,-1 0,1 0,-1 0,0 0,0 0,0-1,0 1,0-1,0 0,-1 0,1 0,0 0,-1-1,1 0,0 1,-7-1,-86-2,74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8:06.142"/>
    </inkml:context>
    <inkml:brush xml:id="br0">
      <inkml:brushProperty name="width" value="0.1" units="cm"/>
      <inkml:brushProperty name="height" value="0.1" units="cm"/>
      <inkml:brushProperty name="ignorePressure" value="1"/>
    </inkml:brush>
  </inkml:definitions>
  <inkml:trace contextRef="#ctx0" brushRef="#br0">180 59,'-3'-3,"-5"-1,0-4,-3-3,-2 0,-3 2,-2 3,-1 1,-4 3,2 4,4 6,6 4,4 4,3 2,3 2,1 0,1-2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8:27.326"/>
    </inkml:context>
    <inkml:brush xml:id="br0">
      <inkml:brushProperty name="width" value="0.1" units="cm"/>
      <inkml:brushProperty name="height" value="0.1" units="cm"/>
      <inkml:brushProperty name="ignorePressure" value="1"/>
    </inkml:brush>
  </inkml:definitions>
  <inkml:trace contextRef="#ctx0" brushRef="#br0">115 61,'47'-10,"-18"3,-25 6,-1 0,0 0,1 0,-1 0,0-1,0 1,0-1,0 0,0 0,4-3,-7 5,1 0,-1-1,0 1,0 0,1 0,-1-1,0 1,0 0,1-1,-1 1,0 0,0-1,0 1,0 0,0-1,0 1,1 0,-1-1,0 1,0-1,0 1,0 0,0-1,0 1,-1 0,1-1,0 1,0 0,0-1,0 1,0 0,0-1,-1 0,-22-7,-1 5,-1 2,0 1,0 1,1 1,-43 8,48-6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46:01.232"/>
    </inkml:context>
    <inkml:brush xml:id="br0">
      <inkml:brushProperty name="width" value="0.1" units="cm"/>
      <inkml:brushProperty name="height" value="0.1" units="cm"/>
      <inkml:brushProperty name="ignorePressure" value="1"/>
    </inkml:brush>
  </inkml:definitions>
  <inkml:trace contextRef="#ctx0" brushRef="#br0">416 0,'-5'5,"-1"-1,0 0,-1-1,1 1,0-1,-1 0,-13 3,-20 10,4 3,0 2,2 2,0 1,-48 45,72-59,0 1,1 0,0 1,1 0,0 0,1 1,-7 17,10-21,2 0,-1 0,1 0,1 0,-1 0,1 0,1 1,0-1,0 0,1 1,0-1,4 14,-3-18,0 1,0-1,0 0,1 0,-1 0,1 0,1-1,-1 1,1-1,-1 0,1 0,0 0,1 0,-1-1,1 0,-1 1,1-2,0 1,0-1,1 1,-1-1,0-1,1 1,7 1,14 1,-1-1,1-1,50-3,-44 0,-27 1,0 0,0 0,0-1,-1 0,1 0,0-1,0 0,-1 0,1 0,-1 0,1-1,-1 0,0 0,0 0,5-6,1-2,0-1,-1-1,-1 0,12-20,-18 28,13-22,22-46,-29 50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46:04.581"/>
    </inkml:context>
    <inkml:brush xml:id="br0">
      <inkml:brushProperty name="width" value="0.1" units="cm"/>
      <inkml:brushProperty name="height" value="0.1" units="cm"/>
      <inkml:brushProperty name="ignorePressure" value="1"/>
    </inkml:brush>
  </inkml:definitions>
  <inkml:trace contextRef="#ctx0" brushRef="#br0">73 259,'1'8,"0"0,1 0,-1 0,2 0,-1-1,1 1,0-1,9 14,-7-11,0 0,-1 0,7 21,47 195,-36-146,-41-172,-52-108,32 97,-34-148,72 249,0 0,1 0,-1-1,1 1,0 0,-1 0,1 0,0-1,0 1,1 0,-1 0,0-1,1 1,-1 0,1 0,0 0,0 0,0 0,0 0,0 0,0 0,0 0,3-2,-2 3,1-1,-1 1,1 0,-1 0,1 0,0 0,0 1,-1-1,1 1,0-1,0 1,0 0,0 0,-1 1,1-1,0 0,0 1,4 1,13 3,1 1,-1 1,0 0,-1 2,25 14,-37-19,-1 0,1 0,-1 0,0 1,0 0,-1 0,0 0,0 1,0 0,0 0,-1 0,0 1,0-1,-1 1,0 0,0 0,-1 0,3 11,-4-15,-1-1,0 0,0 1,0-1,0 0,-1 1,1-1,0 0,-1 0,0 1,1-1,-1 0,0 0,0 0,0 0,-1 0,1 0,0 0,-1 0,1 0,-1-1,-2 3,-3 1,0-1,0 1,-1-1,-14 6,17-9,0 1,0 0,0 0,0 1,1-1,-1 1,1 0,-1 0,1 0,0 1,0 0,1-1,-1 2,-2 3,5-5,1-1,-1 0,1 1,0-1,0 1,0-1,1 0,-1 1,0-1,1 0,-1 1,1-1,0 0,0 1,0-1,0 0,0 0,1 0,-1 0,0 0,1 0,0-1,-1 1,1 0,0-1,3 3,5 4,0 0,0 0,19 9,50 27,-39-20,1-2,60 22,-79-37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46:06.364"/>
    </inkml:context>
    <inkml:brush xml:id="br0">
      <inkml:brushProperty name="width" value="0.1" units="cm"/>
      <inkml:brushProperty name="height" value="0.1" units="cm"/>
      <inkml:brushProperty name="ignorePressure" value="1"/>
    </inkml:brush>
  </inkml:definitions>
  <inkml:trace contextRef="#ctx0" brushRef="#br0">2 1,'0'44,"-1"4,8 70,-4-102,0 0,0-1,2 1,0-1,0 0,2 0,0-1,12 19,78 137,-75-129,-19-37,0 1,1-1,0 0,-1 0,1 0,1-1,-1 1,0-1,1 0,0 0,0-1,0 1,0-1,0 0,0 0,0-1,1 0,-1 0,1 0,-1 0,1-1,8 0,9-1,0 0,-1-2,1-1,25-7,-33 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46:26.870"/>
    </inkml:context>
    <inkml:brush xml:id="br0">
      <inkml:brushProperty name="width" value="0.1" units="cm"/>
      <inkml:brushProperty name="height" value="0.1" units="cm"/>
      <inkml:brushProperty name="ignorePressure" value="1"/>
    </inkml:brush>
  </inkml:definitions>
  <inkml:trace contextRef="#ctx0" brushRef="#br0">1 53,'1270'0,"-1249"-1,-1-2,0 0,0-1,29-11,11-1,-38 10,-3 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17:56:17.648"/>
    </inkml:context>
    <inkml:brush xml:id="br0">
      <inkml:brushProperty name="width" value="0.1" units="cm"/>
      <inkml:brushProperty name="height" value="0.1" units="cm"/>
      <inkml:brushProperty name="ignorePressure" value="1"/>
    </inkml:brush>
  </inkml:definitions>
  <inkml:trace contextRef="#ctx0" brushRef="#br0">61 41,'-2'0,"0"1,0-1,0 1,0 0,0 0,0 0,0 0,0 0,1 1,-1-1,0 1,1-1,-1 1,1-1,0 1,-1 0,1 0,0-1,0 1,0 0,0 0,0 4,-16 47,17-51,-1 0,0 0,1 0,0 0,-1 0,1 0,0 0,0 1,0-1,0 0,1 0,-1 0,1 0,-1 0,1 0,0 0,0 0,0 0,0 0,0 0,0 0,0 0,0-1,1 1,-1 0,1-1,-1 0,1 1,0-1,0 0,2 2,0-2,0 0,0 0,0 0,0-1,0 1,0-1,0 0,0 0,0 0,0-1,0 1,0-1,0 0,-1 0,1-1,5-2,-3 2,-1-1,0 0,0 0,0-1,0 0,-1 1,0-2,1 1,-1 0,-1-1,1 0,-1 1,0-1,5-10,-7 13,0-1,0 0,0 0,-1 1,1-1,-1 0,1 0,-1 0,0 1,0-1,0 0,0 0,-1 0,1 0,-1 1,0-1,0 0,0 0,0 1,0-1,0 1,-1-1,1 1,-1 0,0-1,0 1,0 0,0 0,0 0,0 0,-5-2,1 0,-1 0,1 0,-1 1,0-1,0 2,0-1,-1 1,1 0,-1 1,-11-2,16 3,1 0,0 0,0 0,-1 1,1-1,0 0,0 1,-1 0,1-1,0 1,0 0,0 0,0 0,0 0,0 1,0-1,1 0,-1 1,0 0,1-1,-1 1,1 0,-1 0,1-1,0 1,0 0,0 0,0 1,0-1,0 0,1 0,-1 0,1 0,-1 1,1-1,0 0,0 5,0-3,1 1,-1 0,1 0,0-1,1 1,-1-1,1 1,0-1,0 0,3 6,-4-9,-1 1,1-1,0 0,-1 0,1 0,0 0,0 0,0 0,0 0,0 0,0 0,0 0,0 0,0-1,0 1,0 0,0-1,1 1,-1-1,0 1,0-1,1 0,-1 1,0-1,1 0,-1 0,0 0,1 0,-1 0,0 0,1 0,-1-1,0 1,0 0,1-1,-1 1,0-1,0 0,1 1,-1-1,1-1,6-7,-2-3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41.903"/>
    </inkml:context>
    <inkml:brush xml:id="br0">
      <inkml:brushProperty name="width" value="0.1" units="cm"/>
      <inkml:brushProperty name="height" value="0.1" units="cm"/>
      <inkml:brushProperty name="ignorePressure" value="1"/>
    </inkml:brush>
  </inkml:definitions>
  <inkml:trace contextRef="#ctx0" brushRef="#br0">2 16,'0'13,"-1"9,1-1,1 0,0 0,2 0,0 0,2 0,13 39,-18-61,0 1,0 0,0 0,0 0,0 0,0 0,0 0,0 0,0 0,0 0,1-1,-1 1,0 0,0 0,0 0,0 0,0 0,0 0,0 0,0 0,1 0,-1 0,0 0,0 0,0 0,0 0,0 0,0 0,0 0,1 0,-1 0,0 0,0 0,0 0,0 0,0 0,0 0,0 0,1 0,-1 0,0 0,0 0,0 0,0 0,0 1,0-1,0 0,0 0,0 0,0 0,1 0,-1 0,0 0,0 0,0 0,0 1,0-1,0 0,0 0,0 0,0 0,0 0,0 0,0 1,0-1,0 0,3-16,0-28,-3 37,0 7,8-81,-7 73,0 0,1 1,0-1,0 1,1-1,0 1,0 0,6-8,-8 14,0-1,-1 1,1 0,0 0,0 1,0-1,0 0,0 0,0 0,0 1,0-1,0 0,0 1,0-1,0 1,1-1,-1 1,0 0,0-1,1 1,-1 0,0 0,0 0,1 0,-1 0,0 0,0 0,3 1,-1 1,0-1,0 1,0-1,0 1,0 0,0 1,-1-1,1 0,-1 1,4 3,2 5,0 0,-1 0,0 0,9 23,14 75,-25-87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17:56:26.165"/>
    </inkml:context>
    <inkml:brush xml:id="br0">
      <inkml:brushProperty name="width" value="0.1" units="cm"/>
      <inkml:brushProperty name="height" value="0.1" units="cm"/>
      <inkml:brushProperty name="ignorePressure" value="1"/>
    </inkml:brush>
  </inkml:definitions>
  <inkml:trace contextRef="#ctx0" brushRef="#br0">149 7,'-8'2,"1"0,-1 1,1 0,0 0,0 0,0 1,0 0,1 0,-12 10,-9 5,24-18,1 1,-1-1,1 1,-1-1,1 1,0 0,0 0,0 0,0 0,0 1,0-1,1 0,-1 1,1-1,-1 1,1 0,0-1,0 1,0 0,0 0,1 0,-1 0,1-1,0 1,0 0,0 0,0 0,0 0,1 0,-1 0,1 0,0-1,0 1,0 0,0 0,1 2,0-2,0 0,0-1,0 1,1 0,-1-1,1 1,-1-1,1 0,0 0,0 0,0 0,0 0,0-1,0 0,0 1,1-1,-1 0,0 0,1-1,-1 1,1-1,-1 0,0 0,1 0,-1 0,1 0,-1-1,1 0,-1 1,4-3,-3 2,-1-1,0 0,0-1,0 1,0 0,0-1,0 0,-1 1,1-1,-1 0,0 0,0-1,0 1,0 0,-1-1,1 1,-1-1,0 1,2-7,0-4,0-1,-1 1,1-26,-3 38,0 0,0 0,-1-1,1 1,-1 0,0 0,0 0,0 0,0 0,0 0,0 0,0 0,-1 1,1-1,0 0,-1 1,0-1,1 1,-1 0,0-1,0 1,0 0,0 0,0 0,0 0,0 0,0 1,0-1,0 1,0-1,-1 1,1 0,-3 0,-2-1,-1 0,0 1,0 0,0 0,0 1,0 0,0 0,-9 3,16-4,0 1,0-1,0 0,0 0,0 0,0 1,0-1,0 0,0 1,1-1,-1 1,0-1,0 1,0-1,0 1,1 0,-1-1,0 1,1 0,-1 0,0-1,1 1,-1 0,1 0,-1 0,1 0,0 0,-1 0,1 0,0 0,0 0,-1 0,1 0,0 0,0 0,0 0,0 0,0 0,1 0,-1 0,0 0,0 0,1 0,-1 0,0 0,1-1,-1 1,1 0,-1 0,1 0,0 0,-1-1,1 1,0 0,0-1,-1 1,1 0,1 0,3 3,-1-1,1 1,-1-1,1 0,0 0,1 0,-1-1,10 3,-20-13,-4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17:56:32.333"/>
    </inkml:context>
    <inkml:brush xml:id="br0">
      <inkml:brushProperty name="width" value="0.1" units="cm"/>
      <inkml:brushProperty name="height" value="0.1" units="cm"/>
      <inkml:brushProperty name="ignorePressure" value="1"/>
    </inkml:brush>
  </inkml:definitions>
  <inkml:trace contextRef="#ctx0" brushRef="#br0">314 4,'-36'-1,"19"-1,-1 2,0 0,1 1,-25 5,39-6,0 1,0-1,0 1,0 0,0 0,0 1,0-1,0 1,1-1,-1 1,0 0,1 0,-1 0,1 0,0 1,0-1,0 1,0-1,0 1,1-1,-1 1,1 0,-1 0,1 0,0 0,0 0,1 0,-1 0,0 7,1-8,0 0,0 1,0-1,0 0,1 1,-1-1,1 0,-1 0,1 1,0-1,0 0,0 0,0 0,0 0,0 0,1 0,-1 0,1-1,1 3,1-1,0 0,0 0,1 0,-1-1,0 0,1 0,0 0,7 2,5 0,0-1,0-1,0 0,20-1,119-3,-154 2,-1-1,1 1,0 0,0 0,-1-1,1 1,0-1,0 0,-1 1,1-1,-1 0,1 0,-1 0,1 0,-1 0,1 0,-1-1,0 1,0 0,0-1,0 1,0-1,0 1,0-1,0 0,0 1,-1-1,1 0,-1 1,1-1,-1 0,0 0,1 1,-1-1,0 0,0 0,0 0,-1 1,1-1,0 0,-1 0,1 1,-2-4,0-1,1 1,-1 0,0-1,-1 1,1 0,-1 0,0 1,0-1,-1 1,1-1,-1 1,0 0,-6-4,5 5,1 0,-1 0,0 1,0 0,0 0,-1 0,1 1,0 0,-1 0,1 0,-1 1,1-1,-1 1,1 0,-1 1,1 0,-1 0,1 0,-1 0,1 1,0 0,0 0,0 0,0 1,0-1,0 1,1 1,-1-1,1 1,-4 4,-14 7,0-1,-1 0,0-2,-34 13,25-11,-42 24,74-38,0 0,0 0,0 0,0 1,0-1,0 0,0 0,1 0,-1 0,0 0,0 0,0 0,0 1,0-1,0 0,0 0,0 0,0 0,0 0,0 0,0 1,0-1,0 0,0 0,0 0,0 0,0 0,0 0,0 1,0-1,0 0,0 0,0 0,0 0,0 0,0 0,0 0,-1 1,1-1,0 0,0 0,0 0,0 0,0 0,0 0,0 0,0 0,-1 0,1 0,0 0,0 1,0-1,0 0,0 0,0 0,-1 0,1 0,0 0,0 0,0 0,0 0,0 0,0 0,-1 0,1 0,0-1,15 0,22-9,26-19,-12 5,0 2,90-25,-96 35,-26 7</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3T18:27:49.29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4T14:35:35.314"/>
    </inkml:context>
    <inkml:brush xml:id="br0">
      <inkml:brushProperty name="width" value="0.05" units="cm"/>
      <inkml:brushProperty name="height" value="0.05" units="cm"/>
      <inkml:brushProperty name="ignorePressure" value="1"/>
    </inkml:brush>
  </inkml:definitions>
  <inkml:trace contextRef="#ctx0" brushRef="#br0">1 0,'0'3,"0"1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4T14:35:35.660"/>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4T14:35:49.62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4T14:35:49.990"/>
    </inkml:context>
    <inkml:brush xml:id="br0">
      <inkml:brushProperty name="width" value="0.05" units="cm"/>
      <inkml:brushProperty name="height" value="0.05" units="cm"/>
      <inkml:brushProperty name="ignorePressure" value="1"/>
    </inkml:brush>
  </inkml:definitions>
  <inkml:trace contextRef="#ctx0" brushRef="#br0">1 1,'6'0,"6"3,7 1,0 3,1 1,-1-2,0 2,-3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4T14:35:50.322"/>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46.581"/>
    </inkml:context>
    <inkml:brush xml:id="br0">
      <inkml:brushProperty name="width" value="0.1" units="cm"/>
      <inkml:brushProperty name="height" value="0.1" units="cm"/>
      <inkml:brushProperty name="ignorePressure" value="1"/>
    </inkml:brush>
  </inkml:definitions>
  <inkml:trace contextRef="#ctx0" brushRef="#br0">573 25,'-1'-1,"1"0,-1 0,0-1,0 1,1 0,-1 0,0 0,0 0,0 0,0 0,-1 1,1-1,0 0,0 1,0-1,-1 0,1 1,0-1,-1 1,1 0,0-1,-1 1,1 0,0 0,-1 0,-2 0,-38-2,13 6,1 0,-32 10,-18 3,-158 36,233-53,0 1,0-1,0 1,0 0,0 0,0 0,1 0,-1 0,0 0,1 1,-1-1,0 1,1 0,0 0,-1 0,1 0,0 0,0 1,-3 3,3-1,0 1,1-1,-1 1,1 0,0 0,0-1,1 1,0 0,0 9,0 26,-1-26,0 0,1 0,1 0,1 0,6 29,-7-43,0 1,0 0,0-1,0 1,0 0,1-1,-1 1,1-1,-1 0,1 0,-1 1,1-1,0 0,0 0,0 0,-1-1,1 1,0 0,0-1,0 1,0-1,0 0,0 1,0-1,0 0,0 0,0-1,0 1,0 0,3-1,10-2,0 0,0-1,15-7,-8 4,45-13,110-50,-155 62,1 0,0 2,0 0,0 2,0 0,1 2,0 1,30 1,33-2,-85 2,0 0,0-1,0 1,0 0,0 0,0-1,0 1,0-1,0 0,0 0,0 0,-1 0,1 0,0 0,-1 0,3-2,-3 2,-1 0,1 0,0 0,-1 0,1 0,-1-1,0 1,1 0,-1 0,0 0,0-1,0 1,0 0,0 0,0 0,0-1,0 1,0 0,-1 0,1-2,-5-7,1 0,-1 1,0-1,-1 1,-8-10,-8-14,20 26,-1 0,-1 1,0-1,0 1,0 0,0 0,-11-10,12 13,-1 1,0 0,0-1,0 2,0-1,-1 0,1 1,0 0,-1 0,1 0,-1 1,1-1,-1 1,-5 1,-60 1,48-1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4:59.669"/>
    </inkml:context>
    <inkml:brush xml:id="br0">
      <inkml:brushProperty name="width" value="0.1" units="cm"/>
      <inkml:brushProperty name="height" value="0.1" units="cm"/>
      <inkml:brushProperty name="ignorePressure" value="1"/>
    </inkml:brush>
  </inkml:definitions>
  <inkml:trace contextRef="#ctx0" brushRef="#br0">42 258,'-2'0,"0"1,0-1,1 0,-1 1,0-1,1 1,-1-1,1 1,-1 0,1 0,-1 0,1 0,-1 0,1 0,0 0,0 0,-1 0,1 1,0-1,0 1,0-1,0 0,1 1,-1 0,0-1,1 1,-1-1,1 1,-1 0,1-1,-1 4,-1 7,1 0,0 1,2 17,-1-15,1 2973,-1-2985,0 1,0 0,0 0,1 0,-1 0,1-1,0 1,0 0,0 0,1-1,-1 1,1-1,0 0,0 1,4 4,-4-6,1 0,0 0,0 0,0 0,0-1,0 1,0-1,0 0,1 0,-1 0,0 0,1-1,-1 1,0-1,1 0,-1 0,1 0,3-1,164-23,-140 19,-1-1,32-11,-36 9,1 1,1 1,32-3,191-11,-219 15,63-16,16-4,59-3,-105 14,2 4,114-4,-137 14,132-2,-149 0,0-2,1-1,-1-1,37-14,-11 4,88-17,-105 26,-33 6,1 0,-1 0,0-1,0 1,1-1,-1 1,0-1,-1 0,1 0,0-1,-1 1,1 0,-1-1,1 1,-1-1,0 0,0 0,0 0,-1 0,1 0,-1 0,0-1,0 1,0 0,0-1,0 1,-1 0,1-1,-1 1,0-1,-1-3,1-15,-1 1,-2-1,-9-40,7 40,-7-59,4-1,3-129,5 111,-14-111,1 77,6-134,-2-20,-5 126,-8-196,24-563,-2 918,0-1,0 0,0 0,-1 1,1-1,-1 0,0 1,0-1,0 1,0-1,-1 1,1-1,-1 1,0 0,0 0,-5-6,4 7,0 0,0 0,0 1,0-1,0 1,0 0,0-1,0 1,-1 1,1-1,0 0,-1 1,1 0,-1 0,1 0,0 0,-1 0,1 1,-5 0,-14 4,0 1,-33 13,33-10,-1-1,-29 5,-522 69,439-68,91-11,-85 17,67-9,1-2,-90 1,82-6,35-2,-1-1,0 2,0 1,-47 13,39-6,-1-2,0-2,-59 1,83-7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5:03.437"/>
    </inkml:context>
    <inkml:brush xml:id="br0">
      <inkml:brushProperty name="width" value="0.1" units="cm"/>
      <inkml:brushProperty name="height" value="0.1" units="cm"/>
      <inkml:brushProperty name="ignorePressure" value="1"/>
    </inkml:brush>
  </inkml:definitions>
  <inkml:trace contextRef="#ctx0" brushRef="#br0">356 25,'-100'-19,"71"17,6 0,-1 0,1 2,-1 1,-43 7,64-6,-1-1,1 1,-1-1,1 1,-1 0,1 1,0-1,0 0,0 1,1 0,-1 0,0 0,1 0,0 0,0 0,0 0,0 1,0-1,1 1,-1 0,1-1,0 1,0 0,0 7,-2 10,1 0,2 1,2 29,-1-20,-1 16,-1-29,1-1,0 0,2 1,4 24,-5-36,1-1,0 0,0 0,0 0,1-1,0 1,-1 0,2-1,-1 0,0 0,1 0,0 0,0 0,0-1,0 1,1-1,-1 0,9 4,81 33,123 35,-141-50,-68-22,1-1,0 1,0-2,0 1,0-1,0 0,0-1,14-1,-6-2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5:05.533"/>
    </inkml:context>
    <inkml:brush xml:id="br0">
      <inkml:brushProperty name="width" value="0.1" units="cm"/>
      <inkml:brushProperty name="height" value="0.1" units="cm"/>
      <inkml:brushProperty name="ignorePressure" value="1"/>
    </inkml:brush>
  </inkml:definitions>
  <inkml:trace contextRef="#ctx0" brushRef="#br0">0 304,'0'342,"13"-394,-3 15,61-426,-69 433,-2 24,0-1,0 1,1 0,0-1,0 1,3-11,-3 16,-1 1,0-1,1 1,-1-1,0 1,1-1,-1 1,0-1,1 1,-1-1,1 1,-1 0,1-1,-1 1,1 0,-1-1,1 1,0 0,-1 0,1 0,-1-1,1 1,-1 0,1 0,0 0,-1 0,1 0,0 0,-1 0,1 0,0 1,23 11,13 23,-21-14,-1 1,0 0,-2 1,-1 0,-1 1,-1 0,-1 1,-1 0,-1 0,-1 1,4 46,8 17,-11-66,-2 0,-1 1,2 32,-6-35,0-3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5T18:35:07.134"/>
    </inkml:context>
    <inkml:brush xml:id="br0">
      <inkml:brushProperty name="width" value="0.1" units="cm"/>
      <inkml:brushProperty name="height" value="0.1" units="cm"/>
      <inkml:brushProperty name="ignorePressure" value="1"/>
    </inkml:brush>
  </inkml:definitions>
  <inkml:trace contextRef="#ctx0" brushRef="#br0">13 72,'-6'0,"0"0,5 0,3-3,4-2,5 1,3 0,6 2,4 0,0 2,-1-4,3-4,1 0,-2 1,-2 1,0-1,-2 0,-5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3838E4-F302-4610-8438-E8AC0F19CD1F}"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A26D64-927E-4441-971B-232CAE2587E8}" type="slidenum">
              <a:rPr lang="en-US" smtClean="0"/>
              <a:t>‹#›</a:t>
            </a:fld>
            <a:endParaRPr lang="en-US"/>
          </a:p>
        </p:txBody>
      </p:sp>
    </p:spTree>
    <p:extLst>
      <p:ext uri="{BB962C8B-B14F-4D97-AF65-F5344CB8AC3E}">
        <p14:creationId xmlns:p14="http://schemas.microsoft.com/office/powerpoint/2010/main" val="379919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www.wassenaar.or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938893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835c88f7_3_8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835c88f7_3_81: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3815936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436860d5a7_0_7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436860d5a7_0_7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871" name="Google Shape;871;g436860d5a7_0_7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499598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436860d5a7_0_8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436860d5a7_0_8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879" name="Google Shape;879;g436860d5a7_0_8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456671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436860d5a7_0_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436860d5a7_0_9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400" dirty="0">
                <a:solidFill>
                  <a:schemeClr val="dk1"/>
                </a:solidFill>
                <a:latin typeface="Times"/>
                <a:ea typeface="Times"/>
                <a:cs typeface="Times"/>
                <a:sym typeface="Times"/>
              </a:rPr>
              <a:t>Regardless of the function of a system, there are certain basic steps that can be taken to secure that system.  Removing unnecessary applications and services is always the first step in hardening a system.  Applications and services often have associated ports that are configured to “listen”.  Essentially this provide an attacker with an entry point into the network.  </a:t>
            </a:r>
            <a:endParaRPr dirty="0"/>
          </a:p>
          <a:p>
            <a:r>
              <a:rPr lang="en" sz="1400" dirty="0">
                <a:solidFill>
                  <a:schemeClr val="dk1"/>
                </a:solidFill>
                <a:latin typeface="Times"/>
                <a:ea typeface="Times"/>
                <a:cs typeface="Times"/>
                <a:sym typeface="Times"/>
              </a:rPr>
              <a:t>Ensuring that the latest security patches and services packs are installed is another way to work towards creating a secure environment.  Often software that is “buggy” is put on the market.  Attackers will find these flaws and often will make these exploits public.  In response, the vendor will create a security patch to shore up these weaknesses.  If an administrator doesn’t keep up with the latest patches, then he or she will run the risk of leaving their systems exposed.</a:t>
            </a:r>
            <a:endParaRPr dirty="0"/>
          </a:p>
          <a:p>
            <a:r>
              <a:rPr lang="en" sz="1400" dirty="0">
                <a:solidFill>
                  <a:schemeClr val="dk1"/>
                </a:solidFill>
                <a:latin typeface="Times"/>
                <a:ea typeface="Times"/>
                <a:cs typeface="Times"/>
                <a:sym typeface="Times"/>
              </a:rPr>
              <a:t>Further, keep in mind that systems are rarely configured with the most robust security settings out of the box.  Often, ease of use and performance are the first considerations.  Default settings and accounts, though useful, are well known and easy targets.  Everyone knows the administrative account is often named simply “administrator” and many people may choose a very simple password, like “password”.  These weak setting need to be modified.  Personal firewalls, auditing and automatic updates should be enabled to provide extra protection.  The security baseline details the minimum acceptable security configuration and must be followed.  </a:t>
            </a:r>
            <a:endParaRPr dirty="0"/>
          </a:p>
        </p:txBody>
      </p:sp>
      <p:sp>
        <p:nvSpPr>
          <p:cNvPr id="886" name="Google Shape;886;g436860d5a7_0_9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114</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38910160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36860d5a7_0_10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436860d5a7_0_10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893" name="Google Shape;893;g436860d5a7_0_10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142123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436860d5a7_0_10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g436860d5a7_0_10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02" name="Google Shape;902;g436860d5a7_0_10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725594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436860d5a7_0_11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436860d5a7_0_11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10" name="Google Shape;910;g436860d5a7_0_11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658834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36860d5a7_0_16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436860d5a7_0_16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25" name="Google Shape;925;g436860d5a7_0_16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39618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436860d5a7_0_14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g436860d5a7_0_14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18" name="Google Shape;918;g436860d5a7_0_14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577740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431ceaaa40_0_3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431ceaaa40_0_3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5173122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31ceaaa40_0_2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g431ceaaa40_0_2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37" name="Google Shape;937;g431ceaaa40_0_2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3674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364b60cd0_1_6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4364b60cd0_1_6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203195" indent="-160863">
              <a:spcBef>
                <a:spcPts val="0"/>
              </a:spcBef>
              <a:buSzPts val="1500"/>
              <a:buFont typeface="Assistant"/>
              <a:buChar char="●"/>
            </a:pPr>
            <a:r>
              <a:rPr lang="en-US" sz="2400" dirty="0"/>
              <a:t>A managed, risk-based approach to protecting the assets of an organization through applying controls relating to</a:t>
            </a:r>
          </a:p>
          <a:p>
            <a:pPr marL="626518" lvl="1" indent="-220128">
              <a:spcBef>
                <a:spcPts val="0"/>
              </a:spcBef>
              <a:buSzPts val="1800"/>
              <a:buFont typeface="Assistant"/>
              <a:buChar char="○"/>
            </a:pPr>
            <a:r>
              <a:rPr lang="en-US" sz="2400" dirty="0"/>
              <a:t>People/Human</a:t>
            </a:r>
          </a:p>
          <a:p>
            <a:pPr marL="626518" lvl="1" indent="-220128">
              <a:spcBef>
                <a:spcPts val="0"/>
              </a:spcBef>
              <a:buSzPts val="1800"/>
              <a:buFont typeface="Assistant"/>
              <a:buChar char="○"/>
            </a:pPr>
            <a:r>
              <a:rPr lang="en-US" sz="2400" dirty="0"/>
              <a:t>Processes/Organizational</a:t>
            </a:r>
          </a:p>
          <a:p>
            <a:pPr marL="626518" lvl="1" indent="-220128">
              <a:spcBef>
                <a:spcPts val="0"/>
              </a:spcBef>
              <a:buSzPts val="1800"/>
              <a:buFont typeface="Assistant"/>
              <a:buChar char="○"/>
            </a:pPr>
            <a:r>
              <a:rPr lang="en-US" sz="2400" dirty="0"/>
              <a:t>Technology/Technical</a:t>
            </a:r>
          </a:p>
        </p:txBody>
      </p:sp>
      <p:sp>
        <p:nvSpPr>
          <p:cNvPr id="164" name="Google Shape;164;g4364b60cd0_1_6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53270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36860d5a7_0_16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g436860d5a7_0_16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44" name="Google Shape;944;g436860d5a7_0_16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35723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436860d5a7_0_17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436860d5a7_0_17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51" name="Google Shape;951;g436860d5a7_0_17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580905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431ceaaa40_0_15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431ceaaa40_0_15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761992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31ceaaa40_0_15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431ceaaa40_0_15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63" name="Google Shape;963;g431ceaaa40_0_15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54749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31ceaaa40_0_16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g431ceaaa40_0_16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70" name="Google Shape;970;g431ceaaa40_0_16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84860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431ceaaa40_0_17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g431ceaaa40_0_17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87" name="Google Shape;987;g431ceaaa40_0_17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749563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436860d5a7_0_27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g436860d5a7_0_27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94" name="Google Shape;994;g436860d5a7_0_27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128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476375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36860d5a7_0_27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436860d5a7_0_27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lt1"/>
              </a:solidFill>
              <a:latin typeface="Times"/>
              <a:ea typeface="Times"/>
              <a:cs typeface="Times"/>
              <a:sym typeface="Times"/>
            </a:endParaRPr>
          </a:p>
        </p:txBody>
      </p:sp>
      <p:sp>
        <p:nvSpPr>
          <p:cNvPr id="1002" name="Google Shape;1002;g436860d5a7_0_27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129</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8575656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9085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7742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364b60cd0_1_7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4364b60cd0_1_7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defTabSz="1219170">
              <a:buClr>
                <a:srgbClr val="000000"/>
              </a:buClr>
            </a:pPr>
            <a:r>
              <a:rPr lang="en-US" sz="2667" b="1" kern="0" dirty="0">
                <a:solidFill>
                  <a:srgbClr val="000000"/>
                </a:solidFill>
                <a:latin typeface="Assistant"/>
                <a:ea typeface="Assistant"/>
                <a:cs typeface="Assistant"/>
                <a:sym typeface="Assistant"/>
              </a:rPr>
              <a:t>Threats to the CIA</a:t>
            </a:r>
            <a:endParaRPr lang="en-US" sz="1600" kern="0" dirty="0">
              <a:solidFill>
                <a:srgbClr val="000000"/>
              </a:solidFill>
              <a:latin typeface="Assistant"/>
              <a:ea typeface="Assistant"/>
              <a:cs typeface="Assistant"/>
              <a:sym typeface="Assistant"/>
            </a:endParaRPr>
          </a:p>
          <a:p>
            <a:pPr defTabSz="1219170">
              <a:buClr>
                <a:srgbClr val="000000"/>
              </a:buClr>
            </a:pPr>
            <a:endParaRPr lang="en-US" sz="2667" b="1" kern="0" dirty="0">
              <a:solidFill>
                <a:srgbClr val="000000"/>
              </a:solidFill>
              <a:latin typeface="Assistant"/>
              <a:ea typeface="Assistant"/>
              <a:cs typeface="Assistant"/>
              <a:sym typeface="Assistant"/>
            </a:endParaRPr>
          </a:p>
          <a:p>
            <a:pPr marL="609585"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Confidentiality</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Social Engineering</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Eavesdropping</a:t>
            </a:r>
            <a:endParaRPr lang="en-US" sz="1600" kern="0" dirty="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Media Reuse</a:t>
            </a:r>
          </a:p>
          <a:p>
            <a:pPr marL="253994" indent="-211661" defTabSz="1219170">
              <a:buClr>
                <a:srgbClr val="000000"/>
              </a:buClr>
              <a:buSzPts val="1500"/>
              <a:buFont typeface="Assistant"/>
              <a:buChar char="●"/>
            </a:pPr>
            <a:r>
              <a:rPr lang="en-US" sz="2667" kern="0" dirty="0">
                <a:solidFill>
                  <a:srgbClr val="000000"/>
                </a:solidFill>
                <a:latin typeface="Assistant"/>
                <a:ea typeface="Assistant"/>
                <a:cs typeface="Assistant"/>
                <a:sym typeface="Assistant"/>
              </a:rPr>
              <a:t>Integrity</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Corruption</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Malicious Modification</a:t>
            </a:r>
            <a:endParaRPr lang="en-US" sz="1600" kern="0" dirty="0">
              <a:solidFill>
                <a:srgbClr val="000000"/>
              </a:solidFill>
              <a:latin typeface="Assistant"/>
              <a:ea typeface="Assistant"/>
              <a:cs typeface="Assistant"/>
              <a:sym typeface="Assistant"/>
            </a:endParaRPr>
          </a:p>
          <a:p>
            <a:pPr marL="253994" indent="-211661" defTabSz="1219170">
              <a:buClr>
                <a:srgbClr val="000000"/>
              </a:buClr>
              <a:buSzPts val="1500"/>
              <a:buFont typeface="Assistant"/>
              <a:buChar char="●"/>
            </a:pPr>
            <a:r>
              <a:rPr lang="en-US" sz="2667" kern="0" dirty="0">
                <a:solidFill>
                  <a:srgbClr val="000000"/>
                </a:solidFill>
                <a:latin typeface="Assistant"/>
                <a:ea typeface="Assistant"/>
                <a:cs typeface="Assistant"/>
                <a:sym typeface="Assistant"/>
              </a:rPr>
              <a:t>Availability</a:t>
            </a:r>
            <a:endParaRPr lang="en-US" sz="1600" kern="0" dirty="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US" sz="2667" kern="0" dirty="0">
                <a:solidFill>
                  <a:srgbClr val="000000"/>
                </a:solidFill>
                <a:latin typeface="Assistant"/>
                <a:ea typeface="Assistant"/>
                <a:cs typeface="Assistant"/>
                <a:sym typeface="Assistant"/>
              </a:rPr>
              <a:t>Unavailability--Redundancy</a:t>
            </a:r>
            <a:endParaRPr sz="1600" dirty="0">
              <a:solidFill>
                <a:schemeClr val="dk1"/>
              </a:solidFill>
              <a:latin typeface="Assistant"/>
              <a:ea typeface="Assistant"/>
              <a:cs typeface="Assistant"/>
              <a:sym typeface="Assistant"/>
            </a:endParaRPr>
          </a:p>
        </p:txBody>
      </p:sp>
      <p:sp>
        <p:nvSpPr>
          <p:cNvPr id="176" name="Google Shape;176;g4364b60cd0_1_7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802563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31ceaaa40_0_19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431ceaaa40_0_19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27" name="Google Shape;1027;g431ceaaa40_0_19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0454334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431ceaaa40_0_20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g431ceaaa40_0_20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35" name="Google Shape;1035;g431ceaaa40_0_20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297098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31ceaaa40_0_21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g431ceaaa40_0_21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43" name="Google Shape;1043;g431ceaaa40_0_21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386211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31ceaaa40_0_21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31ceaaa40_0_21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51" name="Google Shape;1051;g431ceaaa40_0_21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623728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31ceaaa40_0_22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g431ceaaa40_0_22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60" name="Google Shape;1060;g431ceaaa40_0_22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282113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431ceaaa40_0_23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g431ceaaa40_0_23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69" name="Google Shape;1069;g431ceaaa40_0_23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138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716868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6055839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1ceaaa40_0_24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431ceaaa40_0_24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77" name="Google Shape;1077;g431ceaaa40_0_24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809056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431ceaaa40_0_24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g431ceaaa40_0_24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85" name="Google Shape;1085;g431ceaaa40_0_24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27628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31ceaaa40_0_25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g431ceaaa40_0_25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93" name="Google Shape;1093;g431ceaaa40_0_25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19267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364b60cd0_1_8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4364b60cd0_1_8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NIST SP 800-12 rev 1 replaced what was commonly known as GAISP (Generally Acceptable Information Security Principles)  Though remembering the NIST document itself isn’t relevant for the test, the concepts listed above are.</a:t>
            </a:r>
            <a:endParaRPr sz="1600">
              <a:solidFill>
                <a:schemeClr val="dk1"/>
              </a:solidFill>
              <a:latin typeface="Assistant"/>
              <a:ea typeface="Assistant"/>
              <a:cs typeface="Assistant"/>
              <a:sym typeface="Assistant"/>
            </a:endParaRPr>
          </a:p>
        </p:txBody>
      </p:sp>
      <p:sp>
        <p:nvSpPr>
          <p:cNvPr id="185" name="Google Shape;185;g4364b60cd0_1_8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69548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31ceaaa40_0_26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31ceaaa40_0_26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01" name="Google Shape;1101;g431ceaaa40_0_26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764662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431ceaaa40_0_26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g431ceaaa40_0_26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09" name="Google Shape;1109;g431ceaaa40_0_26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187135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431ceaaa40_0_27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g431ceaaa40_0_27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17" name="Google Shape;1117;g431ceaaa40_0_27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274154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4973578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431ceaaa40_0_28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431ceaaa40_0_28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Times"/>
              <a:ea typeface="Times"/>
              <a:cs typeface="Times"/>
              <a:sym typeface="Times"/>
            </a:endParaRPr>
          </a:p>
        </p:txBody>
      </p:sp>
      <p:sp>
        <p:nvSpPr>
          <p:cNvPr id="1125" name="Google Shape;1125;g431ceaaa40_0_28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147</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303591805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431ceaaa40_0_31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g431ceaaa40_0_31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58" name="Google Shape;1158;g431ceaaa40_0_31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149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615241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431ceaaa40_0_2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g431ceaaa40_0_28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33" name="Google Shape;1133;g431ceaaa40_0_28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150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0891968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431ceaaa40_0_29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431ceaaa40_0_29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42" name="Google Shape;1142;g431ceaaa40_0_29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151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841429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431ceaaa40_0_35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431ceaaa40_0_35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08" name="Google Shape;1208;g431ceaaa40_0_35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152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692578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563073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2744735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431ceaaa40_0_32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g431ceaaa40_0_32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74" name="Google Shape;1174;g431ceaaa40_0_32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154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405177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1338" y="757238"/>
            <a:ext cx="6719887" cy="3779837"/>
          </a:xfrm>
        </p:spPr>
      </p:sp>
      <p:sp>
        <p:nvSpPr>
          <p:cNvPr id="3" name="Notes Placeholder 2"/>
          <p:cNvSpPr>
            <a:spLocks noGrp="1"/>
          </p:cNvSpPr>
          <p:nvPr>
            <p:ph type="body" idx="1"/>
          </p:nvPr>
        </p:nvSpPr>
        <p:spPr/>
        <p:txBody>
          <a:bodyPr/>
          <a:lstStyle/>
          <a:p>
            <a:r>
              <a:rPr lang="en-US" dirty="0"/>
              <a:t>What are we trying to prove?  The AUTENTICITY of the SENDER.  What does the sender have that no one else does?  Sender’s private key.  Why must what’s encrypted be meaningless to an attacker?  Because anyone with the sender’s public key can decrypt it.  Remember, this is not about privacy.  The sender just needs something to encrypt with its private key.  If the Sender’s public key can decrypt, it CAN ONLY have been encrypted with the sender’s private key, which proves it came from the sender.</a:t>
            </a:r>
          </a:p>
        </p:txBody>
      </p:sp>
    </p:spTree>
    <p:extLst>
      <p:ext uri="{BB962C8B-B14F-4D97-AF65-F5344CB8AC3E}">
        <p14:creationId xmlns:p14="http://schemas.microsoft.com/office/powerpoint/2010/main" val="22387149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431ceaaa40_0_41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431ceaaa40_0_41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84" name="Google Shape;1284;g431ceaaa40_0_41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157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957773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31ceaaa40_0_361: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216" name="Google Shape;1216;g431ceaaa40_0_36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72249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431ceaaa40_0_367: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223" name="Google Shape;1223;g431ceaaa40_0_36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63001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431ceaaa40_0_37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g431ceaaa40_0_37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400">
                <a:solidFill>
                  <a:schemeClr val="dk1"/>
                </a:solidFill>
                <a:latin typeface="Times"/>
                <a:ea typeface="Times"/>
                <a:cs typeface="Times"/>
                <a:sym typeface="Times"/>
              </a:rPr>
              <a:t>Y </a:t>
            </a:r>
            <a:endParaRPr/>
          </a:p>
        </p:txBody>
      </p:sp>
      <p:sp>
        <p:nvSpPr>
          <p:cNvPr id="1231" name="Google Shape;1231;g431ceaaa40_0_37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163</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26303975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431ceaaa40_0_380: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238" name="Google Shape;1238;g431ceaaa40_0_38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9735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31ceaaa40_0_392: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253" name="Google Shape;1253;g431ceaaa40_0_39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82555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431ceaaa40_0_34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431ceaaa40_0_34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00" name="Google Shape;1200;g431ceaaa40_0_34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166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6389013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600439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to widescale fraud and the unethical behavior of numerous organizations in the early 2000’s, the Open Compliance &amp; Ethics Group (OCEG)  provided a set of published, open source standards addressing Principled Performance through GRC</a:t>
            </a:r>
          </a:p>
          <a:p>
            <a:r>
              <a:rPr lang="en-US" dirty="0"/>
              <a:t> Includes standards, guidelines, tools and online resources to address governance, risk management, compliance and ethics (GRC) for global corporations and other organizations</a:t>
            </a:r>
          </a:p>
          <a:p>
            <a:r>
              <a:rPr lang="en-US" dirty="0"/>
              <a:t>Directs organizations to meet objectives through </a:t>
            </a:r>
          </a:p>
          <a:p>
            <a:pPr lvl="1">
              <a:spcBef>
                <a:spcPts val="600"/>
              </a:spcBef>
            </a:pPr>
            <a:r>
              <a:rPr lang="en-US" dirty="0"/>
              <a:t>Sound, principled leadership</a:t>
            </a:r>
          </a:p>
          <a:p>
            <a:pPr lvl="1">
              <a:spcBef>
                <a:spcPts val="600"/>
              </a:spcBef>
            </a:pPr>
            <a:r>
              <a:rPr lang="en-US" dirty="0"/>
              <a:t>Addressing the unknown elements of the business </a:t>
            </a:r>
          </a:p>
          <a:p>
            <a:pPr lvl="1">
              <a:spcBef>
                <a:spcPts val="600"/>
              </a:spcBef>
            </a:pPr>
            <a:r>
              <a:rPr lang="en-US" dirty="0"/>
              <a:t>Maintaining compliance with laws and ethical behavior</a:t>
            </a:r>
          </a:p>
          <a:p>
            <a:endParaRPr lang="en-US" dirty="0"/>
          </a:p>
        </p:txBody>
      </p:sp>
      <p:sp>
        <p:nvSpPr>
          <p:cNvPr id="4" name="Slide Number Placeholder 3"/>
          <p:cNvSpPr>
            <a:spLocks noGrp="1"/>
          </p:cNvSpPr>
          <p:nvPr>
            <p:ph type="sldNum" sz="quarter" idx="5"/>
          </p:nvPr>
        </p:nvSpPr>
        <p:spPr/>
        <p:txBody>
          <a:bodyPr/>
          <a:lstStyle/>
          <a:p>
            <a:fld id="{BFD11626-F8C5-4D54-ABAE-E86B09321E45}" type="slidenum">
              <a:rPr lang="en-US" smtClean="0"/>
              <a:t>16</a:t>
            </a:fld>
            <a:endParaRPr lang="en-US"/>
          </a:p>
        </p:txBody>
      </p:sp>
    </p:spTree>
    <p:extLst>
      <p:ext uri="{BB962C8B-B14F-4D97-AF65-F5344CB8AC3E}">
        <p14:creationId xmlns:p14="http://schemas.microsoft.com/office/powerpoint/2010/main" val="177782863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31ceaaa40_0_33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431ceaaa40_0_33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90" name="Google Shape;1190;g431ceaaa40_0_33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570293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31ceaaa40_0_40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g431ceaaa40_0_40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68" name="Google Shape;1268;g431ceaaa40_0_40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5845386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8769046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431ceaaa40_0_47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431ceaaa40_0_47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48" name="Google Shape;1348;g431ceaaa40_0_47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684688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31ceaaa40_0_48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g431ceaaa40_0_48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62" name="Google Shape;1362;g431ceaaa40_0_48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74430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31ceaaa40_0_49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31ceaaa40_0_49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72" name="Google Shape;1372;g431ceaaa40_0_49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921616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31ceaaa40_0_50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g431ceaaa40_0_50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80" name="Google Shape;1380;g431ceaaa40_0_50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020560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1ceaaa40_0_51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g431ceaaa40_0_51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88" name="Google Shape;1388;g431ceaaa40_0_51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782181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31ceaaa40_0_51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431ceaaa40_0_51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96" name="Google Shape;1396;g431ceaaa40_0_51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179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500710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37816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364b60cd0_1_9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4364b60cd0_1_9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184492" indent="-156109">
              <a:lnSpc>
                <a:spcPct val="101600"/>
              </a:lnSpc>
              <a:buClr>
                <a:schemeClr val="dk1"/>
              </a:buClr>
              <a:buSzPts val="1400"/>
              <a:buFont typeface="Assistant"/>
              <a:buChar char="●"/>
            </a:pPr>
            <a:r>
              <a:rPr lang="en" sz="1600">
                <a:solidFill>
                  <a:schemeClr val="dk1"/>
                </a:solidFill>
                <a:latin typeface="Assistant"/>
                <a:ea typeface="Assistant"/>
                <a:cs typeface="Assistant"/>
                <a:sym typeface="Assistant"/>
              </a:rPr>
              <a:t>Corporate governance is ethical corporate behavior by directors and/or others charged with governance in the creation of value for stakeholders.  Also includes the distribution of rights and responsibilities among  different participants in the corporation, such as the board,  management, shareholders and other stakeholders</a:t>
            </a:r>
            <a:endParaRPr sz="1600">
              <a:solidFill>
                <a:schemeClr val="dk1"/>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chemeClr val="dk1"/>
                </a:solidFill>
                <a:latin typeface="Assistant"/>
                <a:ea typeface="Assistant"/>
                <a:cs typeface="Assistant"/>
                <a:sym typeface="Assistant"/>
              </a:rPr>
              <a:t>Security Governance is a framework allowing the security goals and objectives of an enterprise to be set and expressed by senior management, communicated throughout the organization.  Governance provides entities throughout the organization with the authority to implement and enforce security, and further provides oversight and a means to verify performance</a:t>
            </a:r>
            <a:endParaRPr sz="1600">
              <a:solidFill>
                <a:schemeClr val="dk1"/>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Governance: the accountability for protection of the assets of an  organization</a:t>
            </a:r>
            <a:endParaRPr sz="1600">
              <a:solidFill>
                <a:srgbClr val="161B25"/>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Board of directors</a:t>
            </a:r>
            <a:endParaRPr sz="1600">
              <a:solidFill>
                <a:srgbClr val="161B25"/>
              </a:solidFill>
              <a:latin typeface="Assistant"/>
              <a:ea typeface="Assistant"/>
              <a:cs typeface="Assistant"/>
              <a:sym typeface="Assistant"/>
            </a:endParaRPr>
          </a:p>
          <a:p>
            <a:pPr marL="184492" indent="-156109">
              <a:lnSpc>
                <a:spcPct val="101600"/>
              </a:lnSpc>
              <a:buClr>
                <a:schemeClr val="dk1"/>
              </a:buClr>
              <a:buSzPts val="1400"/>
              <a:buFont typeface="Assistant"/>
              <a:buChar char="●"/>
            </a:pPr>
            <a:r>
              <a:rPr lang="en" sz="1600">
                <a:solidFill>
                  <a:srgbClr val="161B25"/>
                </a:solidFill>
                <a:latin typeface="Assistant"/>
                <a:ea typeface="Assistant"/>
                <a:cs typeface="Assistant"/>
                <a:sym typeface="Assistant"/>
              </a:rPr>
              <a:t>Applicable to all departments and includes risk management</a:t>
            </a:r>
            <a:endParaRPr sz="1600">
              <a:solidFill>
                <a:srgbClr val="161B25"/>
              </a:solidFill>
              <a:latin typeface="Assistant"/>
              <a:ea typeface="Assistant"/>
              <a:cs typeface="Assistant"/>
              <a:sym typeface="Assistant"/>
            </a:endParaRPr>
          </a:p>
          <a:p>
            <a:pPr>
              <a:lnSpc>
                <a:spcPct val="150000"/>
              </a:lnSpc>
              <a:spcBef>
                <a:spcPts val="112"/>
              </a:spcBef>
            </a:pPr>
            <a:r>
              <a:rPr lang="en" sz="1600">
                <a:solidFill>
                  <a:srgbClr val="161B25"/>
                </a:solidFill>
                <a:latin typeface="Assistant"/>
                <a:ea typeface="Assistant"/>
                <a:cs typeface="Assistant"/>
                <a:sym typeface="Assistant"/>
              </a:rPr>
              <a:t>Value creation = benefits realization, risk optimization and resource  optimization</a:t>
            </a:r>
            <a:endParaRPr sz="1600">
              <a:solidFill>
                <a:schemeClr val="dk1"/>
              </a:solidFill>
              <a:latin typeface="Assistant"/>
              <a:ea typeface="Assistant"/>
              <a:cs typeface="Assistant"/>
              <a:sym typeface="Assistant"/>
            </a:endParaRPr>
          </a:p>
        </p:txBody>
      </p:sp>
      <p:sp>
        <p:nvSpPr>
          <p:cNvPr id="198" name="Google Shape;198;g4364b60cd0_1_9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4925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431ceaaa40_0_41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431ceaaa40_0_41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76" name="Google Shape;1276;g431ceaaa40_0_41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182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2197621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31ceaaa40_0_43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431ceaaa40_0_43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08" name="Google Shape;1308;g431ceaaa40_0_43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183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46078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1ceaaa40_0_44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431ceaaa40_0_44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16" name="Google Shape;1316;g431ceaaa40_0_44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184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3710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8878160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28555943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431ceaaa40_0_538: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419" name="Google Shape;1419;g431ceaaa40_0_53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2598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431ceaaa40_0_54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g431ceaaa40_0_54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427" name="Google Shape;1427;g431ceaaa40_0_54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191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917875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31ceaaa40_0_56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g431ceaaa40_0_56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Times"/>
              <a:ea typeface="Times"/>
              <a:cs typeface="Times"/>
              <a:sym typeface="Times"/>
            </a:endParaRPr>
          </a:p>
        </p:txBody>
      </p:sp>
      <p:sp>
        <p:nvSpPr>
          <p:cNvPr id="1444" name="Google Shape;1444;g431ceaaa40_0_56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192</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14567468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431ceaaa40_0_56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431ceaaa40_0_56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a:lnSpc>
                <a:spcPct val="80000"/>
              </a:lnSpc>
            </a:pPr>
            <a:r>
              <a:rPr lang="en">
                <a:solidFill>
                  <a:schemeClr val="dk1"/>
                </a:solidFill>
                <a:latin typeface="Calibri"/>
                <a:ea typeface="Calibri"/>
                <a:cs typeface="Calibri"/>
                <a:sym typeface="Calibri"/>
              </a:rPr>
              <a:t>IPSEC (Internet Protocol Security)  Made up of several sub-protocols: </a:t>
            </a:r>
            <a:endParaRPr/>
          </a:p>
          <a:p>
            <a:pPr>
              <a:lnSpc>
                <a:spcPct val="80000"/>
              </a:lnSpc>
            </a:pPr>
            <a:r>
              <a:rPr lang="en">
                <a:solidFill>
                  <a:schemeClr val="dk1"/>
                </a:solidFill>
                <a:latin typeface="Calibri"/>
                <a:ea typeface="Calibri"/>
                <a:cs typeface="Calibri"/>
                <a:sym typeface="Calibri"/>
              </a:rPr>
              <a:t>	AH:  Provides Authentication and Integrity.  To provide integrity, AH uses an ICV (Integrity Check Value), which is essentially the same as a Message Authentication Code (provides system based, aka data origin authentication).  This integrity check is performed on the whole packet, not just the data.  This ensures that neither the data nor headers/trailers have been altered.  This can cause problems with NAT.  </a:t>
            </a:r>
            <a:endParaRPr/>
          </a:p>
          <a:p>
            <a:pPr>
              <a:lnSpc>
                <a:spcPct val="80000"/>
              </a:lnSpc>
            </a:pPr>
            <a:r>
              <a:rPr lang="en">
                <a:solidFill>
                  <a:schemeClr val="dk1"/>
                </a:solidFill>
                <a:latin typeface="Calibri"/>
                <a:ea typeface="Calibri"/>
                <a:cs typeface="Calibri"/>
                <a:sym typeface="Calibri"/>
              </a:rPr>
              <a:t>	ESP (Encapsulating Security Payload) provides encryption, authentication, and integrity checking on just the payload, so it is compatible with NAT.</a:t>
            </a:r>
            <a:endParaRPr/>
          </a:p>
          <a:p>
            <a:pPr>
              <a:lnSpc>
                <a:spcPct val="80000"/>
              </a:lnSpc>
            </a:pPr>
            <a:r>
              <a:rPr lang="en">
                <a:solidFill>
                  <a:schemeClr val="dk1"/>
                </a:solidFill>
                <a:latin typeface="Calibri"/>
                <a:ea typeface="Calibri"/>
                <a:cs typeface="Calibri"/>
                <a:sym typeface="Calibri"/>
              </a:rPr>
              <a:t> </a:t>
            </a:r>
            <a:endParaRPr/>
          </a:p>
          <a:p>
            <a:pPr>
              <a:lnSpc>
                <a:spcPct val="80000"/>
              </a:lnSpc>
            </a:pPr>
            <a:r>
              <a:rPr lang="en">
                <a:solidFill>
                  <a:schemeClr val="dk1"/>
                </a:solidFill>
                <a:latin typeface="Calibri"/>
                <a:ea typeface="Calibri"/>
                <a:cs typeface="Calibri"/>
                <a:sym typeface="Calibri"/>
              </a:rPr>
              <a:t>IPSEC can operate in transport or tunnel mode.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Transport mode is used for securing communications between end users on a network.  Just the payload is encrypted.</a:t>
            </a:r>
            <a:endParaRPr/>
          </a:p>
          <a:p>
            <a:pPr>
              <a:lnSpc>
                <a:spcPct val="80000"/>
              </a:lnSpc>
            </a:pPr>
            <a:r>
              <a:rPr lang="en">
                <a:solidFill>
                  <a:schemeClr val="dk1"/>
                </a:solidFill>
                <a:latin typeface="Calibri"/>
                <a:ea typeface="Calibri"/>
                <a:cs typeface="Calibri"/>
                <a:sym typeface="Calibri"/>
              </a:rPr>
              <a:t>Tunnel Mode is for securing WAN communication.  Data, headers, trailers encrypted.  </a:t>
            </a:r>
            <a:endParaRPr/>
          </a:p>
          <a:p>
            <a:pPr>
              <a:lnSpc>
                <a:spcPct val="80000"/>
              </a:lnSpc>
            </a:pPr>
            <a:r>
              <a:rPr lang="en">
                <a:solidFill>
                  <a:schemeClr val="dk1"/>
                </a:solidFill>
                <a:latin typeface="Calibri"/>
                <a:ea typeface="Calibri"/>
                <a:cs typeface="Calibri"/>
                <a:sym typeface="Calibri"/>
              </a:rPr>
              <a:t> </a:t>
            </a:r>
            <a:endParaRPr/>
          </a:p>
          <a:p>
            <a:pPr>
              <a:lnSpc>
                <a:spcPct val="80000"/>
              </a:lnSpc>
            </a:pPr>
            <a:r>
              <a:rPr lang="en">
                <a:solidFill>
                  <a:schemeClr val="dk1"/>
                </a:solidFill>
                <a:latin typeface="Calibri"/>
                <a:ea typeface="Calibri"/>
                <a:cs typeface="Calibri"/>
                <a:sym typeface="Calibri"/>
              </a:rPr>
              <a:t>An SA (Security Association) functions in a manner similar to a socket.  It tracks each secured session and contains information about that session and allows multiple IPSec connections to/from the same system.   Each connection has two SA’s, one on each end.  Computer A will have an SA to identify connection1 to Computer B—that SA might be called “1234”.  Computer B will have an SA to identify it’s session with Computer A.  That SA could be called “4321”.  The point is, though the SA is known by different “names” on each computer, it’s really identifies the one connection.</a:t>
            </a:r>
            <a:endParaRPr/>
          </a:p>
          <a:p>
            <a:pPr>
              <a:lnSpc>
                <a:spcPct val="80000"/>
              </a:lnSpc>
            </a:pPr>
            <a:r>
              <a:rPr lang="en">
                <a:solidFill>
                  <a:schemeClr val="dk1"/>
                </a:solidFill>
                <a:latin typeface="Calibri"/>
                <a:ea typeface="Calibri"/>
                <a:cs typeface="Calibri"/>
                <a:sym typeface="Calibri"/>
              </a:rPr>
              <a:t> </a:t>
            </a:r>
            <a:endParaRPr/>
          </a:p>
          <a:p>
            <a:pPr>
              <a:lnSpc>
                <a:spcPct val="80000"/>
              </a:lnSpc>
            </a:pPr>
            <a:r>
              <a:rPr lang="en">
                <a:solidFill>
                  <a:schemeClr val="dk1"/>
                </a:solidFill>
                <a:latin typeface="Calibri"/>
                <a:ea typeface="Calibri"/>
                <a:cs typeface="Calibri"/>
                <a:sym typeface="Calibri"/>
              </a:rPr>
              <a:t>There are two ways IPSEC manages keys.  Each device wishing to communicate can be configured with a symmetric key, SA info, and other info.  Or, the Internet Key Exchange (IKE) can be used.  IKE is made up of two protocols, ISAKMP—Internet Security Association and Key Management Protocol-- and Oakley).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How does this come into play?</a:t>
            </a:r>
            <a:br>
              <a:rPr lang="en">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a:lnSpc>
                <a:spcPct val="80000"/>
              </a:lnSpc>
            </a:pPr>
            <a:r>
              <a:rPr lang="en">
                <a:solidFill>
                  <a:schemeClr val="dk1"/>
                </a:solidFill>
                <a:latin typeface="Calibri"/>
                <a:ea typeface="Calibri"/>
                <a:cs typeface="Calibri"/>
                <a:sym typeface="Calibri"/>
              </a:rPr>
              <a:t>If I want to establish a secure VPN connection between two routers, those routers will use a handshaking process to exchange security parameters like algorithms, key size, etc.  This is information that you would not want a hacker to acces.  Here’s where IKE comes in.  First IKE is used to establish a secure channel between the routers.  It uses Diffie Hellman to get a secure session key on each end.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Second, that session key is used to encrypt VPN parameters.  These parameters are stored as a part of the SA.  Now, the data can be transmitted securely.  </a:t>
            </a:r>
            <a:endParaRPr/>
          </a:p>
          <a:p>
            <a:pPr>
              <a:lnSpc>
                <a:spcPct val="80000"/>
              </a:lnSpc>
            </a:pPr>
            <a:r>
              <a:rPr lang="en">
                <a:solidFill>
                  <a:schemeClr val="dk1"/>
                </a:solidFill>
                <a:latin typeface="Calibri"/>
                <a:ea typeface="Calibri"/>
                <a:cs typeface="Calibri"/>
                <a:sym typeface="Calibri"/>
              </a:rPr>
              <a:t> </a:t>
            </a:r>
            <a:endParaRPr/>
          </a:p>
        </p:txBody>
      </p:sp>
      <p:sp>
        <p:nvSpPr>
          <p:cNvPr id="1453" name="Google Shape;1453;g431ceaaa40_0_56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193</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27805599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431ceaaa40_0_57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431ceaaa40_0_57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461" name="Google Shape;1461;g431ceaaa40_0_57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194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72878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38731ac6f_0_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38731ac6f_0_9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2066807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5683455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431ceaaa40_0_594: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481" name="Google Shape;1481;g431ceaaa40_0_59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48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431ceaaa40_0_600:notes"/>
          <p:cNvSpPr txBox="1">
            <a:spLocks noGrp="1"/>
          </p:cNvSpPr>
          <p:nvPr>
            <p:ph type="body" idx="1"/>
          </p:nvPr>
        </p:nvSpPr>
        <p:spPr>
          <a:xfrm>
            <a:off x="780781" y="4789422"/>
            <a:ext cx="6241280" cy="4536236"/>
          </a:xfrm>
          <a:prstGeom prst="rect">
            <a:avLst/>
          </a:prstGeom>
        </p:spPr>
        <p:txBody>
          <a:bodyPr spcFirstLastPara="1" wrap="square" lIns="102163" tIns="102163" rIns="102163" bIns="102163" anchor="t" anchorCtr="0">
            <a:noAutofit/>
          </a:bodyPr>
          <a:lstStyle/>
          <a:p>
            <a:endParaRPr/>
          </a:p>
        </p:txBody>
      </p:sp>
      <p:sp>
        <p:nvSpPr>
          <p:cNvPr id="1488" name="Google Shape;1488;g431ceaaa40_0_60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30748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90163968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431ceaaa40_0_61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g431ceaaa40_0_61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503" name="Google Shape;1503;g431ceaaa40_0_61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199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8171162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431ceaaa40_0_61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0" name="Google Shape;1510;g431ceaaa40_0_61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511" name="Google Shape;1511;g431ceaaa40_0_61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200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042416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201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1919605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31ceaaa40_0_6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6" name="Google Shape;1526;g431ceaaa40_0_63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lt1"/>
              </a:solidFill>
              <a:latin typeface="Times"/>
              <a:ea typeface="Times"/>
              <a:cs typeface="Times"/>
              <a:sym typeface="Times"/>
            </a:endParaRPr>
          </a:p>
        </p:txBody>
      </p:sp>
      <p:sp>
        <p:nvSpPr>
          <p:cNvPr id="1527" name="Google Shape;1527;g431ceaaa40_0_6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202</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6909930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436860d5a7_0_2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8" name="Google Shape;1538;g436860d5a7_0_29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42329145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436860d5a7_0_3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5" name="Google Shape;1545;g436860d5a7_0_30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520025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364b60cd0_1_9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21</a:t>
            </a:fld>
            <a:endParaRPr sz="1400" kern="0">
              <a:solidFill>
                <a:srgbClr val="000000"/>
              </a:solidFill>
              <a:latin typeface="Times"/>
              <a:ea typeface="Times"/>
              <a:cs typeface="Times"/>
              <a:sym typeface="Times"/>
            </a:endParaRPr>
          </a:p>
        </p:txBody>
      </p:sp>
      <p:sp>
        <p:nvSpPr>
          <p:cNvPr id="205" name="Google Shape;205;g4364b60cd0_1_98: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06" name="Google Shape;206;g4364b60cd0_1_98: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b="1">
                <a:solidFill>
                  <a:schemeClr val="dk1"/>
                </a:solidFill>
                <a:latin typeface="Assistant"/>
                <a:ea typeface="Assistant"/>
                <a:cs typeface="Assistant"/>
                <a:sym typeface="Assistant"/>
              </a:rPr>
              <a:t>Due Care and Due Diligence</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 information owner, senior management, has the responsibility of classifying data, dictating how it will be protected, and ensuring that only the necessary individuals access it. If anything happens to the data, they are ultimately responsible.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 owners are expected to practice </a:t>
            </a:r>
            <a:r>
              <a:rPr lang="en" sz="1600" b="1" i="1">
                <a:solidFill>
                  <a:schemeClr val="dk1"/>
                </a:solidFill>
                <a:latin typeface="Assistant"/>
                <a:ea typeface="Assistant"/>
                <a:cs typeface="Assistant"/>
                <a:sym typeface="Assistant"/>
              </a:rPr>
              <a:t>due care</a:t>
            </a:r>
            <a:r>
              <a:rPr lang="en" sz="1600">
                <a:solidFill>
                  <a:schemeClr val="dk1"/>
                </a:solidFill>
                <a:latin typeface="Assistant"/>
                <a:ea typeface="Assistant"/>
                <a:cs typeface="Assistant"/>
                <a:sym typeface="Assistant"/>
              </a:rPr>
              <a:t>. Due care means to take the necessary steps to protect assets, as in installing anti-virus or intrusion detection system (IDS) software.</a:t>
            </a:r>
            <a:endParaRPr sz="1600">
              <a:latin typeface="Assistant"/>
              <a:ea typeface="Assistant"/>
              <a:cs typeface="Assistant"/>
              <a:sym typeface="Assistant"/>
            </a:endParaRPr>
          </a:p>
          <a:p>
            <a:pPr>
              <a:spcBef>
                <a:spcPts val="531"/>
              </a:spcBef>
            </a:pPr>
            <a:r>
              <a:rPr lang="en" sz="1600" b="1" i="1">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b="1" i="1">
                <a:solidFill>
                  <a:schemeClr val="dk1"/>
                </a:solidFill>
                <a:latin typeface="Assistant"/>
                <a:ea typeface="Assistant"/>
                <a:cs typeface="Assistant"/>
                <a:sym typeface="Assistant"/>
              </a:rPr>
              <a:t>Due diligence </a:t>
            </a:r>
            <a:r>
              <a:rPr lang="en" sz="1600">
                <a:solidFill>
                  <a:schemeClr val="dk1"/>
                </a:solidFill>
                <a:latin typeface="Assistant"/>
                <a:ea typeface="Assistant"/>
                <a:cs typeface="Assistant"/>
                <a:sym typeface="Assistant"/>
              </a:rPr>
              <a:t>is the act of investigating and understanding the risks the company faces.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A company practices due care by developing security policies, procedures, and standards. Due care shows that a company has taken responsibility for the activities that take place within the corporation and has taken the necessary steps to help protect the company, its resources, and employees from possible risks.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Thus, due diligence is understanding the current threats and risks, and due care is implementing countermeasures to provide protection from those threats. If a company does not practice due care and due diligence pertaining to the security of its assets, it can be legally charged with negligence and held accountable for any ramifications of that negligence.</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If a security incident took place and it was determined that the information owner was not practicing due care, then liability could easily lie at his doorstep.</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p:txBody>
      </p:sp>
      <p:sp>
        <p:nvSpPr>
          <p:cNvPr id="207" name="Google Shape;207;g4364b60cd0_1_9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77442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436860d5a7_0_3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436860d5a7_0_30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14530222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436860d5a7_0_3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9" name="Google Shape;1559;g436860d5a7_0_31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6105149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36860d5a7_0_3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436860d5a7_0_31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4387524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436860d5a7_0_3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4" name="Google Shape;1574;g436860d5a7_0_32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4861784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36860d5a7_0_3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1" name="Google Shape;1581;g436860d5a7_0_33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20255367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436860d5a7_0_3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g436860d5a7_0_36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71438594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436860d5a7_0_3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7" name="Google Shape;1617;g436860d5a7_0_36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3408167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436860d5a7_0_3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4" name="Google Shape;1624;g436860d5a7_0_37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0533432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36860d5a7_0_3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436860d5a7_0_37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99783474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36860d5a7_0_3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8" name="Google Shape;1638;g436860d5a7_0_38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5525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1974104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36860d5a7_0_3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5" name="Google Shape;1645;g436860d5a7_0_39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7222709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36860d5a7_0_4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8" name="Google Shape;1668;g436860d5a7_0_41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99730093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483306" indent="-315491" defTabSz="966612">
              <a:buClr>
                <a:srgbClr val="000000"/>
              </a:buClr>
              <a:buSzPts val="1100"/>
              <a:buFont typeface="Arial"/>
              <a:buChar char="●"/>
              <a:defRPr/>
            </a:pPr>
            <a:r>
              <a:rPr lang="en-US" dirty="0">
                <a:solidFill>
                  <a:srgbClr val="222222"/>
                </a:solidFill>
                <a:latin typeface="arial" panose="020B0604020202020204" pitchFamily="34" charset="0"/>
              </a:rPr>
              <a:t>A </a:t>
            </a:r>
            <a:r>
              <a:rPr lang="en-US" b="1" dirty="0">
                <a:solidFill>
                  <a:srgbClr val="222222"/>
                </a:solidFill>
                <a:latin typeface="arial" panose="020B0604020202020204" pitchFamily="34" charset="0"/>
              </a:rPr>
              <a:t>system bus</a:t>
            </a:r>
            <a:r>
              <a:rPr lang="en-US" dirty="0">
                <a:solidFill>
                  <a:srgbClr val="222222"/>
                </a:solidFill>
                <a:latin typeface="arial" panose="020B0604020202020204" pitchFamily="34" charset="0"/>
              </a:rPr>
              <a:t> is a single computer </a:t>
            </a:r>
            <a:r>
              <a:rPr lang="en-US" b="1" dirty="0">
                <a:solidFill>
                  <a:srgbClr val="222222"/>
                </a:solidFill>
                <a:latin typeface="arial" panose="020B0604020202020204" pitchFamily="34" charset="0"/>
              </a:rPr>
              <a:t>bus</a:t>
            </a:r>
            <a:r>
              <a:rPr lang="en-US" dirty="0">
                <a:solidFill>
                  <a:srgbClr val="222222"/>
                </a:solidFill>
                <a:latin typeface="arial" panose="020B0604020202020204" pitchFamily="34" charset="0"/>
              </a:rPr>
              <a:t> that connects the major components of a computer </a:t>
            </a:r>
            <a:r>
              <a:rPr lang="en-US" b="1" dirty="0">
                <a:solidFill>
                  <a:srgbClr val="222222"/>
                </a:solidFill>
                <a:latin typeface="arial" panose="020B0604020202020204" pitchFamily="34" charset="0"/>
              </a:rPr>
              <a:t>system</a:t>
            </a:r>
          </a:p>
          <a:p>
            <a:pPr marL="483306" indent="-315491" defTabSz="966612">
              <a:buClr>
                <a:srgbClr val="000000"/>
              </a:buClr>
              <a:buSzPts val="1100"/>
              <a:buFont typeface="Arial"/>
              <a:buChar char="●"/>
              <a:defRPr/>
            </a:pPr>
            <a:r>
              <a:rPr lang="en-US" b="1" dirty="0">
                <a:solidFill>
                  <a:srgbClr val="222222"/>
                </a:solidFill>
                <a:latin typeface="arial" panose="020B0604020202020204" pitchFamily="34" charset="0"/>
              </a:rPr>
              <a:t>Data</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bus</a:t>
            </a:r>
            <a:r>
              <a:rPr lang="en-US" dirty="0">
                <a:solidFill>
                  <a:srgbClr val="222222"/>
                </a:solidFill>
                <a:latin typeface="arial" panose="020B0604020202020204" pitchFamily="34" charset="0"/>
              </a:rPr>
              <a:t> carries information </a:t>
            </a:r>
          </a:p>
          <a:p>
            <a:pPr marL="483306" indent="-315491" defTabSz="966612">
              <a:buClr>
                <a:srgbClr val="000000"/>
              </a:buClr>
              <a:buSzPts val="1100"/>
              <a:buFont typeface="Arial"/>
              <a:buChar char="●"/>
              <a:defRPr/>
            </a:pPr>
            <a:r>
              <a:rPr lang="en-US" dirty="0">
                <a:solidFill>
                  <a:srgbClr val="222222"/>
                </a:solidFill>
                <a:latin typeface="arial" panose="020B0604020202020204" pitchFamily="34" charset="0"/>
              </a:rPr>
              <a:t>An Address Bus determines where in memory the data should be sent, </a:t>
            </a:r>
          </a:p>
          <a:p>
            <a:pPr marL="483306" indent="-315491" defTabSz="966612">
              <a:buClr>
                <a:srgbClr val="000000"/>
              </a:buClr>
              <a:buSzPts val="1100"/>
              <a:buFont typeface="Arial"/>
              <a:buChar char="●"/>
              <a:defRPr/>
            </a:pPr>
            <a:r>
              <a:rPr lang="en-US" b="1" dirty="0">
                <a:solidFill>
                  <a:srgbClr val="222222"/>
                </a:solidFill>
                <a:latin typeface="arial" panose="020B0604020202020204" pitchFamily="34" charset="0"/>
              </a:rPr>
              <a:t>Control bus</a:t>
            </a:r>
            <a:r>
              <a:rPr lang="en-US" dirty="0">
                <a:solidFill>
                  <a:srgbClr val="222222"/>
                </a:solidFill>
                <a:latin typeface="arial" panose="020B0604020202020204" pitchFamily="34" charset="0"/>
              </a:rPr>
              <a:t> to determine its operation</a:t>
            </a:r>
            <a:endParaRPr lang="en-US" dirty="0"/>
          </a:p>
          <a:p>
            <a:endParaRPr lang="en-US" dirty="0"/>
          </a:p>
        </p:txBody>
      </p:sp>
    </p:spTree>
    <p:extLst>
      <p:ext uri="{BB962C8B-B14F-4D97-AF65-F5344CB8AC3E}">
        <p14:creationId xmlns:p14="http://schemas.microsoft.com/office/powerpoint/2010/main" val="251646635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436860d5a7_0_4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9" name="Google Shape;1659;g436860d5a7_0_40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15830804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509991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36860d5a7_0_3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2" name="Google Shape;1652;g436860d5a7_0_39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59615960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235</a:t>
            </a:fld>
            <a:endParaRPr lang="en-US"/>
          </a:p>
        </p:txBody>
      </p:sp>
    </p:spTree>
    <p:extLst>
      <p:ext uri="{BB962C8B-B14F-4D97-AF65-F5344CB8AC3E}">
        <p14:creationId xmlns:p14="http://schemas.microsoft.com/office/powerpoint/2010/main" val="371455102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36860d5a7_0_4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Google Shape;1675;g436860d5a7_0_41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40148330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36860d5a7_0_42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682" name="Google Shape;1682;g436860d5a7_0_4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64840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436860d5a7_0_42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690" name="Google Shape;1690;g436860d5a7_0_4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313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204415f2c_1_1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4204415f2c_1_16:notes"/>
          <p:cNvSpPr txBox="1">
            <a:spLocks noGrp="1"/>
          </p:cNvSpPr>
          <p:nvPr>
            <p:ph type="body" idx="1"/>
          </p:nvPr>
        </p:nvSpPr>
        <p:spPr>
          <a:xfrm>
            <a:off x="780781" y="4789423"/>
            <a:ext cx="6241318" cy="4536155"/>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91" name="Google Shape;91;g4204415f2c_1_16:notes"/>
          <p:cNvSpPr txBox="1">
            <a:spLocks noGrp="1"/>
          </p:cNvSpPr>
          <p:nvPr>
            <p:ph type="sldNum" idx="12"/>
          </p:nvPr>
        </p:nvSpPr>
        <p:spPr>
          <a:xfrm>
            <a:off x="4419908" y="9574727"/>
            <a:ext cx="3381741" cy="504476"/>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48556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3065eb6ad_0_24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3065eb6ad_0_24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Capability Maturity Models, such as the CMMI from Carnegie Mellon evaluate an organization on the maturity of its processes.   Usually for compliance, or to meet customer requirements an organization may need to pursue a rating from 1-5 from CMMI.  Gap analysis looks at the current state vs. the desired state and helps us close the gap.</a:t>
            </a:r>
            <a:endParaRPr sz="1600">
              <a:solidFill>
                <a:schemeClr val="dk1"/>
              </a:solidFill>
              <a:latin typeface="Assistant"/>
              <a:ea typeface="Assistant"/>
              <a:cs typeface="Assistant"/>
              <a:sym typeface="Assistant"/>
            </a:endParaRPr>
          </a:p>
        </p:txBody>
      </p:sp>
      <p:sp>
        <p:nvSpPr>
          <p:cNvPr id="230" name="Google Shape;230;g43065eb6ad_0_24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0599810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436860d5a7_0_43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699" name="Google Shape;1699;g436860d5a7_0_4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566724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436860d5a7_0_44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707" name="Google Shape;1707;g436860d5a7_0_4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09649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36860d5a7_0_4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g436860d5a7_0_45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36826531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436860d5a7_0_4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436860d5a7_0_46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49141280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436860d5a7_0_47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7" name="Google Shape;1737;g436860d5a7_0_47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82180674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436860d5a7_0_4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g436860d5a7_0_4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3484187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436860d5a7_0_48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751" name="Google Shape;1751;g436860d5a7_0_4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01867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436860d5a7_0_4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9" name="Google Shape;1759;g436860d5a7_0_49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43904132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436860d5a7_0_4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g436860d5a7_0_49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43510521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31ceaaa40_0_6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6" name="Google Shape;1526;g431ceaaa40_0_63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lt1"/>
              </a:solidFill>
              <a:latin typeface="Times"/>
              <a:ea typeface="Times"/>
              <a:cs typeface="Times"/>
              <a:sym typeface="Times"/>
            </a:endParaRPr>
          </a:p>
        </p:txBody>
      </p:sp>
      <p:sp>
        <p:nvSpPr>
          <p:cNvPr id="1527" name="Google Shape;1527;g431ceaaa40_0_6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252</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514275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364b60cd0_1_14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4364b60cd0_1_14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600">
              <a:solidFill>
                <a:schemeClr val="dk1"/>
              </a:solidFill>
              <a:latin typeface="Assistant"/>
              <a:ea typeface="Assistant"/>
              <a:cs typeface="Assistant"/>
              <a:sym typeface="Assistant"/>
            </a:endParaRPr>
          </a:p>
        </p:txBody>
      </p:sp>
      <p:sp>
        <p:nvSpPr>
          <p:cNvPr id="222" name="Google Shape;222;g4364b60cd0_1_14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352029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36860d5a7_0_9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4" name="Google Shape;1784;g436860d5a7_0_95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785" name="Google Shape;1785;g436860d5a7_0_95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253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579237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436860d5a7_0_9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g436860d5a7_0_96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793" name="Google Shape;1793;g436860d5a7_0_96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255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595183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436860d5a7_0_10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8" name="Google Shape;1848;g436860d5a7_0_101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849" name="Google Shape;1849;g436860d5a7_0_101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257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25374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436860d5a7_0_10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4" name="Google Shape;1864;g436860d5a7_0_102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865" name="Google Shape;1865;g436860d5a7_0_102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258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808224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36860d5a7_0_10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259</a:t>
            </a:fld>
            <a:endParaRPr sz="1400">
              <a:solidFill>
                <a:srgbClr val="000000"/>
              </a:solidFill>
              <a:latin typeface="Times"/>
              <a:ea typeface="Times"/>
              <a:cs typeface="Times"/>
              <a:sym typeface="Times"/>
            </a:endParaRPr>
          </a:p>
        </p:txBody>
      </p:sp>
      <p:sp>
        <p:nvSpPr>
          <p:cNvPr id="1883" name="Google Shape;1883;g436860d5a7_0_10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g436860d5a7_0_10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a:lnSpc>
                <a:spcPct val="90000"/>
              </a:lnSpc>
            </a:pPr>
            <a:endParaRPr sz="1000">
              <a:solidFill>
                <a:schemeClr val="dk1"/>
              </a:solidFill>
              <a:latin typeface="Times"/>
              <a:ea typeface="Times"/>
              <a:cs typeface="Times"/>
              <a:sym typeface="Times"/>
            </a:endParaRPr>
          </a:p>
        </p:txBody>
      </p:sp>
    </p:spTree>
    <p:extLst>
      <p:ext uri="{BB962C8B-B14F-4D97-AF65-F5344CB8AC3E}">
        <p14:creationId xmlns:p14="http://schemas.microsoft.com/office/powerpoint/2010/main" val="53016820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436860d5a7_0_10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9" name="Google Shape;1899;g436860d5a7_0_106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00" name="Google Shape;1900;g436860d5a7_0_106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261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616066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436860d5a7_0_10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g436860d5a7_0_107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09" name="Google Shape;1909;g436860d5a7_0_107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262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433969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436860d5a7_0_10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7" name="Google Shape;1917;g436860d5a7_0_107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A MAC address is a 48 bit hexadecimal address used to identify each network interface uniquely on the network.  Every network card should have a unique MAC address assigned at the manufacturer.  The first 24 bits identify the manufacturer and the last 24 bits identify the individual NIC.  Though this address does not contain enough information to locate the interface anywhere in the world, once traffic has been resolved to the local network, the MAC is then used to find the interface.  ARP (Address Resolution Protocol) is the protocol used to broadcast an IP address to learn the corresponding MAC.  ARP cache is used to store MAC addresses already learned.  ARP Poisoning is the modification of that cache, usually for malicious redirection.</a:t>
            </a:r>
            <a:endParaRPr/>
          </a:p>
        </p:txBody>
      </p:sp>
      <p:sp>
        <p:nvSpPr>
          <p:cNvPr id="1918" name="Google Shape;1918;g436860d5a7_0_107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263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436013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436860d5a7_0_10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7" name="Google Shape;1927;g436860d5a7_0_108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ARP poisoning is manipulating a system’s ARP cache, usually for the purpose of redirection to a rogue device.  Block unsolicited replies as a way of limiting the risk associated with cache poisoning—this could also be called cache pollution and can happen with webservers, DNS servers and any application that uses cache</a:t>
            </a:r>
            <a:endParaRPr/>
          </a:p>
        </p:txBody>
      </p:sp>
      <p:sp>
        <p:nvSpPr>
          <p:cNvPr id="1928" name="Google Shape;1928;g436860d5a7_0_108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264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388431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436860d5a7_0_10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7" name="Google Shape;1937;g436860d5a7_0_109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Never underestimate the important of physical security for network devices.  If possible restrict remote access and only allow administrative access through the local console.  This method will force an intruder to go through a layer of physical security.  If remote access must be allowed, use SSH (encrypted) instead of telnet (unencrypted).  </a:t>
            </a:r>
            <a:endParaRPr/>
          </a:p>
          <a:p>
            <a:r>
              <a:rPr lang="en" sz="1300">
                <a:solidFill>
                  <a:schemeClr val="dk1"/>
                </a:solidFill>
                <a:latin typeface="Calibri"/>
                <a:ea typeface="Calibri"/>
                <a:cs typeface="Calibri"/>
                <a:sym typeface="Calibri"/>
              </a:rPr>
              <a:t>MAC flooding will overwhelm a switch’s CAM table where learned MAC addresses are stored.  If the CAM table does not a have an address, the switch sends a broadcast out all ports, just like a hub.  This means an attacker can listen (sniff) for that traffic on any port.  </a:t>
            </a:r>
            <a:endParaRPr/>
          </a:p>
        </p:txBody>
      </p:sp>
      <p:sp>
        <p:nvSpPr>
          <p:cNvPr id="1938" name="Google Shape;1938;g436860d5a7_0_109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265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7127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364b60cd0_1_15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4364b60cd0_1_15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Short-term objectives help us accomplish long term goals.</a:t>
            </a:r>
            <a:endParaRPr sz="1600">
              <a:solidFill>
                <a:schemeClr val="dk1"/>
              </a:solidFill>
              <a:latin typeface="Assistant"/>
              <a:ea typeface="Assistant"/>
              <a:cs typeface="Assistant"/>
              <a:sym typeface="Assistant"/>
            </a:endParaRPr>
          </a:p>
          <a:p>
            <a:pPr marL="326410"/>
            <a:r>
              <a:rPr lang="en" sz="1600" b="1">
                <a:solidFill>
                  <a:srgbClr val="16161D"/>
                </a:solidFill>
                <a:latin typeface="Assistant"/>
                <a:ea typeface="Assistant"/>
                <a:cs typeface="Assistant"/>
                <a:sym typeface="Assistant"/>
              </a:rPr>
              <a:t>Example of a security strategy objective</a:t>
            </a:r>
            <a:r>
              <a:rPr lang="en" sz="1600">
                <a:solidFill>
                  <a:srgbClr val="16161D"/>
                </a:solidFill>
                <a:latin typeface="Assistant"/>
                <a:ea typeface="Assistant"/>
                <a:cs typeface="Assistant"/>
                <a:sym typeface="Assistant"/>
              </a:rPr>
              <a:t> – Protect the confidentiality of customer PII</a:t>
            </a:r>
            <a:endParaRPr sz="1600">
              <a:solidFill>
                <a:srgbClr val="16161D"/>
              </a:solidFill>
              <a:latin typeface="Assistant"/>
              <a:ea typeface="Assistant"/>
              <a:cs typeface="Assistant"/>
              <a:sym typeface="Assistant"/>
            </a:endParaRPr>
          </a:p>
          <a:p>
            <a:pPr marL="326410">
              <a:spcBef>
                <a:spcPts val="1341"/>
              </a:spcBef>
              <a:buClr>
                <a:schemeClr val="dk1"/>
              </a:buClr>
            </a:pPr>
            <a:r>
              <a:rPr lang="en" sz="1600" b="1">
                <a:solidFill>
                  <a:srgbClr val="16161D"/>
                </a:solidFill>
                <a:latin typeface="Assistant"/>
                <a:ea typeface="Assistant"/>
                <a:cs typeface="Assistant"/>
                <a:sym typeface="Assistant"/>
              </a:rPr>
              <a:t>Key initiative</a:t>
            </a:r>
            <a:r>
              <a:rPr lang="en" sz="1600">
                <a:solidFill>
                  <a:srgbClr val="16161D"/>
                </a:solidFill>
                <a:latin typeface="Assistant"/>
                <a:ea typeface="Assistant"/>
                <a:cs typeface="Assistant"/>
                <a:sym typeface="Assistant"/>
              </a:rPr>
              <a:t> – Strengthen policies and standards clarifying requirements for data protection  (These are usually the gaps that were found in the risk assessment.)</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Enables objectives</a:t>
            </a:r>
            <a:r>
              <a:rPr lang="en" sz="1600">
                <a:solidFill>
                  <a:srgbClr val="16161D"/>
                </a:solidFill>
                <a:latin typeface="Assistant"/>
                <a:ea typeface="Assistant"/>
                <a:cs typeface="Assistant"/>
                <a:sym typeface="Assistant"/>
              </a:rPr>
              <a:t> – Confidentiality of information, improved security of systems &amp; network services, proactive data security and governance.  </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Description</a:t>
            </a:r>
            <a:r>
              <a:rPr lang="en" sz="1600">
                <a:solidFill>
                  <a:srgbClr val="16161D"/>
                </a:solidFill>
                <a:latin typeface="Assistant"/>
                <a:ea typeface="Assistant"/>
                <a:cs typeface="Assistant"/>
                <a:sym typeface="Assistant"/>
              </a:rPr>
              <a:t> – Develop, approve, and launch a suite of information security policies, standards, and guidelines based on ISO/IEC 27001.</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Key benefits</a:t>
            </a:r>
            <a:r>
              <a:rPr lang="en" sz="1600">
                <a:solidFill>
                  <a:srgbClr val="16161D"/>
                </a:solidFill>
                <a:latin typeface="Assistant"/>
                <a:ea typeface="Assistant"/>
                <a:cs typeface="Assistant"/>
                <a:sym typeface="Assistant"/>
              </a:rPr>
              <a:t> – These benefits need to be aligned with the business.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Clear security baselines for all departments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Policy-based foundation to measure results</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a:solidFill>
                  <a:srgbClr val="16161D"/>
                </a:solidFill>
                <a:latin typeface="Assistant"/>
                <a:ea typeface="Assistant"/>
                <a:cs typeface="Assistant"/>
                <a:sym typeface="Assistant"/>
              </a:rPr>
              <a:t>Consistent application of security controls across the enterprise</a:t>
            </a:r>
            <a:endParaRPr sz="1600">
              <a:solidFill>
                <a:srgbClr val="16161D"/>
              </a:solidFill>
              <a:latin typeface="Assistant"/>
              <a:ea typeface="Assistant"/>
              <a:cs typeface="Assistant"/>
              <a:sym typeface="Assistant"/>
            </a:endParaRPr>
          </a:p>
          <a:p>
            <a:pPr marL="638629">
              <a:spcBef>
                <a:spcPts val="1341"/>
              </a:spcBef>
              <a:buClr>
                <a:schemeClr val="dk1"/>
              </a:buClr>
            </a:pPr>
            <a:r>
              <a:rPr lang="en" sz="1600" b="1">
                <a:solidFill>
                  <a:srgbClr val="16161D"/>
                </a:solidFill>
                <a:latin typeface="Assistant"/>
                <a:ea typeface="Assistant"/>
                <a:cs typeface="Assistant"/>
                <a:sym typeface="Assistant"/>
              </a:rPr>
              <a:t>Project</a:t>
            </a:r>
            <a:r>
              <a:rPr lang="en" sz="1600">
                <a:solidFill>
                  <a:srgbClr val="16161D"/>
                </a:solidFill>
                <a:latin typeface="Assistant"/>
                <a:ea typeface="Assistant"/>
                <a:cs typeface="Assistant"/>
                <a:sym typeface="Assistant"/>
              </a:rPr>
              <a:t> – listed technology, service, etc. that will meet the objective.</a:t>
            </a:r>
            <a:endParaRPr sz="1600">
              <a:solidFill>
                <a:srgbClr val="16161D"/>
              </a:solidFill>
              <a:latin typeface="Assistant"/>
              <a:ea typeface="Assistant"/>
              <a:cs typeface="Assistant"/>
              <a:sym typeface="Assistant"/>
            </a:endParaRPr>
          </a:p>
          <a:p>
            <a:pPr>
              <a:spcBef>
                <a:spcPts val="1341"/>
              </a:spcBef>
              <a:buClr>
                <a:schemeClr val="dk1"/>
              </a:buClr>
            </a:pPr>
            <a:endParaRPr sz="1600">
              <a:solidFill>
                <a:schemeClr val="dk1"/>
              </a:solidFill>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238" name="Google Shape;238;g4364b60cd0_1_15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27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1047675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436860d5a7_0_1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6" name="Google Shape;1946;g436860d5a7_0_110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a:buClr>
                <a:schemeClr val="dk1"/>
              </a:buClr>
              <a:buSzPts val="1200"/>
            </a:pPr>
            <a:r>
              <a:rPr lang="en" sz="1300">
                <a:solidFill>
                  <a:schemeClr val="dk1"/>
                </a:solidFill>
                <a:latin typeface="Calibri"/>
                <a:ea typeface="Calibri"/>
                <a:cs typeface="Calibri"/>
                <a:sym typeface="Calibri"/>
              </a:rPr>
              <a:t>o secure routers, use access controls lists (ACLs) to limit permitted traffic.  Also implement physical security. IP Forwarding should be turned off of devices with multiple interfaces that are NOT acting as routers.  Restrict the interfaces on which routers “learn” routes</a:t>
            </a:r>
            <a:endParaRPr/>
          </a:p>
          <a:p>
            <a:endParaRPr sz="1300">
              <a:solidFill>
                <a:schemeClr val="dk1"/>
              </a:solidFill>
              <a:latin typeface="Calibri"/>
              <a:ea typeface="Calibri"/>
              <a:cs typeface="Calibri"/>
              <a:sym typeface="Calibri"/>
            </a:endParaRPr>
          </a:p>
        </p:txBody>
      </p:sp>
      <p:sp>
        <p:nvSpPr>
          <p:cNvPr id="1947" name="Google Shape;1947;g436860d5a7_0_110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65095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436860d5a7_0_11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5" name="Google Shape;1955;g436860d5a7_0_111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56" name="Google Shape;1956;g436860d5a7_0_111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469140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436860d5a7_0_11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4" name="Google Shape;1964;g436860d5a7_0_112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65" name="Google Shape;1965;g436860d5a7_0_112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432150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436860d5a7_0_11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2" name="Google Shape;1972;g436860d5a7_0_112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73" name="Google Shape;1973;g436860d5a7_0_112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522812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436860d5a7_0_11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6" name="Google Shape;1986;g436860d5a7_0_114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87" name="Google Shape;1987;g436860d5a7_0_114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159541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436860d5a7_0_11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g436860d5a7_0_11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995" name="Google Shape;1995;g436860d5a7_0_11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279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969793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436860d5a7_0_11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2" name="Google Shape;2002;g436860d5a7_0_115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003" name="Google Shape;2003;g436860d5a7_0_115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280</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266528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436860d5a7_0_1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1" name="Google Shape;2011;g436860d5a7_0_116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012" name="Google Shape;2012;g436860d5a7_0_116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281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17173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436860d5a7_0_116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19" name="Google Shape;2019;g436860d5a7_0_11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043501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436860d5a7_0_1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g436860d5a7_0_11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dirty="0">
              <a:solidFill>
                <a:schemeClr val="dk1"/>
              </a:solidFill>
              <a:latin typeface="Calibri"/>
              <a:ea typeface="Calibri"/>
              <a:cs typeface="Calibri"/>
              <a:sym typeface="Calibri"/>
            </a:endParaRPr>
          </a:p>
        </p:txBody>
      </p:sp>
      <p:sp>
        <p:nvSpPr>
          <p:cNvPr id="2029" name="Google Shape;2029;g436860d5a7_0_11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284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0782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10285380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36860d5a7_0_1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7" name="Google Shape;2037;g436860d5a7_0_118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038" name="Google Shape;2038;g436860d5a7_0_118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286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536076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436860d5a7_0_119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45" name="Google Shape;2045;g436860d5a7_0_1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122081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436860d5a7_0_119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52" name="Google Shape;2052;g436860d5a7_0_11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15810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436860d5a7_0_10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6" name="Google Shape;1856;g436860d5a7_0_102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857" name="Google Shape;1857;g436860d5a7_0_102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292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233059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436860d5a7_0_128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54" name="Google Shape;2154;g436860d5a7_0_12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307081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436860d5a7_0_129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61" name="Google Shape;2161;g436860d5a7_0_12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118701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436860d5a7_0_121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68" name="Google Shape;2068;g436860d5a7_0_1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330452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436860d5a7_0_121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76" name="Google Shape;2076;g436860d5a7_0_12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2502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436860d5a7_0_122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83" name="Google Shape;2083;g436860d5a7_0_12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64395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436860d5a7_0_123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090" name="Google Shape;2090;g436860d5a7_0_12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42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3065eb6ad_0_19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29</a:t>
            </a:fld>
            <a:endParaRPr sz="1400" kern="0">
              <a:solidFill>
                <a:srgbClr val="000000"/>
              </a:solidFill>
              <a:latin typeface="Times"/>
              <a:ea typeface="Times"/>
              <a:cs typeface="Times"/>
              <a:sym typeface="Times"/>
            </a:endParaRPr>
          </a:p>
        </p:txBody>
      </p:sp>
      <p:sp>
        <p:nvSpPr>
          <p:cNvPr id="246" name="Google Shape;246;g43065eb6ad_0_195: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47" name="Google Shape;247;g43065eb6ad_0_195:notes"/>
          <p:cNvSpPr txBox="1">
            <a:spLocks noGrp="1"/>
          </p:cNvSpPr>
          <p:nvPr>
            <p:ph type="body" idx="1"/>
          </p:nvPr>
        </p:nvSpPr>
        <p:spPr>
          <a:xfrm>
            <a:off x="603442" y="6195775"/>
            <a:ext cx="4823723" cy="5753066"/>
          </a:xfrm>
          <a:prstGeom prst="rect">
            <a:avLst/>
          </a:prstGeom>
          <a:noFill/>
          <a:ln>
            <a:noFill/>
          </a:ln>
        </p:spPr>
        <p:txBody>
          <a:bodyPr spcFirstLastPara="1" wrap="square" lIns="102163" tIns="15673" rIns="102163" bIns="51067" anchor="t" anchorCtr="0">
            <a:noAutofit/>
          </a:bodyPr>
          <a:lstStyle/>
          <a:p>
            <a:pPr>
              <a:lnSpc>
                <a:spcPct val="93000"/>
              </a:lnSpc>
            </a:pPr>
            <a:r>
              <a:rPr lang="en" sz="1600">
                <a:solidFill>
                  <a:srgbClr val="717375"/>
                </a:solidFill>
                <a:latin typeface="Assistant"/>
                <a:ea typeface="Assistant"/>
                <a:cs typeface="Assistant"/>
                <a:sym typeface="Assistant"/>
              </a:rPr>
              <a:t>ISO 27001 is a formal standard against which organizations can be certified.  ISO 27002 (and other ISO documents) provide assistance with implementation.  For instance, ISO 27001 provides a</a:t>
            </a:r>
            <a:r>
              <a:rPr lang="en" sz="1600">
                <a:solidFill>
                  <a:srgbClr val="444444"/>
                </a:solidFill>
                <a:latin typeface="Assistant"/>
                <a:ea typeface="Assistant"/>
                <a:cs typeface="Assistant"/>
                <a:sym typeface="Assistant"/>
              </a:rPr>
              <a:t> management system in which information security must be planned, implemented, monitored, reviewed, and improved. It means that management has its distinct responsibilities, that objectives must be set, measured and reviewed, that internal audits must be carried out and so on. All those requirements are defined in ISO 27001.  Practical implementation and further detail is provided in ISO 27002.  For instance ISO 27001 may indicate that access control is essential, but one would look to ISO 27002 to understand the various ways to enforce access control.  In reality the two documents are closely related, whereas ISO 27002 is one (of many) tools to accomplish ISO 27001 certification</a:t>
            </a:r>
            <a:endParaRPr sz="1600">
              <a:solidFill>
                <a:schemeClr val="dk1"/>
              </a:solidFill>
              <a:latin typeface="Assistant"/>
              <a:ea typeface="Assistant"/>
              <a:cs typeface="Assistant"/>
              <a:sym typeface="Assistant"/>
            </a:endParaRPr>
          </a:p>
        </p:txBody>
      </p:sp>
      <p:sp>
        <p:nvSpPr>
          <p:cNvPr id="248" name="Google Shape;248;g43065eb6ad_0_19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29944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436860d5a7_0_130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76" name="Google Shape;2176;g436860d5a7_0_13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625145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436860d5a7_0_131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83" name="Google Shape;2183;g436860d5a7_0_13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844457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436860d5a7_0_131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90" name="Google Shape;2190;g436860d5a7_0_13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66033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36860d5a7_0_132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197" name="Google Shape;2197;g436860d5a7_0_13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820112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436860d5a7_0_132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04" name="Google Shape;2204;g436860d5a7_0_13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433700"/>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436860d5a7_0_133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12" name="Google Shape;2212;g436860d5a7_0_13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36728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436860d5a7_0_134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20" name="Google Shape;2220;g436860d5a7_0_13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57844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436860d5a7_0_135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34" name="Google Shape;2234;g436860d5a7_0_13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241756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436860d5a7_0_136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41" name="Google Shape;2241;g436860d5a7_0_13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79385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436860d5a7_0_136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48" name="Google Shape;2248;g436860d5a7_0_13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162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3065eb6ad_0_20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43065eb6ad_0_20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marL="170301" indent="-99342">
              <a:lnSpc>
                <a:spcPct val="115000"/>
              </a:lnSpc>
              <a:buClr>
                <a:schemeClr val="dk1"/>
              </a:buClr>
              <a:buSzPts val="1400"/>
              <a:buFont typeface="Assistant"/>
              <a:buChar char="●"/>
            </a:pPr>
            <a:r>
              <a:rPr lang="en" sz="1600">
                <a:solidFill>
                  <a:schemeClr val="dk1"/>
                </a:solidFill>
                <a:latin typeface="Assistant SemiBold"/>
                <a:ea typeface="Assistant SemiBold"/>
                <a:cs typeface="Assistant SemiBold"/>
                <a:sym typeface="Assistant SemiBold"/>
              </a:rPr>
              <a:t>Provides best practice recommendations on information security controls for use by those responsible for initiating, implementing or maintaining information security management systems (ISMS). </a:t>
            </a:r>
            <a:endParaRPr sz="1600">
              <a:latin typeface="Assistant SemiBold"/>
              <a:ea typeface="Assistant SemiBold"/>
              <a:cs typeface="Assistant SemiBold"/>
              <a:sym typeface="Assistant SemiBold"/>
            </a:endParaRPr>
          </a:p>
          <a:p>
            <a:pPr marL="170301" indent="-99342">
              <a:lnSpc>
                <a:spcPct val="115000"/>
              </a:lnSpc>
              <a:buClr>
                <a:schemeClr val="dk1"/>
              </a:buClr>
              <a:buSzPts val="1400"/>
              <a:buFont typeface="Assistant"/>
              <a:buChar char="●"/>
            </a:pPr>
            <a:r>
              <a:rPr lang="en" sz="1600">
                <a:latin typeface="Assistant SemiBold"/>
                <a:ea typeface="Assistant SemiBold"/>
                <a:cs typeface="Assistant SemiBold"/>
                <a:sym typeface="Assistant SemiBold"/>
              </a:rPr>
              <a:t> </a:t>
            </a:r>
            <a:r>
              <a:rPr lang="en" sz="1600">
                <a:solidFill>
                  <a:schemeClr val="dk1"/>
                </a:solidFill>
                <a:latin typeface="Assistant SemiBold"/>
                <a:ea typeface="Assistant SemiBold"/>
                <a:cs typeface="Assistant SemiBold"/>
                <a:sym typeface="Assistant SemiBold"/>
              </a:rPr>
              <a:t>Information security is defined in the context of the C-I-A triad:</a:t>
            </a:r>
            <a:endParaRPr sz="1600">
              <a:solidFill>
                <a:schemeClr val="dk1"/>
              </a:solidFill>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latin typeface="Assistant SemiBold"/>
                <a:ea typeface="Assistant SemiBold"/>
                <a:cs typeface="Assistant SemiBold"/>
                <a:sym typeface="Assistant SemiBold"/>
              </a:rPr>
              <a:t>The prese</a:t>
            </a:r>
            <a:r>
              <a:rPr lang="en" sz="1600">
                <a:solidFill>
                  <a:schemeClr val="dk1"/>
                </a:solidFill>
                <a:latin typeface="Assistant SemiBold"/>
                <a:ea typeface="Assistant SemiBold"/>
                <a:cs typeface="Assistant SemiBold"/>
                <a:sym typeface="Assistant SemiBold"/>
              </a:rPr>
              <a:t>rvation of confidentiality (ensuring that information is accessible only to those authorized to have access)</a:t>
            </a:r>
            <a:endParaRPr sz="1600">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solidFill>
                  <a:schemeClr val="dk1"/>
                </a:solidFill>
                <a:latin typeface="Assistant SemiBold"/>
                <a:ea typeface="Assistant SemiBold"/>
                <a:cs typeface="Assistant SemiBold"/>
                <a:sym typeface="Assistant SemiBold"/>
              </a:rPr>
              <a:t>The preservation of integrity (safeguarding the accuracy and completeness of information and processing methods) </a:t>
            </a:r>
            <a:endParaRPr sz="1600">
              <a:latin typeface="Assistant SemiBold"/>
              <a:ea typeface="Assistant SemiBold"/>
              <a:cs typeface="Assistant SemiBold"/>
              <a:sym typeface="Assistant SemiBold"/>
            </a:endParaRPr>
          </a:p>
          <a:p>
            <a:pPr marL="525094" lvl="1" indent="-156109">
              <a:lnSpc>
                <a:spcPct val="115000"/>
              </a:lnSpc>
              <a:buClr>
                <a:schemeClr val="dk1"/>
              </a:buClr>
              <a:buSzPts val="1400"/>
              <a:buFont typeface="Assistant SemiBold"/>
              <a:buChar char="○"/>
            </a:pPr>
            <a:r>
              <a:rPr lang="en" sz="1600">
                <a:solidFill>
                  <a:schemeClr val="dk1"/>
                </a:solidFill>
                <a:latin typeface="Assistant SemiBold"/>
                <a:ea typeface="Assistant SemiBold"/>
                <a:cs typeface="Assistant SemiBold"/>
                <a:sym typeface="Assistant SemiBold"/>
              </a:rPr>
              <a:t>The preservation of availability (ensuring that authorized users have access to information and associated assets when required)</a:t>
            </a:r>
            <a:endParaRPr sz="1600">
              <a:solidFill>
                <a:schemeClr val="dk1"/>
              </a:solidFill>
              <a:latin typeface="Assistant SemiBold"/>
              <a:ea typeface="Assistant SemiBold"/>
              <a:cs typeface="Assistant SemiBold"/>
              <a:sym typeface="Assistant SemiBold"/>
            </a:endParaRPr>
          </a:p>
          <a:p>
            <a:endParaRPr sz="1600">
              <a:solidFill>
                <a:schemeClr val="dk1"/>
              </a:solidFill>
              <a:latin typeface="Assistant"/>
              <a:ea typeface="Assistant"/>
              <a:cs typeface="Assistant"/>
              <a:sym typeface="Assistant"/>
            </a:endParaRPr>
          </a:p>
        </p:txBody>
      </p:sp>
      <p:sp>
        <p:nvSpPr>
          <p:cNvPr id="257" name="Google Shape;257;g43065eb6ad_0_20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31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7375396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436860d5a7_0_137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56" name="Google Shape;2256;g436860d5a7_0_13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97467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436860d5a7_0_138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63" name="Google Shape;2263;g436860d5a7_0_13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45152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436860d5a7_0_138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70" name="Google Shape;2270;g436860d5a7_0_13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9533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436860d5a7_0_139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77" name="Google Shape;2277;g436860d5a7_0_13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152147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436860d5a7_0_139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84" name="Google Shape;2284;g436860d5a7_0_13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31908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436860d5a7_0_140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91" name="Google Shape;2291;g436860d5a7_0_14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816380"/>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436860d5a7_0_141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298" name="Google Shape;2298;g436860d5a7_0_14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22770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436860d5a7_0_141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305" name="Google Shape;2305;g436860d5a7_0_14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22558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436860d5a7_0_142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313" name="Google Shape;2313;g436860d5a7_0_14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91138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36860d5a7_0_9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4" name="Google Shape;1784;g436860d5a7_0_95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785" name="Google Shape;1785;g436860d5a7_0_95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327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5219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3065eb6ad_0_21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43065eb6ad_0_21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These other frameworks are not testable, but are used in numerous environments</a:t>
            </a:r>
            <a:endParaRPr sz="1600">
              <a:solidFill>
                <a:schemeClr val="dk1"/>
              </a:solidFill>
              <a:latin typeface="Assistant"/>
              <a:ea typeface="Assistant"/>
              <a:cs typeface="Assistant"/>
              <a:sym typeface="Assistant"/>
            </a:endParaRPr>
          </a:p>
        </p:txBody>
      </p:sp>
      <p:sp>
        <p:nvSpPr>
          <p:cNvPr id="266" name="Google Shape;266;g43065eb6ad_0_21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32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8039103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436860d5a7_0_15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9" name="Google Shape;2329;g436860d5a7_0_150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330" name="Google Shape;2330;g436860d5a7_0_15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328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541973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436860d5a7_0_15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0" name="Google Shape;2340;g436860d5a7_0_151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341" name="Google Shape;2341;g436860d5a7_0_151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329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96907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436860d5a7_0_15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4" name="Google Shape;2354;g436860d5a7_0_153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
        <p:nvSpPr>
          <p:cNvPr id="2355" name="Google Shape;2355;g436860d5a7_0_153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330</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212395835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436860d5a7_0_155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383" name="Google Shape;2383;g436860d5a7_0_15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98040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436860d5a7_0_153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362" name="Google Shape;2362;g436860d5a7_0_15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31164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i="1" dirty="0">
                <a:solidFill>
                  <a:srgbClr val="6C6C6C"/>
                </a:solidFill>
                <a:latin typeface="Arial" panose="020B0604020202020204" pitchFamily="34" charset="0"/>
              </a:rPr>
              <a:t>Types of user account provisioning include:</a:t>
            </a:r>
            <a:endParaRPr lang="en-US" dirty="0">
              <a:solidFill>
                <a:srgbClr val="6C6C6C"/>
              </a:solidFill>
              <a:latin typeface="Arial" panose="020B0604020202020204" pitchFamily="34" charset="0"/>
            </a:endParaRPr>
          </a:p>
          <a:p>
            <a:r>
              <a:rPr lang="en-US" i="1" dirty="0">
                <a:solidFill>
                  <a:srgbClr val="6C6C6C"/>
                </a:solidFill>
                <a:latin typeface="Arial" panose="020B0604020202020204" pitchFamily="34" charset="0"/>
              </a:rPr>
              <a:t>Discretionary account provisioning</a:t>
            </a:r>
            <a:r>
              <a:rPr lang="en-US" dirty="0">
                <a:solidFill>
                  <a:srgbClr val="6C6C6C"/>
                </a:solidFill>
                <a:latin typeface="Arial" panose="020B0604020202020204" pitchFamily="34" charset="0"/>
              </a:rPr>
              <a:t> - allows a network administrator to decide for himself which applications and data the end user should be able to access. A discretionary approach is often used in small or mid-sized companies.</a:t>
            </a:r>
          </a:p>
          <a:p>
            <a:r>
              <a:rPr lang="en-US" i="1" dirty="0">
                <a:solidFill>
                  <a:srgbClr val="6C6C6C"/>
                </a:solidFill>
                <a:latin typeface="Arial" panose="020B0604020202020204" pitchFamily="34" charset="0"/>
              </a:rPr>
              <a:t>Self-service account provisioning </a:t>
            </a:r>
            <a:r>
              <a:rPr lang="en-US" dirty="0">
                <a:solidFill>
                  <a:srgbClr val="6C6C6C"/>
                </a:solidFill>
                <a:latin typeface="Arial" panose="020B0604020202020204" pitchFamily="34" charset="0"/>
              </a:rPr>
              <a:t>- allows users to participate in some aspects of the provisioning process in order to reduce the administrator's overhead. Typically, users are able to request an account and manage their own passwords.</a:t>
            </a:r>
          </a:p>
          <a:p>
            <a:r>
              <a:rPr lang="en-US" i="1" dirty="0">
                <a:solidFill>
                  <a:srgbClr val="6C6C6C"/>
                </a:solidFill>
                <a:latin typeface="Arial" panose="020B0604020202020204" pitchFamily="34" charset="0"/>
              </a:rPr>
              <a:t>Workflow-based account provisioning</a:t>
            </a:r>
            <a:r>
              <a:rPr lang="en-US" dirty="0">
                <a:solidFill>
                  <a:srgbClr val="6C6C6C"/>
                </a:solidFill>
                <a:latin typeface="Arial" panose="020B0604020202020204" pitchFamily="34" charset="0"/>
              </a:rPr>
              <a:t> - gathers the required approvals from the designated approvers before granting a user access to an application or data. For example, the business rules in a finance application might require that every new account request be approved by the company's Chief Financial Officer (CFO).</a:t>
            </a:r>
          </a:p>
          <a:p>
            <a:r>
              <a:rPr lang="en-US" i="1" dirty="0">
                <a:solidFill>
                  <a:srgbClr val="6C6C6C"/>
                </a:solidFill>
                <a:latin typeface="Arial" panose="020B0604020202020204" pitchFamily="34" charset="0"/>
              </a:rPr>
              <a:t>Automated account provisioning</a:t>
            </a:r>
            <a:r>
              <a:rPr lang="en-US" dirty="0">
                <a:solidFill>
                  <a:srgbClr val="6C6C6C"/>
                </a:solidFill>
                <a:latin typeface="Arial" panose="020B0604020202020204" pitchFamily="34" charset="0"/>
              </a:rPr>
              <a:t> -- requires every account to be added the same way through an interface in a centralized </a:t>
            </a:r>
            <a:r>
              <a:rPr lang="en-US" dirty="0" err="1">
                <a:solidFill>
                  <a:srgbClr val="6C6C6C"/>
                </a:solidFill>
                <a:latin typeface="Arial" panose="020B0604020202020204" pitchFamily="34" charset="0"/>
              </a:rPr>
              <a:t>managment</a:t>
            </a:r>
            <a:r>
              <a:rPr lang="en-US" dirty="0">
                <a:solidFill>
                  <a:srgbClr val="6C6C6C"/>
                </a:solidFill>
                <a:latin typeface="Arial" panose="020B0604020202020204" pitchFamily="34" charset="0"/>
              </a:rPr>
              <a:t> application. This streamlines the process of adding and managing user credentials and provides administrators with the most accurate way to track who has access to specific applications and data sources.</a:t>
            </a:r>
          </a:p>
          <a:p>
            <a:endParaRPr lang="en-US" dirty="0"/>
          </a:p>
        </p:txBody>
      </p:sp>
    </p:spTree>
    <p:extLst>
      <p:ext uri="{BB962C8B-B14F-4D97-AF65-F5344CB8AC3E}">
        <p14:creationId xmlns:p14="http://schemas.microsoft.com/office/powerpoint/2010/main" val="1283068403"/>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436860d5a7_0_179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667" name="Google Shape;2667;g436860d5a7_0_17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49889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A26D64-927E-4441-971B-232CAE2587E8}" type="slidenum">
              <a:rPr lang="en-US" smtClean="0"/>
              <a:t>336</a:t>
            </a:fld>
            <a:endParaRPr lang="en-US"/>
          </a:p>
        </p:txBody>
      </p:sp>
    </p:spTree>
    <p:extLst>
      <p:ext uri="{BB962C8B-B14F-4D97-AF65-F5344CB8AC3E}">
        <p14:creationId xmlns:p14="http://schemas.microsoft.com/office/powerpoint/2010/main" val="219403930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436860d5a7_0_176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634" name="Google Shape;2634;g436860d5a7_0_17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920066"/>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436860d5a7_0_156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397" name="Google Shape;2397;g436860d5a7_0_15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230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f835c88f7_3_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f835c88f7_3_8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9703774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436860d5a7_0_157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04" name="Google Shape;2404;g436860d5a7_0_15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9757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436860d5a7_0_157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11" name="Google Shape;2411;g436860d5a7_0_15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308350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436860d5a7_0_158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18" name="Google Shape;2418;g436860d5a7_0_15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824607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436860d5a7_0_159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25" name="Google Shape;2425;g436860d5a7_0_15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79055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436860d5a7_0_160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41" name="Google Shape;2441;g436860d5a7_0_160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294193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436860d5a7_0_161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48" name="Google Shape;2448;g436860d5a7_0_16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13077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436860d5a7_0_161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55" name="Google Shape;2455;g436860d5a7_0_16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07476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436860d5a7_0_163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76" name="Google Shape;2476;g436860d5a7_0_16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49414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436860d5a7_0_164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90" name="Google Shape;2490;g436860d5a7_0_16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130247"/>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436860d5a7_0_165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97" name="Google Shape;2497;g436860d5a7_0_16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002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3065eb6ad_0_17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34</a:t>
            </a:fld>
            <a:endParaRPr sz="1400" kern="0">
              <a:solidFill>
                <a:srgbClr val="000000"/>
              </a:solidFill>
              <a:latin typeface="Times"/>
              <a:ea typeface="Times"/>
              <a:cs typeface="Times"/>
              <a:sym typeface="Times"/>
            </a:endParaRPr>
          </a:p>
        </p:txBody>
      </p:sp>
      <p:sp>
        <p:nvSpPr>
          <p:cNvPr id="279" name="Google Shape;279;g43065eb6ad_0_172: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80" name="Google Shape;280;g43065eb6ad_0_172: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information security program should be based on a comprehensive risk analysis.  The controls that are implemented are a direct result of the risk mitigation strategy, and should provide a positive return on investment (keeping in mind that costs/benefits are not always monetary).  You can think of the security program as the set of controls we implement to bring residual risk down to an acceptable level.</a:t>
            </a:r>
            <a:endParaRPr sz="1600">
              <a:solidFill>
                <a:schemeClr val="dk1"/>
              </a:solidFill>
              <a:latin typeface="Assistant"/>
              <a:ea typeface="Assistant"/>
              <a:cs typeface="Assistant"/>
              <a:sym typeface="Assistant"/>
            </a:endParaRPr>
          </a:p>
        </p:txBody>
      </p:sp>
      <p:sp>
        <p:nvSpPr>
          <p:cNvPr id="281" name="Google Shape;281;g43065eb6ad_0_17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997640"/>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36860d5a7_0_170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53" name="Google Shape;2553;g436860d5a7_0_17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27515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436860d5a7_0_172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81" name="Google Shape;2581;g436860d5a7_0_17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8020"/>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436860d5a7_0_173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88" name="Google Shape;2588;g436860d5a7_0_17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60486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436860d5a7_0_173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95" name="Google Shape;2595;g436860d5a7_0_17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84560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436860d5a7_0_174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602" name="Google Shape;2602;g436860d5a7_0_17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18405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436860d5a7_0_174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609" name="Google Shape;2609;g436860d5a7_0_17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973094"/>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436860d5a7_0_177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648" name="Google Shape;2648;g436860d5a7_0_17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62930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436860d5a7_0_187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58" name="Google Shape;2758;g436860d5a7_0_18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633185"/>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436860d5a7_0_168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32" name="Google Shape;2532;g436860d5a7_0_16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33256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436860d5a7_0_168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539" name="Google Shape;2539;g436860d5a7_0_16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416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364b60cd0_1_17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35</a:t>
            </a:fld>
            <a:endParaRPr sz="1400" kern="0">
              <a:solidFill>
                <a:srgbClr val="000000"/>
              </a:solidFill>
              <a:latin typeface="Times"/>
              <a:ea typeface="Times"/>
              <a:cs typeface="Times"/>
              <a:sym typeface="Times"/>
            </a:endParaRPr>
          </a:p>
        </p:txBody>
      </p:sp>
      <p:sp>
        <p:nvSpPr>
          <p:cNvPr id="297" name="Google Shape;297;g4364b60cd0_1_177: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298" name="Google Shape;298;g4364b60cd0_1_177: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pPr marL="312219" indent="-298027">
              <a:lnSpc>
                <a:spcPct val="90000"/>
              </a:lnSpc>
              <a:spcBef>
                <a:spcPts val="894"/>
              </a:spcBef>
              <a:buClr>
                <a:schemeClr val="dk1"/>
              </a:buClr>
              <a:buSzPts val="1400"/>
              <a:buFont typeface="Calibri"/>
              <a:buChar char="●"/>
            </a:pPr>
            <a:r>
              <a:rPr lang="en" sz="1600">
                <a:solidFill>
                  <a:schemeClr val="dk1"/>
                </a:solidFill>
                <a:latin typeface="Assistant"/>
                <a:ea typeface="Assistant"/>
                <a:cs typeface="Assistant"/>
                <a:sym typeface="Assistant"/>
              </a:rPr>
              <a:t>The </a:t>
            </a:r>
            <a:r>
              <a:rPr lang="en" sz="1600" b="1">
                <a:solidFill>
                  <a:schemeClr val="dk1"/>
                </a:solidFill>
                <a:latin typeface="Assistant"/>
                <a:ea typeface="Assistant"/>
                <a:cs typeface="Assistant"/>
                <a:sym typeface="Assistant"/>
              </a:rPr>
              <a:t>Corporate (Organizational) Security Policy </a:t>
            </a:r>
            <a:r>
              <a:rPr lang="en" sz="1600">
                <a:solidFill>
                  <a:schemeClr val="dk1"/>
                </a:solidFill>
                <a:latin typeface="Assistant"/>
                <a:ea typeface="Assistant"/>
                <a:cs typeface="Assistant"/>
                <a:sym typeface="Assistant"/>
              </a:rPr>
              <a:t>can be thought of as a blueprint for the whole organization’s security program. It is the written document that indicates the organization’s approach to security and voices senior management’s commitment to support the security function.  Addresses issues like the C-I-A triad, authenticity, and compliance with regulations and other drivers.</a:t>
            </a:r>
            <a:endParaRPr sz="1600">
              <a:solidFill>
                <a:schemeClr val="dk1"/>
              </a:solidFill>
              <a:latin typeface="Assistant"/>
              <a:ea typeface="Assistant"/>
              <a:cs typeface="Assistant"/>
              <a:sym typeface="Assistant"/>
            </a:endParaRPr>
          </a:p>
          <a:p>
            <a:pPr marL="312219" indent="-298027">
              <a:lnSpc>
                <a:spcPct val="90000"/>
              </a:lnSpc>
              <a:buClr>
                <a:schemeClr val="dk1"/>
              </a:buClr>
              <a:buSzPts val="1400"/>
              <a:buFont typeface="Calibri"/>
              <a:buChar char="●"/>
            </a:pPr>
            <a:r>
              <a:rPr lang="en" sz="1600">
                <a:solidFill>
                  <a:schemeClr val="dk1"/>
                </a:solidFill>
                <a:latin typeface="Assistant"/>
                <a:ea typeface="Assistant"/>
                <a:cs typeface="Assistant"/>
                <a:sym typeface="Assistant"/>
              </a:rPr>
              <a:t>A </a:t>
            </a:r>
            <a:r>
              <a:rPr lang="en" sz="1600" b="1">
                <a:solidFill>
                  <a:schemeClr val="dk1"/>
                </a:solidFill>
                <a:latin typeface="Assistant"/>
                <a:ea typeface="Assistant"/>
                <a:cs typeface="Assistant"/>
                <a:sym typeface="Assistant"/>
              </a:rPr>
              <a:t>System-specific policy </a:t>
            </a:r>
            <a:r>
              <a:rPr lang="en" sz="1600">
                <a:solidFill>
                  <a:schemeClr val="dk1"/>
                </a:solidFill>
                <a:latin typeface="Assistant"/>
                <a:ea typeface="Assistant"/>
                <a:cs typeface="Assistant"/>
                <a:sym typeface="Assistant"/>
              </a:rPr>
              <a:t>is concerned with a specific or individual computer system. It is meant to present the approved software, hardware, and hardening methods for that specific system.</a:t>
            </a:r>
            <a:endParaRPr sz="1600">
              <a:solidFill>
                <a:schemeClr val="dk1"/>
              </a:solidFill>
              <a:latin typeface="Assistant"/>
              <a:ea typeface="Assistant"/>
              <a:cs typeface="Assistant"/>
              <a:sym typeface="Assistant"/>
            </a:endParaRPr>
          </a:p>
          <a:p>
            <a:pPr marL="312219" indent="-298027">
              <a:lnSpc>
                <a:spcPct val="90000"/>
              </a:lnSpc>
              <a:buClr>
                <a:schemeClr val="dk1"/>
              </a:buClr>
              <a:buSzPts val="1400"/>
              <a:buFont typeface="Calibri"/>
              <a:buChar char="●"/>
            </a:pPr>
            <a:r>
              <a:rPr lang="en" sz="1600" b="1">
                <a:solidFill>
                  <a:schemeClr val="dk1"/>
                </a:solidFill>
                <a:latin typeface="Assistant"/>
                <a:ea typeface="Assistant"/>
                <a:cs typeface="Assistant"/>
                <a:sym typeface="Assistant"/>
              </a:rPr>
              <a:t>An Issue-specific policy </a:t>
            </a:r>
            <a:r>
              <a:rPr lang="en" sz="1600">
                <a:solidFill>
                  <a:schemeClr val="dk1"/>
                </a:solidFill>
                <a:latin typeface="Assistant"/>
                <a:ea typeface="Assistant"/>
                <a:cs typeface="Assistant"/>
                <a:sym typeface="Assistant"/>
              </a:rPr>
              <a:t>is concerned with a certain functional aspect that may require more attention. For this reason, a separate policy is prepared for that issue to explain with details the required level of security, and the instructions that all staff in the organization must abide by to achieve this level.</a:t>
            </a:r>
            <a:endParaRPr sz="1600">
              <a:solidFill>
                <a:schemeClr val="dk1"/>
              </a:solidFill>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299" name="Google Shape;299;g4364b60cd0_1_17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3149044"/>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436860d5a7_0_188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71" name="Google Shape;2771;g436860d5a7_0_18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5218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436860d5a7_0_1889: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78" name="Google Shape;2778;g436860d5a7_0_18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089760"/>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436860d5a7_0_189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85" name="Google Shape;2785;g436860d5a7_0_18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25353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436860d5a7_0_190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92" name="Google Shape;2792;g436860d5a7_0_19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457813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436860d5a7_0_190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799" name="Google Shape;2799;g436860d5a7_0_19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9944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
        <p:cNvGrpSpPr/>
        <p:nvPr/>
      </p:nvGrpSpPr>
      <p:grpSpPr>
        <a:xfrm>
          <a:off x="0" y="0"/>
          <a:ext cx="0" cy="0"/>
          <a:chOff x="0" y="0"/>
          <a:chExt cx="0" cy="0"/>
        </a:xfrm>
      </p:grpSpPr>
      <p:sp>
        <p:nvSpPr>
          <p:cNvPr id="2805" name="Google Shape;2805;g436860d5a7_0_1913: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06" name="Google Shape;2806;g436860d5a7_0_19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428960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436860d5a7_0_192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14" name="Google Shape;2814;g436860d5a7_0_19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20721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436860d5a7_0_192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21" name="Google Shape;2821;g436860d5a7_0_19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10747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436860d5a7_0_193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28" name="Google Shape;2828;g436860d5a7_0_19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960407"/>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436860d5a7_0_193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35" name="Google Shape;2835;g436860d5a7_0_19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84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f835c88f7_3_7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f835c88f7_3_7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455924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64b60cd0_1_18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4364b60cd0_1_18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Change Management Policy: all changes to baseline security configuration must be submitted for approval, approved, tested, documented, scheduled, implemented, monitor.  NOTHING HAPPENS ON THE FLY</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Acceptable Use Policy:  Management's expectation for how company resources are to be used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Privacy:  Privacy can be infringed upon, but employees must be notified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Data/System Ownership:  Can’t always assume senior management is the owner.  For instance, patients maintain ownership of their Personal Healthcare Information, even though they may share it with a doctor</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Separation of Duties:  Protects against a single individual having too much power, makes sure there is a clear reporting path that is unconflicted, and forces employees to collude with someone else to commit fraud</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Mandatory Vacations:  Frequently used in banking or other financial industries.  Used as a detective control, for investigations while the employee is on a mandated leave from work.</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Job Rotation:  Serves as a detective control, but also provides redundancy of personnel</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Least Privilege:  Employees are granted the ability to perform only the </a:t>
            </a:r>
            <a:r>
              <a:rPr lang="en" sz="1600" b="1">
                <a:solidFill>
                  <a:schemeClr val="dk1"/>
                </a:solidFill>
                <a:latin typeface="Assistant"/>
                <a:ea typeface="Assistant"/>
                <a:cs typeface="Assistant"/>
                <a:sym typeface="Assistant"/>
              </a:rPr>
              <a:t>actions </a:t>
            </a:r>
            <a:r>
              <a:rPr lang="en" sz="1600">
                <a:solidFill>
                  <a:schemeClr val="dk1"/>
                </a:solidFill>
                <a:latin typeface="Assistant"/>
                <a:ea typeface="Assistant"/>
                <a:cs typeface="Assistant"/>
                <a:sym typeface="Assistant"/>
              </a:rPr>
              <a:t>they need to perform their jobs</a:t>
            </a:r>
            <a:r>
              <a:rPr lang="en" sz="1600" b="1">
                <a:solidFill>
                  <a:schemeClr val="dk1"/>
                </a:solidFill>
                <a:latin typeface="Assistant"/>
                <a:ea typeface="Assistant"/>
                <a:cs typeface="Assistant"/>
                <a:sym typeface="Assistant"/>
              </a:rPr>
              <a:t>.</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Need to Know:  Employees are granted access to only the data they need to perform their work</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Dual Control:  Prevents abuse of power.  For instance, Admin A and Admin B both must enter their passwords in order to recover private keys from archival</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M on N Control is an extension of dual control, but is not dependent on specific employees being present.  M and N are simply variables.  Example: Any 4 out of 9 network admins must be present to recover private keys from archival </a:t>
            </a:r>
            <a:endParaRPr sz="1600">
              <a:solidFill>
                <a:schemeClr val="dk1"/>
              </a:solidFill>
              <a:latin typeface="Assistant"/>
              <a:ea typeface="Assistant"/>
              <a:cs typeface="Assistant"/>
              <a:sym typeface="Assistant"/>
            </a:endParaRPr>
          </a:p>
          <a:p>
            <a:endParaRPr sz="1600" b="1">
              <a:solidFill>
                <a:schemeClr val="dk1"/>
              </a:solidFill>
              <a:latin typeface="Assistant"/>
              <a:ea typeface="Assistant"/>
              <a:cs typeface="Assistant"/>
              <a:sym typeface="Assistant"/>
            </a:endParaRPr>
          </a:p>
        </p:txBody>
      </p:sp>
      <p:sp>
        <p:nvSpPr>
          <p:cNvPr id="307" name="Google Shape;307;g4364b60cd0_1_18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36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8307893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436860d5a7_0_194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44" name="Google Shape;2844;g436860d5a7_0_19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34761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436860d5a7_0_195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51" name="Google Shape;2851;g436860d5a7_0_19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11824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436860d5a7_0_195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58" name="Google Shape;2858;g436860d5a7_0_19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620012"/>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436860d5a7_0_1965: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66" name="Google Shape;2866;g436860d5a7_0_19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90580"/>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436860d5a7_0_197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74" name="Google Shape;2874;g436860d5a7_0_19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92473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436860d5a7_0_197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81" name="Google Shape;2881;g436860d5a7_0_19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652976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436860d5a7_0_198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88" name="Google Shape;2888;g436860d5a7_0_19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44294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436860d5a7_0_198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888" name="Google Shape;2888;g436860d5a7_0_19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071263"/>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436860d5a7_0_15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0" name="Google Shape;2340;g436860d5a7_0_151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341" name="Google Shape;2341;g436860d5a7_0_151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393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79983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36860d5a7_0_23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436860d5a7_0_231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
        <p:nvSpPr>
          <p:cNvPr id="109" name="Google Shape;109;g436860d5a7_0_231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394</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2175012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364b60cd0_1_19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37</a:t>
            </a:fld>
            <a:endParaRPr sz="1400" kern="0">
              <a:solidFill>
                <a:srgbClr val="000000"/>
              </a:solidFill>
              <a:latin typeface="Times"/>
              <a:ea typeface="Times"/>
              <a:cs typeface="Times"/>
              <a:sym typeface="Times"/>
            </a:endParaRPr>
          </a:p>
        </p:txBody>
      </p:sp>
      <p:sp>
        <p:nvSpPr>
          <p:cNvPr id="314" name="Google Shape;314;g4364b60cd0_1_192: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15" name="Google Shape;315;g4364b60cd0_1_192: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Whereas policies are few and broad, standards fill in the specifics.  A policy may indicate that all PII data must be encrypted, and they standard defines the current encryption algorithm to be used is AES 256</a:t>
            </a:r>
            <a:endParaRPr sz="1600">
              <a:solidFill>
                <a:schemeClr val="dk1"/>
              </a:solidFill>
              <a:latin typeface="Assistant"/>
              <a:ea typeface="Assistant"/>
              <a:cs typeface="Assistant"/>
              <a:sym typeface="Assistant"/>
            </a:endParaRPr>
          </a:p>
        </p:txBody>
      </p:sp>
      <p:sp>
        <p:nvSpPr>
          <p:cNvPr id="316" name="Google Shape;316;g4364b60cd0_1_19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604527"/>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395</a:t>
            </a:fld>
            <a:endParaRPr lang="en-US"/>
          </a:p>
        </p:txBody>
      </p:sp>
    </p:spTree>
    <p:extLst>
      <p:ext uri="{BB962C8B-B14F-4D97-AF65-F5344CB8AC3E}">
        <p14:creationId xmlns:p14="http://schemas.microsoft.com/office/powerpoint/2010/main" val="1547498304"/>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5098443"/>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397</a:t>
            </a:fld>
            <a:endParaRPr lang="en-US" dirty="0"/>
          </a:p>
        </p:txBody>
      </p:sp>
    </p:spTree>
    <p:extLst>
      <p:ext uri="{BB962C8B-B14F-4D97-AF65-F5344CB8AC3E}">
        <p14:creationId xmlns:p14="http://schemas.microsoft.com/office/powerpoint/2010/main" val="413950216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398</a:t>
            </a:fld>
            <a:endParaRPr lang="en-US" dirty="0"/>
          </a:p>
        </p:txBody>
      </p:sp>
    </p:spTree>
    <p:extLst>
      <p:ext uri="{BB962C8B-B14F-4D97-AF65-F5344CB8AC3E}">
        <p14:creationId xmlns:p14="http://schemas.microsoft.com/office/powerpoint/2010/main" val="335783541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399</a:t>
            </a:fld>
            <a:endParaRPr lang="en-US" dirty="0"/>
          </a:p>
        </p:txBody>
      </p:sp>
    </p:spTree>
    <p:extLst>
      <p:ext uri="{BB962C8B-B14F-4D97-AF65-F5344CB8AC3E}">
        <p14:creationId xmlns:p14="http://schemas.microsoft.com/office/powerpoint/2010/main" val="149095188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400</a:t>
            </a:fld>
            <a:endParaRPr lang="en-US" dirty="0"/>
          </a:p>
        </p:txBody>
      </p:sp>
    </p:spTree>
    <p:extLst>
      <p:ext uri="{BB962C8B-B14F-4D97-AF65-F5344CB8AC3E}">
        <p14:creationId xmlns:p14="http://schemas.microsoft.com/office/powerpoint/2010/main" val="9527986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72479253"/>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403</a:t>
            </a:fld>
            <a:endParaRPr lang="en-US" dirty="0"/>
          </a:p>
        </p:txBody>
      </p:sp>
    </p:spTree>
    <p:extLst>
      <p:ext uri="{BB962C8B-B14F-4D97-AF65-F5344CB8AC3E}">
        <p14:creationId xmlns:p14="http://schemas.microsoft.com/office/powerpoint/2010/main" val="164807944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88784" indent="-188784">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9D29F4C-6DFB-4BFE-9F8D-9E7C03AC0EAA}" type="slidenum">
              <a:rPr lang="en-US" smtClean="0"/>
              <a:t>404</a:t>
            </a:fld>
            <a:endParaRPr lang="en-US" dirty="0"/>
          </a:p>
        </p:txBody>
      </p:sp>
    </p:spTree>
    <p:extLst>
      <p:ext uri="{BB962C8B-B14F-4D97-AF65-F5344CB8AC3E}">
        <p14:creationId xmlns:p14="http://schemas.microsoft.com/office/powerpoint/2010/main" val="1718176517"/>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88784" indent="-188784">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9D29F4C-6DFB-4BFE-9F8D-9E7C03AC0EAA}" type="slidenum">
              <a:rPr lang="en-US" smtClean="0"/>
              <a:t>405</a:t>
            </a:fld>
            <a:endParaRPr lang="en-US" dirty="0"/>
          </a:p>
        </p:txBody>
      </p:sp>
    </p:spTree>
    <p:extLst>
      <p:ext uri="{BB962C8B-B14F-4D97-AF65-F5344CB8AC3E}">
        <p14:creationId xmlns:p14="http://schemas.microsoft.com/office/powerpoint/2010/main" val="3457931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364b60cd0_1_20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38</a:t>
            </a:fld>
            <a:endParaRPr sz="1400" kern="0">
              <a:solidFill>
                <a:srgbClr val="000000"/>
              </a:solidFill>
              <a:latin typeface="Times"/>
              <a:ea typeface="Times"/>
              <a:cs typeface="Times"/>
              <a:sym typeface="Times"/>
            </a:endParaRPr>
          </a:p>
        </p:txBody>
      </p:sp>
      <p:sp>
        <p:nvSpPr>
          <p:cNvPr id="323" name="Google Shape;323;g4364b60cd0_1_20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24" name="Google Shape;324;g4364b60cd0_1_20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325" name="Google Shape;325;g4364b60cd0_1_20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39488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40834779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407</a:t>
            </a:fld>
            <a:endParaRPr lang="en-US" dirty="0"/>
          </a:p>
        </p:txBody>
      </p:sp>
    </p:spTree>
    <p:extLst>
      <p:ext uri="{BB962C8B-B14F-4D97-AF65-F5344CB8AC3E}">
        <p14:creationId xmlns:p14="http://schemas.microsoft.com/office/powerpoint/2010/main" val="351855410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FE654BA9-A1B2-4015-B9DF-F77F762054A9}" type="slidenum">
              <a:rPr lang="en-US" altLang="en-US" sz="1400"/>
              <a:pPr>
                <a:spcBef>
                  <a:spcPct val="0"/>
                </a:spcBef>
              </a:pPr>
              <a:t>408</a:t>
            </a:fld>
            <a:endParaRPr lang="en-US" altLang="en-US" sz="1400"/>
          </a:p>
        </p:txBody>
      </p:sp>
      <p:sp>
        <p:nvSpPr>
          <p:cNvPr id="219139" name="Rectangle 2"/>
          <p:cNvSpPr>
            <a:spLocks noGrp="1" noRot="1" noChangeAspect="1" noChangeArrowheads="1" noTextEdit="1"/>
          </p:cNvSpPr>
          <p:nvPr>
            <p:ph type="sldImg"/>
          </p:nvPr>
        </p:nvSpPr>
        <p:spPr>
          <a:xfrm>
            <a:off x="457200" y="720725"/>
            <a:ext cx="6400800" cy="3600450"/>
          </a:xfrm>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latin typeface="Times New Roman" panose="02020603050405020304" pitchFamily="18" charset="0"/>
              </a:rPr>
              <a:t>Rules of Engagement</a:t>
            </a:r>
          </a:p>
        </p:txBody>
      </p:sp>
    </p:spTree>
    <p:extLst>
      <p:ext uri="{BB962C8B-B14F-4D97-AF65-F5344CB8AC3E}">
        <p14:creationId xmlns:p14="http://schemas.microsoft.com/office/powerpoint/2010/main" val="21181937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A748D-8470-481C-AB00-E175EA48FD79}" type="slidenum">
              <a:rPr lang="en-US" smtClean="0"/>
              <a:t>409</a:t>
            </a:fld>
            <a:endParaRPr lang="en-US" dirty="0"/>
          </a:p>
        </p:txBody>
      </p:sp>
    </p:spTree>
    <p:extLst>
      <p:ext uri="{BB962C8B-B14F-4D97-AF65-F5344CB8AC3E}">
        <p14:creationId xmlns:p14="http://schemas.microsoft.com/office/powerpoint/2010/main" val="3445189933"/>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410</a:t>
            </a:fld>
            <a:endParaRPr lang="en-US"/>
          </a:p>
        </p:txBody>
      </p:sp>
    </p:spTree>
    <p:extLst>
      <p:ext uri="{BB962C8B-B14F-4D97-AF65-F5344CB8AC3E}">
        <p14:creationId xmlns:p14="http://schemas.microsoft.com/office/powerpoint/2010/main" val="164409097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608876048"/>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183AF-7F94-4FDB-BA9B-09417471AA5D}" type="slidenum">
              <a:rPr lang="en-US" smtClean="0"/>
              <a:t>412</a:t>
            </a:fld>
            <a:endParaRPr lang="en-US" dirty="0"/>
          </a:p>
        </p:txBody>
      </p:sp>
    </p:spTree>
    <p:extLst>
      <p:ext uri="{BB962C8B-B14F-4D97-AF65-F5344CB8AC3E}">
        <p14:creationId xmlns:p14="http://schemas.microsoft.com/office/powerpoint/2010/main" val="14267013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1" dirty="0">
                <a:effectLst/>
              </a:rPr>
              <a:t>Preventing Log Tampering</a:t>
            </a:r>
            <a:r>
              <a:rPr lang="en-US" dirty="0">
                <a:effectLst/>
              </a:rPr>
              <a:t> Log files are often among the first artifacts that attackers will use to attempt to hide their actions. Knowing this, it is up to us as security professionals</a:t>
            </a:r>
            <a:endParaRPr lang="en-US" dirty="0"/>
          </a:p>
        </p:txBody>
      </p:sp>
      <p:sp>
        <p:nvSpPr>
          <p:cNvPr id="4" name="Slide Number Placeholder 3"/>
          <p:cNvSpPr>
            <a:spLocks noGrp="1"/>
          </p:cNvSpPr>
          <p:nvPr>
            <p:ph type="sldNum" sz="quarter" idx="10"/>
          </p:nvPr>
        </p:nvSpPr>
        <p:spPr/>
        <p:txBody>
          <a:bodyPr/>
          <a:lstStyle/>
          <a:p>
            <a:fld id="{2D9183AF-7F94-4FDB-BA9B-09417471AA5D}" type="slidenum">
              <a:rPr lang="en-US" smtClean="0"/>
              <a:t>413</a:t>
            </a:fld>
            <a:endParaRPr lang="en-US" dirty="0"/>
          </a:p>
        </p:txBody>
      </p:sp>
    </p:spTree>
    <p:extLst>
      <p:ext uri="{BB962C8B-B14F-4D97-AF65-F5344CB8AC3E}">
        <p14:creationId xmlns:p14="http://schemas.microsoft.com/office/powerpoint/2010/main" val="3447623933"/>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183AF-7F94-4FDB-BA9B-09417471AA5D}" type="slidenum">
              <a:rPr lang="en-US" smtClean="0"/>
              <a:t>414</a:t>
            </a:fld>
            <a:endParaRPr lang="en-US" dirty="0"/>
          </a:p>
        </p:txBody>
      </p:sp>
    </p:spTree>
    <p:extLst>
      <p:ext uri="{BB962C8B-B14F-4D97-AF65-F5344CB8AC3E}">
        <p14:creationId xmlns:p14="http://schemas.microsoft.com/office/powerpoint/2010/main" val="3235718956"/>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776321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64b60cd0_1_20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39</a:t>
            </a:fld>
            <a:endParaRPr sz="1400" kern="0">
              <a:solidFill>
                <a:srgbClr val="000000"/>
              </a:solidFill>
              <a:latin typeface="Times"/>
              <a:ea typeface="Times"/>
              <a:cs typeface="Times"/>
              <a:sym typeface="Times"/>
            </a:endParaRPr>
          </a:p>
        </p:txBody>
      </p:sp>
      <p:sp>
        <p:nvSpPr>
          <p:cNvPr id="332" name="Google Shape;332;g4364b60cd0_1_208: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33" name="Google Shape;333;g4364b60cd0_1_208: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334" name="Google Shape;334;g4364b60cd0_1_20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744994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416</a:t>
            </a:fld>
            <a:endParaRPr lang="en-US"/>
          </a:p>
        </p:txBody>
      </p:sp>
    </p:spTree>
    <p:extLst>
      <p:ext uri="{BB962C8B-B14F-4D97-AF65-F5344CB8AC3E}">
        <p14:creationId xmlns:p14="http://schemas.microsoft.com/office/powerpoint/2010/main" val="3184504713"/>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417</a:t>
            </a:fld>
            <a:endParaRPr lang="en-US"/>
          </a:p>
        </p:txBody>
      </p:sp>
    </p:spTree>
    <p:extLst>
      <p:ext uri="{BB962C8B-B14F-4D97-AF65-F5344CB8AC3E}">
        <p14:creationId xmlns:p14="http://schemas.microsoft.com/office/powerpoint/2010/main" val="1426896514"/>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418</a:t>
            </a:fld>
            <a:endParaRPr lang="en-US"/>
          </a:p>
        </p:txBody>
      </p:sp>
    </p:spTree>
    <p:extLst>
      <p:ext uri="{BB962C8B-B14F-4D97-AF65-F5344CB8AC3E}">
        <p14:creationId xmlns:p14="http://schemas.microsoft.com/office/powerpoint/2010/main" val="260453959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419</a:t>
            </a:fld>
            <a:endParaRPr lang="en-US"/>
          </a:p>
        </p:txBody>
      </p:sp>
    </p:spTree>
    <p:extLst>
      <p:ext uri="{BB962C8B-B14F-4D97-AF65-F5344CB8AC3E}">
        <p14:creationId xmlns:p14="http://schemas.microsoft.com/office/powerpoint/2010/main" val="404606091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13674683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421</a:t>
            </a:fld>
            <a:endParaRPr lang="en-US"/>
          </a:p>
        </p:txBody>
      </p:sp>
    </p:spTree>
    <p:extLst>
      <p:ext uri="{BB962C8B-B14F-4D97-AF65-F5344CB8AC3E}">
        <p14:creationId xmlns:p14="http://schemas.microsoft.com/office/powerpoint/2010/main" val="234385064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422</a:t>
            </a:fld>
            <a:endParaRPr lang="en-US"/>
          </a:p>
        </p:txBody>
      </p:sp>
    </p:spTree>
    <p:extLst>
      <p:ext uri="{BB962C8B-B14F-4D97-AF65-F5344CB8AC3E}">
        <p14:creationId xmlns:p14="http://schemas.microsoft.com/office/powerpoint/2010/main" val="113067238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423</a:t>
            </a:fld>
            <a:endParaRPr lang="en-US"/>
          </a:p>
        </p:txBody>
      </p:sp>
    </p:spTree>
    <p:extLst>
      <p:ext uri="{BB962C8B-B14F-4D97-AF65-F5344CB8AC3E}">
        <p14:creationId xmlns:p14="http://schemas.microsoft.com/office/powerpoint/2010/main" val="336287602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68446169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425</a:t>
            </a:fld>
            <a:endParaRPr lang="en-US"/>
          </a:p>
        </p:txBody>
      </p:sp>
    </p:spTree>
    <p:extLst>
      <p:ext uri="{BB962C8B-B14F-4D97-AF65-F5344CB8AC3E}">
        <p14:creationId xmlns:p14="http://schemas.microsoft.com/office/powerpoint/2010/main" val="3266260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3065eb6ad_0_1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3065eb6ad_0_1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3784869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426</a:t>
            </a:fld>
            <a:endParaRPr lang="en-US"/>
          </a:p>
        </p:txBody>
      </p:sp>
    </p:spTree>
    <p:extLst>
      <p:ext uri="{BB962C8B-B14F-4D97-AF65-F5344CB8AC3E}">
        <p14:creationId xmlns:p14="http://schemas.microsoft.com/office/powerpoint/2010/main" val="2238014919"/>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427</a:t>
            </a:fld>
            <a:endParaRPr lang="en-US"/>
          </a:p>
        </p:txBody>
      </p:sp>
    </p:spTree>
    <p:extLst>
      <p:ext uri="{BB962C8B-B14F-4D97-AF65-F5344CB8AC3E}">
        <p14:creationId xmlns:p14="http://schemas.microsoft.com/office/powerpoint/2010/main" val="3034887886"/>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428</a:t>
            </a:fld>
            <a:endParaRPr lang="en-US"/>
          </a:p>
        </p:txBody>
      </p:sp>
    </p:spTree>
    <p:extLst>
      <p:ext uri="{BB962C8B-B14F-4D97-AF65-F5344CB8AC3E}">
        <p14:creationId xmlns:p14="http://schemas.microsoft.com/office/powerpoint/2010/main" val="249867180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429</a:t>
            </a:fld>
            <a:endParaRPr lang="en-US"/>
          </a:p>
        </p:txBody>
      </p:sp>
    </p:spTree>
    <p:extLst>
      <p:ext uri="{BB962C8B-B14F-4D97-AF65-F5344CB8AC3E}">
        <p14:creationId xmlns:p14="http://schemas.microsoft.com/office/powerpoint/2010/main" val="228291785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763041498"/>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431</a:t>
            </a:fld>
            <a:endParaRPr lang="en-US"/>
          </a:p>
        </p:txBody>
      </p:sp>
    </p:spTree>
    <p:extLst>
      <p:ext uri="{BB962C8B-B14F-4D97-AF65-F5344CB8AC3E}">
        <p14:creationId xmlns:p14="http://schemas.microsoft.com/office/powerpoint/2010/main" val="151157779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432</a:t>
            </a:fld>
            <a:endParaRPr lang="en-US"/>
          </a:p>
        </p:txBody>
      </p:sp>
    </p:spTree>
    <p:extLst>
      <p:ext uri="{BB962C8B-B14F-4D97-AF65-F5344CB8AC3E}">
        <p14:creationId xmlns:p14="http://schemas.microsoft.com/office/powerpoint/2010/main" val="792642649"/>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433</a:t>
            </a:fld>
            <a:endParaRPr lang="en-US"/>
          </a:p>
        </p:txBody>
      </p:sp>
    </p:spTree>
    <p:extLst>
      <p:ext uri="{BB962C8B-B14F-4D97-AF65-F5344CB8AC3E}">
        <p14:creationId xmlns:p14="http://schemas.microsoft.com/office/powerpoint/2010/main" val="4226294573"/>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434</a:t>
            </a:fld>
            <a:endParaRPr lang="en-US"/>
          </a:p>
        </p:txBody>
      </p:sp>
    </p:spTree>
    <p:extLst>
      <p:ext uri="{BB962C8B-B14F-4D97-AF65-F5344CB8AC3E}">
        <p14:creationId xmlns:p14="http://schemas.microsoft.com/office/powerpoint/2010/main" val="307955805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435</a:t>
            </a:fld>
            <a:endParaRPr lang="en-US"/>
          </a:p>
        </p:txBody>
      </p:sp>
    </p:spTree>
    <p:extLst>
      <p:ext uri="{BB962C8B-B14F-4D97-AF65-F5344CB8AC3E}">
        <p14:creationId xmlns:p14="http://schemas.microsoft.com/office/powerpoint/2010/main" val="4040473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364b60cd0_1_21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41</a:t>
            </a:fld>
            <a:endParaRPr sz="1400" kern="0">
              <a:solidFill>
                <a:srgbClr val="000000"/>
              </a:solidFill>
              <a:latin typeface="Times"/>
              <a:ea typeface="Times"/>
              <a:cs typeface="Times"/>
              <a:sym typeface="Times"/>
            </a:endParaRPr>
          </a:p>
        </p:txBody>
      </p:sp>
      <p:sp>
        <p:nvSpPr>
          <p:cNvPr id="352" name="Google Shape;352;g4364b60cd0_1_216: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353" name="Google Shape;353;g4364b60cd0_1_216: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Baselines are often implemented through the use of images.  Different images are needed to support different operating systems and are used for variance control purposes, as well as to determine and control changes to systems.</a:t>
            </a:r>
            <a:endParaRPr sz="1600">
              <a:solidFill>
                <a:schemeClr val="dk1"/>
              </a:solidFill>
              <a:latin typeface="Assistant"/>
              <a:ea typeface="Assistant"/>
              <a:cs typeface="Assistant"/>
              <a:sym typeface="Assistant"/>
            </a:endParaRPr>
          </a:p>
        </p:txBody>
      </p:sp>
      <p:sp>
        <p:nvSpPr>
          <p:cNvPr id="354" name="Google Shape;354;g4364b60cd0_1_21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7759093"/>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436</a:t>
            </a:fld>
            <a:endParaRPr lang="en-US"/>
          </a:p>
        </p:txBody>
      </p:sp>
    </p:spTree>
    <p:extLst>
      <p:ext uri="{BB962C8B-B14F-4D97-AF65-F5344CB8AC3E}">
        <p14:creationId xmlns:p14="http://schemas.microsoft.com/office/powerpoint/2010/main" val="4002043113"/>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7B46D25C-E77E-4619-A7DA-5AFFB27A1CE4}" type="slidenum">
              <a:rPr lang="en-US" altLang="en-US" sz="1400"/>
              <a:pPr>
                <a:spcBef>
                  <a:spcPct val="0"/>
                </a:spcBef>
              </a:pPr>
              <a:t>437</a:t>
            </a:fld>
            <a:endParaRPr lang="en-US" altLang="en-US" sz="1400"/>
          </a:p>
        </p:txBody>
      </p:sp>
      <p:sp>
        <p:nvSpPr>
          <p:cNvPr id="273411" name="Rectangle 2"/>
          <p:cNvSpPr>
            <a:spLocks noGrp="1" noRot="1" noChangeAspect="1" noChangeArrowheads="1" noTextEdit="1"/>
          </p:cNvSpPr>
          <p:nvPr>
            <p:ph type="sldImg"/>
          </p:nvPr>
        </p:nvSpPr>
        <p:spPr>
          <a:xfrm>
            <a:off x="457200" y="720725"/>
            <a:ext cx="6400800" cy="3600450"/>
          </a:xfrm>
          <a:solidFill>
            <a:srgbClr val="FFFFFF"/>
          </a:solidFill>
        </p:spPr>
      </p:sp>
      <p:sp>
        <p:nvSpPr>
          <p:cNvPr id="27341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en-US" b="1">
                <a:latin typeface="Arial,Bold"/>
                <a:cs typeface="Times New Roman" panose="02020603050405020304" pitchFamily="18" charset="0"/>
              </a:rPr>
              <a:t>Honeypot</a:t>
            </a:r>
            <a:endParaRPr lang="en-US" altLang="en-US">
              <a:latin typeface="Times New Roman" panose="02020603050405020304" pitchFamily="18" charset="0"/>
              <a:cs typeface="Times New Roman" panose="02020603050405020304" pitchFamily="18" charset="0"/>
            </a:endParaRPr>
          </a:p>
          <a:p>
            <a:pPr eaLnBrk="1" hangingPunct="1"/>
            <a:r>
              <a:rPr lang="en-US" altLang="en-US" b="1">
                <a:latin typeface="Arial,Bold"/>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NewRoman"/>
                <a:cs typeface="Times New Roman" panose="02020603050405020304" pitchFamily="18" charset="0"/>
              </a:rPr>
              <a:t>A </a:t>
            </a:r>
            <a:r>
              <a:rPr lang="en-US" altLang="en-US" b="1" i="1">
                <a:latin typeface="TimesNewRoman,BoldItalic"/>
                <a:cs typeface="Times New Roman" panose="02020603050405020304" pitchFamily="18" charset="0"/>
              </a:rPr>
              <a:t>honeypot </a:t>
            </a:r>
            <a:r>
              <a:rPr lang="en-US" altLang="en-US">
                <a:latin typeface="TimesNewRoman"/>
                <a:cs typeface="Times New Roman" panose="02020603050405020304" pitchFamily="18" charset="0"/>
              </a:rPr>
              <a:t>is a computer set up as a sacrificial lamb on the network. The system is not locked down and has open ports and services enabled. This is to entice a would-be attacker to this computer instead of attacking authentic computers on a network. The honeypot contains no real company information and thus will not be at risk if and when it is attacked.</a:t>
            </a:r>
            <a:r>
              <a:rPr lang="en-US" altLang="en-US">
                <a:latin typeface="Times New Roman" panose="02020603050405020304" pitchFamily="18" charset="0"/>
                <a:cs typeface="Times New Roman" panose="02020603050405020304" pitchFamily="18" charset="0"/>
              </a:rPr>
              <a:t> </a:t>
            </a:r>
            <a:r>
              <a:rPr lang="en-US" altLang="en-US">
                <a:latin typeface="TimesNewRoman"/>
                <a:cs typeface="Times New Roman" panose="02020603050405020304" pitchFamily="18" charset="0"/>
              </a:rPr>
              <a:t>This enables the administrator to know when certain types of attacks are happening and allows the administrator to fortify the environment and perhaps track down the attacker. The longer the hacker stays at the honeypot, the more will be disclosed about their techniques.</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NewRoman"/>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NewRoman"/>
                <a:cs typeface="Times New Roman" panose="02020603050405020304" pitchFamily="18" charset="0"/>
              </a:rPr>
              <a:t>It is important to draw a line between </a:t>
            </a:r>
            <a:r>
              <a:rPr lang="en-US" altLang="en-US" b="1" i="1">
                <a:latin typeface="TimesNewRoman,BoldItalic"/>
                <a:cs typeface="Times New Roman" panose="02020603050405020304" pitchFamily="18" charset="0"/>
              </a:rPr>
              <a:t>enticement </a:t>
            </a:r>
            <a:r>
              <a:rPr lang="en-US" altLang="en-US">
                <a:latin typeface="TimesNewRoman"/>
                <a:cs typeface="Times New Roman" panose="02020603050405020304" pitchFamily="18" charset="0"/>
              </a:rPr>
              <a:t>and </a:t>
            </a:r>
            <a:r>
              <a:rPr lang="en-US" altLang="en-US" b="1" i="1">
                <a:latin typeface="TimesNewRoman,BoldItalic"/>
                <a:cs typeface="Times New Roman" panose="02020603050405020304" pitchFamily="18" charset="0"/>
              </a:rPr>
              <a:t>entrapment </a:t>
            </a:r>
            <a:r>
              <a:rPr lang="en-US" altLang="en-US">
                <a:latin typeface="TimesNewRoman"/>
                <a:cs typeface="Times New Roman" panose="02020603050405020304" pitchFamily="18" charset="0"/>
              </a:rPr>
              <a:t>when implementing a honeypot system. There are legal and liability issues around each. If the system only had open ports and services an attacker might want to take advantage of, this would be an example of enticement. If the system had a Web page indicating that the user can download files, and once the user does this, the administrator charges this user with hacking, this would be entrapment. Entrapment is illegal and cannot be used when charging an individual with hacking or unauthorized activity.</a:t>
            </a:r>
            <a:endParaRPr lang="en-US" altLang="en-US">
              <a:latin typeface="Times New Roman" panose="02020603050405020304" pitchFamily="18" charset="0"/>
              <a:cs typeface="Times New Roman" panose="02020603050405020304" pitchFamily="18" charset="0"/>
            </a:endParaRPr>
          </a:p>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89326654"/>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1pPr>
            <a:lvl2pPr marL="785372" indent="-302066"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2pPr>
            <a:lvl3pPr marL="1208265"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3pPr>
            <a:lvl4pPr marL="1691571"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4pPr>
            <a:lvl5pPr marL="2174878" indent="-241653" defTabSz="458134">
              <a:spcBef>
                <a:spcPct val="30000"/>
              </a:spcBef>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5pPr>
            <a:lvl6pPr marL="2658184"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6pPr>
            <a:lvl7pPr marL="3141490"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7pPr>
            <a:lvl8pPr marL="3624796"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8pPr>
            <a:lvl9pPr marL="4108102" indent="-241653" defTabSz="458134" eaLnBrk="0" fontAlgn="base" hangingPunct="0">
              <a:spcBef>
                <a:spcPct val="30000"/>
              </a:spcBef>
              <a:spcAft>
                <a:spcPct val="0"/>
              </a:spcAft>
              <a:buClr>
                <a:srgbClr val="000000"/>
              </a:buClr>
              <a:buSzPct val="100000"/>
              <a:buFont typeface="Times New Roman" panose="02020603050405020304" pitchFamily="18" charset="0"/>
              <a:tabLst>
                <a:tab pos="0" algn="l"/>
                <a:tab pos="458134" algn="l"/>
                <a:tab pos="916268" algn="l"/>
                <a:tab pos="1374402" algn="l"/>
                <a:tab pos="1832536" algn="l"/>
                <a:tab pos="2292348" algn="l"/>
                <a:tab pos="2750482" algn="l"/>
                <a:tab pos="3208616" algn="l"/>
                <a:tab pos="3666750" algn="l"/>
                <a:tab pos="4126562" algn="l"/>
                <a:tab pos="4584696" algn="l"/>
                <a:tab pos="5042830" algn="l"/>
                <a:tab pos="5500963" algn="l"/>
                <a:tab pos="5959098" algn="l"/>
                <a:tab pos="6418910" algn="l"/>
                <a:tab pos="6877043" algn="l"/>
                <a:tab pos="7335178" algn="l"/>
                <a:tab pos="7793311" algn="l"/>
                <a:tab pos="8253123" algn="l"/>
                <a:tab pos="8711258" algn="l"/>
                <a:tab pos="9169391" algn="l"/>
              </a:tabLst>
              <a:defRPr sz="1300">
                <a:solidFill>
                  <a:srgbClr val="000000"/>
                </a:solidFill>
                <a:latin typeface="Times New Roman" panose="02020603050405020304" pitchFamily="18" charset="0"/>
              </a:defRPr>
            </a:lvl9pPr>
          </a:lstStyle>
          <a:p>
            <a:pPr>
              <a:spcBef>
                <a:spcPct val="0"/>
              </a:spcBef>
            </a:pPr>
            <a:fld id="{9E56B13A-ACF3-4445-92FF-5142DCA7140B}" type="slidenum">
              <a:rPr lang="en-US" altLang="en-US" sz="1400"/>
              <a:pPr>
                <a:spcBef>
                  <a:spcPct val="0"/>
                </a:spcBef>
              </a:pPr>
              <a:t>438</a:t>
            </a:fld>
            <a:endParaRPr lang="en-US" altLang="en-US" sz="1400"/>
          </a:p>
        </p:txBody>
      </p:sp>
      <p:sp>
        <p:nvSpPr>
          <p:cNvPr id="275459" name="Rectangle 2"/>
          <p:cNvSpPr>
            <a:spLocks noGrp="1" noRot="1" noChangeAspect="1" noChangeArrowheads="1" noTextEdit="1"/>
          </p:cNvSpPr>
          <p:nvPr>
            <p:ph type="sldImg"/>
          </p:nvPr>
        </p:nvSpPr>
        <p:spPr>
          <a:xfrm>
            <a:off x="457200" y="720725"/>
            <a:ext cx="6400800" cy="3600450"/>
          </a:xfrm>
          <a:solidFill>
            <a:srgbClr val="FFFFFF"/>
          </a:solidFill>
        </p:spPr>
      </p:sp>
      <p:sp>
        <p:nvSpPr>
          <p:cNvPr id="27546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r>
              <a:rPr lang="en-US" altLang="en-US" b="1">
                <a:latin typeface="Arial,Bold"/>
                <a:cs typeface="Times New Roman" panose="02020603050405020304" pitchFamily="18" charset="0"/>
              </a:rPr>
              <a:t>Padded Cell</a:t>
            </a:r>
            <a:endParaRPr lang="en-US" altLang="en-US">
              <a:latin typeface="Times New Roman" panose="02020603050405020304" pitchFamily="18" charset="0"/>
              <a:cs typeface="Times New Roman" panose="02020603050405020304" pitchFamily="18" charset="0"/>
            </a:endParaRPr>
          </a:p>
          <a:p>
            <a:pPr eaLnBrk="1" hangingPunct="1"/>
            <a:r>
              <a:rPr lang="en-US" altLang="en-US" b="1">
                <a:latin typeface="Arial,Bold"/>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NewRoman"/>
                <a:cs typeface="Times New Roman" panose="02020603050405020304" pitchFamily="18" charset="0"/>
              </a:rPr>
              <a:t>Ensure that when using a honeypot or padded cell that laws are not being broken. The tools should be used to entice intruders, not entrap them.</a:t>
            </a:r>
            <a:endParaRPr lang="en-US" altLang="en-US">
              <a:latin typeface="Times New Roman" panose="02020603050405020304" pitchFamily="18" charset="0"/>
              <a:cs typeface="Times New Roman" panose="02020603050405020304" pitchFamily="18" charset="0"/>
            </a:endParaRPr>
          </a:p>
          <a:p>
            <a:pPr eaLnBrk="1" hangingPunct="1"/>
            <a:r>
              <a:rPr lang="en-US" altLang="en-US">
                <a:latin typeface="Times New Roman" panose="02020603050405020304" pitchFamily="18" charset="0"/>
                <a:cs typeface="Times New Roman" panose="02020603050405020304" pitchFamily="18" charset="0"/>
              </a:rPr>
              <a:t> </a:t>
            </a:r>
          </a:p>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74555990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439</a:t>
            </a:fld>
            <a:endParaRPr lang="en-US"/>
          </a:p>
        </p:txBody>
      </p:sp>
    </p:spTree>
    <p:extLst>
      <p:ext uri="{BB962C8B-B14F-4D97-AF65-F5344CB8AC3E}">
        <p14:creationId xmlns:p14="http://schemas.microsoft.com/office/powerpoint/2010/main" val="133708690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36860d5a7_0_23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436860d5a7_0_231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
        <p:nvSpPr>
          <p:cNvPr id="109" name="Google Shape;109;g436860d5a7_0_231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440</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3570164649"/>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82164162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36860d5a7_0_232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25" name="Google Shape;125;g436860d5a7_0_23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391043"/>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36860d5a7_0_23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9" name="Google Shape;139;g436860d5a7_0_234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a:lnSpc>
                <a:spcPct val="80000"/>
              </a:lnSpc>
            </a:pPr>
            <a:r>
              <a:rPr lang="en" sz="1100" b="1">
                <a:solidFill>
                  <a:schemeClr val="dk1"/>
                </a:solidFill>
                <a:latin typeface="Calibri"/>
                <a:ea typeface="Calibri"/>
                <a:cs typeface="Calibri"/>
                <a:sym typeface="Calibri"/>
              </a:rPr>
              <a:t>Incident Response</a:t>
            </a:r>
            <a:endParaRPr sz="1100" b="1">
              <a:solidFill>
                <a:schemeClr val="dk1"/>
              </a:solidFill>
              <a:latin typeface="Times"/>
              <a:ea typeface="Times"/>
              <a:cs typeface="Times"/>
              <a:sym typeface="Times"/>
            </a:endParaRPr>
          </a:p>
          <a:p>
            <a:pPr>
              <a:lnSpc>
                <a:spcPct val="80000"/>
              </a:lnSpc>
            </a:pPr>
            <a:endParaRPr sz="1100">
              <a:solidFill>
                <a:srgbClr val="000000"/>
              </a:solidFill>
              <a:latin typeface="Times"/>
              <a:ea typeface="Times"/>
              <a:cs typeface="Times"/>
              <a:sym typeface="Times"/>
            </a:endParaRPr>
          </a:p>
          <a:p>
            <a:pPr>
              <a:lnSpc>
                <a:spcPct val="80000"/>
              </a:lnSpc>
            </a:pPr>
            <a:r>
              <a:rPr lang="en" sz="1100">
                <a:solidFill>
                  <a:srgbClr val="000000"/>
                </a:solidFill>
                <a:latin typeface="Times"/>
                <a:ea typeface="Times"/>
                <a:cs typeface="Times"/>
                <a:sym typeface="Times"/>
              </a:rPr>
              <a:t>When a company endures a computer crime, they should leave the environment and evidence unaltered and contact the authorities. Someone who is unfamiliar with the proper process of collecting data and evidence from a crime scene could destroy evidence, and all hope of prosecuting and achieving a conviction would be lost.</a:t>
            </a:r>
            <a:r>
              <a:rPr lang="en" sz="1100">
                <a:solidFill>
                  <a:schemeClr val="dk1"/>
                </a:solidFill>
                <a:latin typeface="Times"/>
                <a:ea typeface="Times"/>
                <a:cs typeface="Times"/>
                <a:sym typeface="Times"/>
              </a:rPr>
              <a:t> </a:t>
            </a:r>
            <a:r>
              <a:rPr lang="en" sz="1100">
                <a:solidFill>
                  <a:srgbClr val="000000"/>
                </a:solidFill>
                <a:latin typeface="Times"/>
                <a:ea typeface="Times"/>
                <a:cs typeface="Times"/>
                <a:sym typeface="Times"/>
              </a:rPr>
              <a:t>Companies should have procedures for many issues in computer security such as enforcement procedures, disaster recovery and continuity procedures, and backup procedures. It would be best if they also had a procedure for dealing with a cyber crime. Most companies do not have a clue who to call or what to do right after they have been the victim of a cyber crime. This means the company should have an incident response policy and procedures set up just for this type of event before it actually takes place. The incident response policy should indicate if systems can be taken offline to try and save evidence or if systems have to continue functioning with the risk of destroying evidence. Each system and functionality should have a priority assigned to it. For instance, if the file server is hit, it should be removed from the network but not shut down. However, if the mail server is hit, it should not be removed from the network or shut down because of the priority the company attributes to the mail server over the file server. Trade-offs and decisions will have to be made, but it is better to think through these issues before the situation occurs because better logic is usually possible before a crisis when there is less emotion and chaos.</a:t>
            </a:r>
            <a:endParaRPr/>
          </a:p>
          <a:p>
            <a:pPr>
              <a:lnSpc>
                <a:spcPct val="80000"/>
              </a:lnSpc>
            </a:pPr>
            <a:endParaRPr sz="1100">
              <a:solidFill>
                <a:schemeClr val="dk1"/>
              </a:solidFill>
              <a:latin typeface="Times"/>
              <a:ea typeface="Times"/>
              <a:cs typeface="Times"/>
              <a:sym typeface="Times"/>
            </a:endParaRPr>
          </a:p>
          <a:p>
            <a:pPr>
              <a:lnSpc>
                <a:spcPct val="80000"/>
              </a:lnSpc>
            </a:pPr>
            <a:r>
              <a:rPr lang="en" sz="1100">
                <a:solidFill>
                  <a:srgbClr val="000000"/>
                </a:solidFill>
                <a:latin typeface="Times"/>
                <a:ea typeface="Times"/>
                <a:cs typeface="Times"/>
                <a:sym typeface="Times"/>
              </a:rPr>
              <a:t>If the company would like to handle these types of issues in-house, then an </a:t>
            </a:r>
            <a:r>
              <a:rPr lang="en" sz="1100" b="1" i="1">
                <a:solidFill>
                  <a:srgbClr val="000000"/>
                </a:solidFill>
                <a:latin typeface="Times"/>
                <a:ea typeface="Times"/>
                <a:cs typeface="Times"/>
                <a:sym typeface="Times"/>
              </a:rPr>
              <a:t>incident response team </a:t>
            </a:r>
            <a:r>
              <a:rPr lang="en" sz="1100">
                <a:solidFill>
                  <a:srgbClr val="000000"/>
                </a:solidFill>
                <a:latin typeface="Times"/>
                <a:ea typeface="Times"/>
                <a:cs typeface="Times"/>
                <a:sym typeface="Times"/>
              </a:rPr>
              <a:t>should be developed who is responsible for responding to major security incidents. The team should have someone from senior management, the network administrator, a security officer, possibly a network engineer and/or programmer and a liaison for public affairs. The purpose of having an incident response team is to ensure that there is a group of people who are properly skilled, who follow a standard set of procedures, and who are singled out and called upon when this type of event takes place. The team should have proper reporting procedures established, the ability to provide prompt reaction, have coordination with law enforcement, and be an important element of the overall security program. When a suspected crime is reported, there are some steps that should be followed that ensure uniformity in approach and help to make sure steps have not been skipped. First, the report should be investigated, and it should be determined that an actual crime has been committed. Senior management should be informed immediately. The sooner the documenting of events begins, the better, so if the starting time of the crime could be documented along with the company employees and resources involved, it would provide a good start. At this point, the company must decide if it wants to conduct its own forensics investigation or call in the big guns. If experts are going to be called in, the system that was attacked should be left alone to try and preserve as much evidence of the attack as possible. Computer Emergency Response Team (CERT) is a coordination center that is responsible for monitoring and advising organizations about Internet security. </a:t>
            </a:r>
            <a:r>
              <a:rPr lang="en" sz="1100">
                <a:solidFill>
                  <a:schemeClr val="dk1"/>
                </a:solidFill>
                <a:latin typeface="Calibri"/>
                <a:ea typeface="Calibri"/>
                <a:cs typeface="Calibri"/>
                <a:sym typeface="Calibri"/>
              </a:rPr>
              <a:t>Management must continually be kept in the loop during a computer crime investigation.</a:t>
            </a:r>
            <a:endParaRPr/>
          </a:p>
          <a:p>
            <a:pPr>
              <a:lnSpc>
                <a:spcPct val="80000"/>
              </a:lnSpc>
            </a:pPr>
            <a:endParaRPr sz="1100">
              <a:solidFill>
                <a:schemeClr val="dk1"/>
              </a:solidFill>
              <a:latin typeface="Times"/>
              <a:ea typeface="Times"/>
              <a:cs typeface="Times"/>
              <a:sym typeface="Times"/>
            </a:endParaRPr>
          </a:p>
          <a:p>
            <a:pPr>
              <a:lnSpc>
                <a:spcPct val="80000"/>
              </a:lnSpc>
            </a:pPr>
            <a:endParaRPr sz="1100">
              <a:solidFill>
                <a:schemeClr val="dk1"/>
              </a:solidFill>
              <a:latin typeface="Calibri"/>
              <a:ea typeface="Calibri"/>
              <a:cs typeface="Calibri"/>
              <a:sym typeface="Calibri"/>
            </a:endParaRPr>
          </a:p>
        </p:txBody>
      </p:sp>
      <p:sp>
        <p:nvSpPr>
          <p:cNvPr id="140" name="Google Shape;140;g436860d5a7_0_234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446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942664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36860d5a7_0_23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7" name="Google Shape;147;g436860d5a7_0_23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Triage</a:t>
            </a:r>
            <a:endParaRPr/>
          </a:p>
          <a:p>
            <a:pPr marL="483306" lvl="1"/>
            <a:r>
              <a:rPr lang="en" sz="1300">
                <a:solidFill>
                  <a:schemeClr val="dk1"/>
                </a:solidFill>
                <a:latin typeface="Calibri"/>
                <a:ea typeface="Calibri"/>
                <a:cs typeface="Calibri"/>
                <a:sym typeface="Calibri"/>
              </a:rPr>
              <a:t>Detection:  Violation Analysis—was it an attack, or a false positive</a:t>
            </a:r>
            <a:endParaRPr/>
          </a:p>
          <a:p>
            <a:pPr marL="483306" lvl="1"/>
            <a:r>
              <a:rPr lang="en" sz="1300">
                <a:solidFill>
                  <a:schemeClr val="dk1"/>
                </a:solidFill>
                <a:latin typeface="Calibri"/>
                <a:ea typeface="Calibri"/>
                <a:cs typeface="Calibri"/>
                <a:sym typeface="Calibri"/>
              </a:rPr>
              <a:t>Identification:  Classifying the type of incident (internal vs. external, leading to more specific:  worm vs. virus, etc).  These classifications are used to determine which parties must be notified</a:t>
            </a:r>
            <a:endParaRPr/>
          </a:p>
          <a:p>
            <a:pPr marL="483306" lvl="1"/>
            <a:r>
              <a:rPr lang="en" sz="1300">
                <a:solidFill>
                  <a:schemeClr val="dk1"/>
                </a:solidFill>
                <a:latin typeface="Calibri"/>
                <a:ea typeface="Calibri"/>
                <a:cs typeface="Calibri"/>
                <a:sym typeface="Calibri"/>
              </a:rPr>
              <a:t>Notification:  Based on appropriate identification of incident, appropriate parties are notified</a:t>
            </a:r>
            <a:endParaRPr/>
          </a:p>
          <a:p>
            <a:endParaRPr sz="1300">
              <a:solidFill>
                <a:schemeClr val="dk1"/>
              </a:solidFill>
              <a:latin typeface="Calibri"/>
              <a:ea typeface="Calibri"/>
              <a:cs typeface="Calibri"/>
              <a:sym typeface="Calibri"/>
            </a:endParaRPr>
          </a:p>
          <a:p>
            <a:r>
              <a:rPr lang="en" sz="1300">
                <a:solidFill>
                  <a:schemeClr val="dk1"/>
                </a:solidFill>
                <a:latin typeface="Calibri"/>
                <a:ea typeface="Calibri"/>
                <a:cs typeface="Calibri"/>
                <a:sym typeface="Calibri"/>
              </a:rPr>
              <a:t>Investigations:  Collection , analysis, interpretation and preservation of evidence from the incident</a:t>
            </a:r>
            <a:endParaRPr/>
          </a:p>
          <a:p>
            <a:r>
              <a:rPr lang="en" sz="1300">
                <a:solidFill>
                  <a:schemeClr val="dk1"/>
                </a:solidFill>
                <a:latin typeface="Calibri"/>
                <a:ea typeface="Calibri"/>
                <a:cs typeface="Calibri"/>
                <a:sym typeface="Calibri"/>
              </a:rPr>
              <a:t>Containment:  Preventing the attack from spreading.  Remember that this must be done in such a way as to protect digital evidence</a:t>
            </a:r>
            <a:endParaRPr/>
          </a:p>
          <a:p>
            <a:r>
              <a:rPr lang="en" sz="1300">
                <a:solidFill>
                  <a:schemeClr val="dk1"/>
                </a:solidFill>
                <a:latin typeface="Calibri"/>
                <a:ea typeface="Calibri"/>
                <a:cs typeface="Calibri"/>
                <a:sym typeface="Calibri"/>
              </a:rPr>
              <a:t>Analysis and Tracking:  Focus on determining the root cause</a:t>
            </a:r>
            <a:endParaRPr/>
          </a:p>
          <a:p>
            <a:endParaRPr sz="1300">
              <a:solidFill>
                <a:schemeClr val="dk1"/>
              </a:solidFill>
              <a:latin typeface="Calibri"/>
              <a:ea typeface="Calibri"/>
              <a:cs typeface="Calibri"/>
              <a:sym typeface="Calibri"/>
            </a:endParaRPr>
          </a:p>
        </p:txBody>
      </p:sp>
      <p:sp>
        <p:nvSpPr>
          <p:cNvPr id="148" name="Google Shape;148;g436860d5a7_0_23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448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0602260"/>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36860d5a7_0_23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g436860d5a7_0_236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IOCE (International Organization of Computer Evidence)</a:t>
            </a:r>
            <a:endParaRPr/>
          </a:p>
          <a:p>
            <a:r>
              <a:rPr lang="en" sz="1300">
                <a:solidFill>
                  <a:schemeClr val="dk1"/>
                </a:solidFill>
                <a:latin typeface="Calibri"/>
                <a:ea typeface="Calibri"/>
                <a:cs typeface="Calibri"/>
                <a:sym typeface="Calibri"/>
              </a:rPr>
              <a:t>SWGDE (Scientific Working Group on Digital Evidence)</a:t>
            </a:r>
            <a:endParaRPr/>
          </a:p>
          <a:p>
            <a:endParaRPr sz="1300">
              <a:solidFill>
                <a:schemeClr val="dk1"/>
              </a:solidFill>
              <a:latin typeface="Calibri"/>
              <a:ea typeface="Calibri"/>
              <a:cs typeface="Calibri"/>
              <a:sym typeface="Calibri"/>
            </a:endParaRPr>
          </a:p>
          <a:p>
            <a:endParaRPr sz="1300">
              <a:solidFill>
                <a:schemeClr val="dk1"/>
              </a:solidFill>
              <a:latin typeface="Calibri"/>
              <a:ea typeface="Calibri"/>
              <a:cs typeface="Calibri"/>
              <a:sym typeface="Calibri"/>
            </a:endParaRPr>
          </a:p>
        </p:txBody>
      </p:sp>
      <p:sp>
        <p:nvSpPr>
          <p:cNvPr id="163" name="Google Shape;163;g436860d5a7_0_236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449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890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835c88f7_3_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835c88f7_3_93: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29179892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36860d5a7_0_23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436860d5a7_0_237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79" name="Google Shape;179;g436860d5a7_0_237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450</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453415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36860d5a7_0_23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436860d5a7_0_238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87" name="Google Shape;187;g436860d5a7_0_238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5172265"/>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36860d5a7_0_23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4" name="Google Shape;194;g436860d5a7_0_238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a:lnSpc>
                <a:spcPct val="90000"/>
              </a:lnSpc>
            </a:pPr>
            <a:r>
              <a:rPr lang="en">
                <a:solidFill>
                  <a:srgbClr val="000000"/>
                </a:solidFill>
                <a:latin typeface="Times"/>
                <a:ea typeface="Times"/>
                <a:cs typeface="Times"/>
                <a:sym typeface="Times"/>
              </a:rPr>
              <a:t>For evidence to be admissible, it is crucial to ensure the chain of custody has been well documented. Evidence is easily dismissed from court because of improper handling; it is important to follow very strict and organized procedures when collecting and tagging evidence. When copies of data need to be made, this process must meet certain standards to ensure quality and reliability. Specialized software for this purpose can be used. The copies must be able to be independently verified and tamperproof. Each piece of evidence should be marked in some way with the date, time, initials of the collector and a case number if one has been assigned. Magnetic disk surfaces should not be marked on and diskettes should only be marked with a felt tip pen. Wires and cables should be labeled and a photograph of the labeled system should be taken before it is actually dissembled. Media should be write-protected and storage should be dust free, kept at room temperature without much humidity, and of course, not close to any strong magnets. If possible, the crime scene should be photographed, including behind the computer if the crime involved some type of physical break in. Documents, papers, and devices should be handled with cloth gloves and placed into containers and sealed. All storage media should be contained, even if it has been erased, because data still may be obtainable. Because this type of evidence can be easily erased or destroyed and is complex in nature, identification, recording, collection, preservation, transportation and interpretation are all important. After everything is properly labeled, a chain of custody log should be made of each container and an overall log should be made capturing all events.</a:t>
            </a:r>
            <a:endParaRPr>
              <a:solidFill>
                <a:srgbClr val="000000"/>
              </a:solidFill>
              <a:latin typeface="Times"/>
              <a:ea typeface="Times"/>
              <a:cs typeface="Times"/>
              <a:sym typeface="Times"/>
            </a:endParaRPr>
          </a:p>
          <a:p>
            <a:pPr>
              <a:lnSpc>
                <a:spcPct val="90000"/>
              </a:lnSpc>
            </a:pPr>
            <a:endParaRPr>
              <a:solidFill>
                <a:srgbClr val="000000"/>
              </a:solidFill>
              <a:latin typeface="Times"/>
              <a:ea typeface="Times"/>
              <a:cs typeface="Times"/>
              <a:sym typeface="Times"/>
            </a:endParaRPr>
          </a:p>
          <a:p>
            <a:pPr>
              <a:lnSpc>
                <a:spcPct val="90000"/>
              </a:lnSpc>
            </a:pPr>
            <a:r>
              <a:rPr lang="en">
                <a:solidFill>
                  <a:srgbClr val="000000"/>
                </a:solidFill>
                <a:latin typeface="Times"/>
                <a:ea typeface="Times"/>
                <a:cs typeface="Times"/>
                <a:sym typeface="Times"/>
              </a:rPr>
              <a:t>For a crime to be successfully prosecuted, solid evidence is required. Computer forensics is the art of retrieving this evidence and preserving it in the proper ways to make it admissible in court. Without proper computer forensics, hardly any computer crimes could ever be properly and successfully presented in court. The most common reasons for improper evidence collection are no established incident response team, no established incident response procedures, poorly written policy and a broken chain of custody.</a:t>
            </a:r>
            <a:endParaRPr/>
          </a:p>
          <a:p>
            <a:pPr>
              <a:lnSpc>
                <a:spcPct val="90000"/>
              </a:lnSpc>
            </a:pPr>
            <a:endParaRPr>
              <a:solidFill>
                <a:srgbClr val="000000"/>
              </a:solidFill>
              <a:latin typeface="Times"/>
              <a:ea typeface="Times"/>
              <a:cs typeface="Times"/>
              <a:sym typeface="Times"/>
            </a:endParaRPr>
          </a:p>
          <a:p>
            <a:pPr>
              <a:lnSpc>
                <a:spcPct val="90000"/>
              </a:lnSpc>
            </a:pPr>
            <a:r>
              <a:rPr lang="en" b="1">
                <a:solidFill>
                  <a:srgbClr val="000000"/>
                </a:solidFill>
                <a:latin typeface="Times"/>
                <a:ea typeface="Times"/>
                <a:cs typeface="Times"/>
                <a:sym typeface="Times"/>
              </a:rPr>
              <a:t>Note:</a:t>
            </a:r>
            <a:endParaRPr>
              <a:solidFill>
                <a:srgbClr val="000000"/>
              </a:solidFill>
              <a:latin typeface="Times"/>
              <a:ea typeface="Times"/>
              <a:cs typeface="Times"/>
              <a:sym typeface="Times"/>
            </a:endParaRPr>
          </a:p>
          <a:p>
            <a:pPr>
              <a:lnSpc>
                <a:spcPct val="90000"/>
              </a:lnSpc>
            </a:pPr>
            <a:r>
              <a:rPr lang="en">
                <a:solidFill>
                  <a:srgbClr val="000000"/>
                </a:solidFill>
                <a:latin typeface="Times"/>
                <a:ea typeface="Times"/>
                <a:cs typeface="Times"/>
                <a:sym typeface="Times"/>
              </a:rPr>
              <a:t>Evidence life-cycle = collection and identification, storage, preservation and transportation, present</a:t>
            </a:r>
            <a:endParaRPr>
              <a:solidFill>
                <a:schemeClr val="dk1"/>
              </a:solidFill>
              <a:latin typeface="Calibri"/>
              <a:ea typeface="Calibri"/>
              <a:cs typeface="Calibri"/>
              <a:sym typeface="Calibri"/>
            </a:endParaRPr>
          </a:p>
          <a:p>
            <a:pPr>
              <a:lnSpc>
                <a:spcPct val="90000"/>
              </a:lnSpc>
            </a:pPr>
            <a:endParaRPr>
              <a:solidFill>
                <a:schemeClr val="dk1"/>
              </a:solidFill>
              <a:latin typeface="Calibri"/>
              <a:ea typeface="Calibri"/>
              <a:cs typeface="Calibri"/>
              <a:sym typeface="Calibri"/>
            </a:endParaRPr>
          </a:p>
        </p:txBody>
      </p:sp>
      <p:sp>
        <p:nvSpPr>
          <p:cNvPr id="195" name="Google Shape;195;g436860d5a7_0_238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34854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36860d5a7_0_23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2" name="Google Shape;202;g436860d5a7_0_239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a:lnSpc>
                <a:spcPct val="80000"/>
              </a:lnSpc>
            </a:pPr>
            <a:r>
              <a:rPr lang="en" sz="1100" b="1">
                <a:solidFill>
                  <a:schemeClr val="dk1"/>
                </a:solidFill>
                <a:latin typeface="Calibri"/>
                <a:ea typeface="Calibri"/>
                <a:cs typeface="Calibri"/>
                <a:sym typeface="Calibri"/>
              </a:rPr>
              <a:t>Collecting Evidence</a:t>
            </a:r>
            <a:endParaRPr sz="1100" b="1">
              <a:solidFill>
                <a:schemeClr val="dk1"/>
              </a:solidFill>
              <a:latin typeface="Times"/>
              <a:ea typeface="Times"/>
              <a:cs typeface="Times"/>
              <a:sym typeface="Times"/>
            </a:endParaRPr>
          </a:p>
          <a:p>
            <a:pPr>
              <a:lnSpc>
                <a:spcPct val="80000"/>
              </a:lnSpc>
            </a:pPr>
            <a:endParaRPr sz="1100">
              <a:solidFill>
                <a:srgbClr val="000000"/>
              </a:solidFill>
              <a:latin typeface="Times"/>
              <a:ea typeface="Times"/>
              <a:cs typeface="Times"/>
              <a:sym typeface="Times"/>
            </a:endParaRPr>
          </a:p>
          <a:p>
            <a:pPr>
              <a:lnSpc>
                <a:spcPct val="80000"/>
              </a:lnSpc>
            </a:pPr>
            <a:r>
              <a:rPr lang="en" sz="1100">
                <a:solidFill>
                  <a:srgbClr val="000000"/>
                </a:solidFill>
                <a:latin typeface="Times"/>
                <a:ea typeface="Times"/>
                <a:cs typeface="Times"/>
                <a:sym typeface="Times"/>
              </a:rPr>
              <a:t>It is very important that the person, or people, conducting the forensics investigation are skilled in this trade and know what to look out for. If a person reboots the attacked system or goes around looking at different files, it could corrupt viable evidence, change timestamps on key files, and erase footprints the criminal may have left. In most situations, it is best to remove the system from the network, dump the contents of the memory, power down the system, and make a sound image of the attacked system and perform forensic analysis on this copy. Working on the copy instead of the original drive will ensure that the evidence stays unharmed on the original system in case some steps in the investigation actually corrupt or destroy data. Also, the memory of the system should be dumped to a file before doing any work on the system or powering it down. This is another method of capturing fragile information. The response team will need specialized forensics tools, an evidence collection notebook, containers, a camera and evidence identification tags. It is important that the notebook is not a spiral notebook, but a notebook that is bound in a way that one can tell if pages have been removed. The next crucial piece is to keep a proper </a:t>
            </a:r>
            <a:r>
              <a:rPr lang="en" sz="1100" b="1" i="1">
                <a:solidFill>
                  <a:srgbClr val="000000"/>
                </a:solidFill>
                <a:latin typeface="Times"/>
                <a:ea typeface="Times"/>
                <a:cs typeface="Times"/>
                <a:sym typeface="Times"/>
              </a:rPr>
              <a:t>chain of custody </a:t>
            </a:r>
            <a:r>
              <a:rPr lang="en" sz="1100">
                <a:solidFill>
                  <a:srgbClr val="000000"/>
                </a:solidFill>
                <a:latin typeface="Times"/>
                <a:ea typeface="Times"/>
                <a:cs typeface="Times"/>
                <a:sym typeface="Times"/>
              </a:rPr>
              <a:t>of the evidence. Because evidence from these types of crimes can be very volatile and easily dismissed from court because of improper handling, it is important to follow very strict and organized procedures when collecting and tagging evidence. When copies of data need to be made, this process must meet certain standards to ensure quality and reliability. Specialized software for this purpose can be used. The copies must be able to be independently verified and tamperproof. Each piece of evidence should be marked in some way with the date, time, initials of the collector and a case number if one has been assigned. Magnetic disk surfaces should not be marked on and diskettes should only be marked with a felt tip pen. Wires and cables should be labeled and a photograph of the labeled system should be taken before it is actually dissembled. Media should be write-protected and storage should be dust free, kept at room temperature without much humidity, and of course, not close to any strong magnets. If possible, the crime scene should be photographed, including behind the computer if the crime involved some type of physical break in. Documents, papers, and devices should be handled with cloth gloves and placed into containers and sealed. All storage media should be contained, even if it has been erased, because data still may be obtainable. Because this type of evidence can be easily erased or destroyed and is complex in nature, identification, recording, collection, preservation, transportation and interpretation are all important. After everything is properly labeled, a chain of custody log should be made of each container and an overall log should be made capturing all events.</a:t>
            </a:r>
            <a:endParaRPr sz="1100">
              <a:solidFill>
                <a:srgbClr val="000000"/>
              </a:solidFill>
              <a:latin typeface="Times"/>
              <a:ea typeface="Times"/>
              <a:cs typeface="Times"/>
              <a:sym typeface="Times"/>
            </a:endParaRPr>
          </a:p>
          <a:p>
            <a:pPr>
              <a:lnSpc>
                <a:spcPct val="80000"/>
              </a:lnSpc>
            </a:pPr>
            <a:endParaRPr sz="1100">
              <a:solidFill>
                <a:srgbClr val="000000"/>
              </a:solidFill>
              <a:latin typeface="Times"/>
              <a:ea typeface="Times"/>
              <a:cs typeface="Times"/>
              <a:sym typeface="Times"/>
            </a:endParaRPr>
          </a:p>
          <a:p>
            <a:pPr>
              <a:lnSpc>
                <a:spcPct val="80000"/>
              </a:lnSpc>
            </a:pPr>
            <a:r>
              <a:rPr lang="en" sz="1100">
                <a:solidFill>
                  <a:srgbClr val="000000"/>
                </a:solidFill>
                <a:latin typeface="Times"/>
                <a:ea typeface="Times"/>
                <a:cs typeface="Times"/>
                <a:sym typeface="Times"/>
              </a:rPr>
              <a:t>For a crime to be successfully prosecuted, solid evidence is required. Computer forensics is the art of retrieving this evidence and preserving it in the proper ways to make it admissible in court. Without proper computer forensics, hardly any computer crimes could ever be properly and successfully presented in court. The most common reasons for improper evidence collection are no established incident response team, no established incident response procedures, poorly written policy and a broken chain of custody.</a:t>
            </a:r>
            <a:endParaRPr/>
          </a:p>
          <a:p>
            <a:pPr>
              <a:lnSpc>
                <a:spcPct val="80000"/>
              </a:lnSpc>
            </a:pPr>
            <a:endParaRPr sz="1100">
              <a:solidFill>
                <a:srgbClr val="000000"/>
              </a:solidFill>
              <a:latin typeface="Times"/>
              <a:ea typeface="Times"/>
              <a:cs typeface="Times"/>
              <a:sym typeface="Times"/>
            </a:endParaRPr>
          </a:p>
          <a:p>
            <a:pPr>
              <a:lnSpc>
                <a:spcPct val="80000"/>
              </a:lnSpc>
            </a:pPr>
            <a:endParaRPr sz="1100">
              <a:solidFill>
                <a:srgbClr val="000000"/>
              </a:solidFill>
              <a:latin typeface="Times"/>
              <a:ea typeface="Times"/>
              <a:cs typeface="Times"/>
              <a:sym typeface="Times"/>
            </a:endParaRPr>
          </a:p>
          <a:p>
            <a:pPr>
              <a:lnSpc>
                <a:spcPct val="80000"/>
              </a:lnSpc>
            </a:pPr>
            <a:endParaRPr sz="1100">
              <a:solidFill>
                <a:schemeClr val="dk1"/>
              </a:solidFill>
              <a:latin typeface="Calibri"/>
              <a:ea typeface="Calibri"/>
              <a:cs typeface="Calibri"/>
              <a:sym typeface="Calibri"/>
            </a:endParaRPr>
          </a:p>
        </p:txBody>
      </p:sp>
      <p:sp>
        <p:nvSpPr>
          <p:cNvPr id="203" name="Google Shape;203;g436860d5a7_0_239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1735728"/>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36860d5a7_0_240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436860d5a7_0_240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11" name="Google Shape;211;g436860d5a7_0_240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7637196"/>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36860d5a7_0_240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g436860d5a7_0_240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19" name="Google Shape;219;g436860d5a7_0_240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9550737"/>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36860d5a7_0_24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436860d5a7_0_241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27" name="Google Shape;227;g436860d5a7_0_241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8576861"/>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36860d5a7_0_24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436860d5a7_0_242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235" name="Google Shape;235;g436860d5a7_0_242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2389592"/>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36860d5a7_0_243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249" name="Google Shape;249;g436860d5a7_0_24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54038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36860d5a7_0_244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459</a:t>
            </a:fld>
            <a:endParaRPr>
              <a:solidFill>
                <a:schemeClr val="dk1"/>
              </a:solidFill>
              <a:latin typeface="Calibri"/>
              <a:ea typeface="Calibri"/>
              <a:cs typeface="Calibri"/>
              <a:sym typeface="Calibri"/>
            </a:endParaRPr>
          </a:p>
        </p:txBody>
      </p:sp>
      <p:sp>
        <p:nvSpPr>
          <p:cNvPr id="256" name="Google Shape;256;g436860d5a7_0_24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57" name="Google Shape;257;g436860d5a7_0_2442: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3431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065eb6ad_0_2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43065eb6ad_0_26: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600">
              <a:solidFill>
                <a:schemeClr val="dk1"/>
              </a:solidFill>
              <a:latin typeface="Assistant"/>
              <a:ea typeface="Assistant"/>
              <a:cs typeface="Assistant"/>
              <a:sym typeface="Assistant"/>
            </a:endParaRPr>
          </a:p>
        </p:txBody>
      </p:sp>
      <p:sp>
        <p:nvSpPr>
          <p:cNvPr id="367" name="Google Shape;367;g43065eb6ad_0_2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43</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05088179"/>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36860d5a7_0_244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460</a:t>
            </a:fld>
            <a:endParaRPr>
              <a:solidFill>
                <a:schemeClr val="dk1"/>
              </a:solidFill>
              <a:latin typeface="Calibri"/>
              <a:ea typeface="Calibri"/>
              <a:cs typeface="Calibri"/>
              <a:sym typeface="Calibri"/>
            </a:endParaRPr>
          </a:p>
        </p:txBody>
      </p:sp>
      <p:sp>
        <p:nvSpPr>
          <p:cNvPr id="264" name="Google Shape;264;g436860d5a7_0_24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65" name="Google Shape;265;g436860d5a7_0_2449: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572649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36860d5a7_0_245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461</a:t>
            </a:fld>
            <a:endParaRPr>
              <a:solidFill>
                <a:schemeClr val="dk1"/>
              </a:solidFill>
              <a:latin typeface="Calibri"/>
              <a:ea typeface="Calibri"/>
              <a:cs typeface="Calibri"/>
              <a:sym typeface="Calibri"/>
            </a:endParaRPr>
          </a:p>
        </p:txBody>
      </p:sp>
      <p:sp>
        <p:nvSpPr>
          <p:cNvPr id="272" name="Google Shape;272;g436860d5a7_0_24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73" name="Google Shape;273;g436860d5a7_0_2456: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9911990"/>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36860d5a7_0_246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462</a:t>
            </a:fld>
            <a:endParaRPr>
              <a:solidFill>
                <a:schemeClr val="dk1"/>
              </a:solidFill>
              <a:latin typeface="Calibri"/>
              <a:ea typeface="Calibri"/>
              <a:cs typeface="Calibri"/>
              <a:sym typeface="Calibri"/>
            </a:endParaRPr>
          </a:p>
        </p:txBody>
      </p:sp>
      <p:sp>
        <p:nvSpPr>
          <p:cNvPr id="280" name="Google Shape;280;g436860d5a7_0_24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1" name="Google Shape;281;g436860d5a7_0_2463: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395203592"/>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36860d5a7_0_247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463</a:t>
            </a:fld>
            <a:endParaRPr>
              <a:solidFill>
                <a:schemeClr val="dk1"/>
              </a:solidFill>
              <a:latin typeface="Calibri"/>
              <a:ea typeface="Calibri"/>
              <a:cs typeface="Calibri"/>
              <a:sym typeface="Calibri"/>
            </a:endParaRPr>
          </a:p>
        </p:txBody>
      </p:sp>
      <p:sp>
        <p:nvSpPr>
          <p:cNvPr id="288" name="Google Shape;288;g436860d5a7_0_24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89" name="Google Shape;289;g436860d5a7_0_2470:notes"/>
          <p:cNvSpPr txBox="1">
            <a:spLocks noGrp="1"/>
          </p:cNvSpPr>
          <p:nvPr>
            <p:ph type="body" idx="1"/>
          </p:nvPr>
        </p:nvSpPr>
        <p:spPr>
          <a:xfrm>
            <a:off x="665019" y="5365376"/>
            <a:ext cx="3657600" cy="54595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a:lnSpc>
                <a:spcPct val="90000"/>
              </a:lnSpc>
            </a:pPr>
            <a:r>
              <a:rPr lang="en" sz="1300" b="1">
                <a:solidFill>
                  <a:schemeClr val="dk1"/>
                </a:solidFill>
                <a:latin typeface="Times"/>
                <a:ea typeface="Times"/>
                <a:cs typeface="Times"/>
                <a:sym typeface="Times"/>
              </a:rPr>
              <a:t>Suspect’s Actions and Intent</a:t>
            </a:r>
            <a:endParaRPr sz="1300">
              <a:solidFill>
                <a:schemeClr val="dk1"/>
              </a:solidFill>
              <a:latin typeface="Times"/>
              <a:ea typeface="Times"/>
              <a:cs typeface="Times"/>
              <a:sym typeface="Times"/>
            </a:endParaRPr>
          </a:p>
          <a:p>
            <a:pPr>
              <a:lnSpc>
                <a:spcPct val="90000"/>
              </a:lnSpc>
            </a:pP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There can be a thin line between enticement and entrapment when it comes to capturing a suspect’s actions. </a:t>
            </a:r>
            <a:r>
              <a:rPr lang="en" sz="1300" b="1" i="1">
                <a:solidFill>
                  <a:schemeClr val="dk1"/>
                </a:solidFill>
                <a:latin typeface="Times"/>
                <a:ea typeface="Times"/>
                <a:cs typeface="Times"/>
                <a:sym typeface="Times"/>
              </a:rPr>
              <a:t>Enticement </a:t>
            </a:r>
            <a:r>
              <a:rPr lang="en" sz="1300">
                <a:solidFill>
                  <a:schemeClr val="dk1"/>
                </a:solidFill>
                <a:latin typeface="Times"/>
                <a:ea typeface="Times"/>
                <a:cs typeface="Times"/>
                <a:sym typeface="Times"/>
              </a:rPr>
              <a:t>is legal and ethical - </a:t>
            </a:r>
            <a:r>
              <a:rPr lang="en" sz="1300" b="1" i="1">
                <a:solidFill>
                  <a:schemeClr val="dk1"/>
                </a:solidFill>
                <a:latin typeface="Times"/>
                <a:ea typeface="Times"/>
                <a:cs typeface="Times"/>
                <a:sym typeface="Times"/>
              </a:rPr>
              <a:t>entrapment </a:t>
            </a:r>
            <a:r>
              <a:rPr lang="en" sz="1300">
                <a:solidFill>
                  <a:schemeClr val="dk1"/>
                </a:solidFill>
                <a:latin typeface="Times"/>
                <a:ea typeface="Times"/>
                <a:cs typeface="Times"/>
                <a:sym typeface="Times"/>
              </a:rPr>
              <a:t>is neither legal nor ethical. In the world of computer crimes, a honeypot is always a good example to show the difference between enticement and entrapment. Companies put systems in their demilitarized zone (DMZ) that either emulate services attackers usually like to take advantage of or actually have the services enabled on those systems. The hope is that if an attacker breaks into the company’s network, they will go right to the honeypot instead of to the systems that are actual production machines. The attacker will be enticed to go to the honeypot system because it has many open ports and services running and exhibits vulnerabilities that the attacker would want to exploit. </a:t>
            </a:r>
            <a:endParaRPr/>
          </a:p>
          <a:p>
            <a:pPr>
              <a:lnSpc>
                <a:spcPct val="90000"/>
              </a:lnSpc>
            </a:pP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The company can log the attacker’s actions and later attempt to prosecute. This example is legal unless the company crosses the line to entrapment. For example, if there were a link on one computer Web page that indicated that if the attacker clicked on it, he could then download thousands of MP3 files for free, then if the attacker actually clicked on that link, he was taken to the honeypot system instead, and the company recorded all of the attacker’s actions and attempted to prosecute. This would be entrapment. Entrapment does not prove that the suspect had the intent of committing a crime — it only proves that he was successfully tricked.</a:t>
            </a:r>
            <a:endParaRPr/>
          </a:p>
        </p:txBody>
      </p:sp>
    </p:spTree>
    <p:extLst>
      <p:ext uri="{BB962C8B-B14F-4D97-AF65-F5344CB8AC3E}">
        <p14:creationId xmlns:p14="http://schemas.microsoft.com/office/powerpoint/2010/main" val="651255802"/>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372fdeb81_4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4372fdeb81_4_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03" name="Google Shape;503;g4372fdeb81_4_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97062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36860d5a7_0_25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436860d5a7_0_251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Times"/>
                <a:ea typeface="Times"/>
                <a:cs typeface="Times"/>
                <a:sym typeface="Times"/>
              </a:rPr>
              <a:t>The goal of high availability is to reduce/eliminate downtime within an organization.  Though there are a variety of ways to provide availability most revolve around the idea of fault tolerance and eliminating a single point of failure.  </a:t>
            </a:r>
            <a:endParaRPr/>
          </a:p>
        </p:txBody>
      </p:sp>
      <p:sp>
        <p:nvSpPr>
          <p:cNvPr id="297" name="Google Shape;297;g436860d5a7_0_251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465</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1417435062"/>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36860d5a7_0_25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436860d5a7_0_252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Times"/>
                <a:ea typeface="Times"/>
                <a:cs typeface="Times"/>
                <a:sym typeface="Times"/>
              </a:rPr>
              <a:t>Having spare components available is certainly one way to reduce the impact of a device failures.  We often call the extra components “spares”.  However, more commonly, when people talk about spares in reference to computing systems, they’re often speaking of hard drives, often in reference to a hardware based RAID solution.  A hot swappable drive is one that is already installed in the system and ready to take over when needed.  A warm swappable drive is installed, but not powered on, until there is user action.  And a cold spare is available, but would need to first be installed.  </a:t>
            </a:r>
            <a:endParaRPr/>
          </a:p>
          <a:p>
            <a:r>
              <a:rPr lang="en" sz="1300">
                <a:solidFill>
                  <a:schemeClr val="dk1"/>
                </a:solidFill>
                <a:latin typeface="Times"/>
                <a:ea typeface="Times"/>
                <a:cs typeface="Times"/>
                <a:sym typeface="Times"/>
              </a:rPr>
              <a:t>Two metrics that can be used to assess the durability of a device are MTBF and MTTR.  Mean Time Between Failures indicates the average lifetime of a component.  Mean Time To Repair is not used today as frequently as many devices are replaced rather than repaired.  </a:t>
            </a:r>
            <a:endParaRPr/>
          </a:p>
        </p:txBody>
      </p:sp>
      <p:sp>
        <p:nvSpPr>
          <p:cNvPr id="305" name="Google Shape;305;g436860d5a7_0_252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466</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3194288400"/>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36860d5a7_0_26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436860d5a7_0_262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407" name="Google Shape;407;g436860d5a7_0_262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467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996328"/>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436860d5a7_0_263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468</a:t>
            </a:fld>
            <a:endParaRPr sz="1400">
              <a:solidFill>
                <a:srgbClr val="000000"/>
              </a:solidFill>
              <a:latin typeface="Times"/>
              <a:ea typeface="Times"/>
              <a:cs typeface="Times"/>
              <a:sym typeface="Times"/>
            </a:endParaRPr>
          </a:p>
        </p:txBody>
      </p:sp>
      <p:sp>
        <p:nvSpPr>
          <p:cNvPr id="414" name="Google Shape;414;g436860d5a7_0_26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436860d5a7_0_263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215123927"/>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36860d5a7_0_264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469</a:t>
            </a:fld>
            <a:endParaRPr sz="1400">
              <a:solidFill>
                <a:srgbClr val="000000"/>
              </a:solidFill>
              <a:latin typeface="Times"/>
              <a:ea typeface="Times"/>
              <a:cs typeface="Times"/>
              <a:sym typeface="Times"/>
            </a:endParaRPr>
          </a:p>
        </p:txBody>
      </p:sp>
      <p:sp>
        <p:nvSpPr>
          <p:cNvPr id="423" name="Google Shape;423;g436860d5a7_0_26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12700" cap="flat" cmpd="sng">
            <a:solidFill>
              <a:srgbClr val="000000"/>
            </a:solidFill>
            <a:prstDash val="solid"/>
            <a:round/>
            <a:headEnd type="none" w="sm" len="sm"/>
            <a:tailEnd type="none" w="sm" len="sm"/>
          </a:ln>
        </p:spPr>
      </p:sp>
      <p:sp>
        <p:nvSpPr>
          <p:cNvPr id="424" name="Google Shape;424;g436860d5a7_0_2642: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r>
              <a:rPr lang="en" sz="1300" b="1">
                <a:solidFill>
                  <a:schemeClr val="dk1"/>
                </a:solidFill>
                <a:latin typeface="Arial"/>
                <a:ea typeface="Arial"/>
                <a:cs typeface="Arial"/>
                <a:sym typeface="Arial"/>
              </a:rPr>
              <a:t>Clustering</a:t>
            </a:r>
            <a:endParaRPr sz="1300">
              <a:solidFill>
                <a:schemeClr val="dk1"/>
              </a:solidFill>
              <a:latin typeface="Times"/>
              <a:ea typeface="Times"/>
              <a:cs typeface="Times"/>
              <a:sym typeface="Times"/>
            </a:endParaRPr>
          </a:p>
          <a:p>
            <a:r>
              <a:rPr lang="en" sz="1300" b="1">
                <a:solidFill>
                  <a:schemeClr val="dk1"/>
                </a:solidFill>
                <a:latin typeface="Arial"/>
                <a:ea typeface="Arial"/>
                <a:cs typeface="Arial"/>
                <a:sym typeface="Arial"/>
              </a:rPr>
              <a:t> </a:t>
            </a:r>
            <a:endParaRPr sz="1300">
              <a:solidFill>
                <a:schemeClr val="dk1"/>
              </a:solidFill>
              <a:latin typeface="Times"/>
              <a:ea typeface="Times"/>
              <a:cs typeface="Times"/>
              <a:sym typeface="Times"/>
            </a:endParaRPr>
          </a:p>
          <a:p>
            <a:r>
              <a:rPr lang="en" sz="1300" b="1" i="1">
                <a:solidFill>
                  <a:schemeClr val="dk1"/>
                </a:solidFill>
                <a:latin typeface="Times"/>
                <a:ea typeface="Times"/>
                <a:cs typeface="Times"/>
                <a:sym typeface="Times"/>
              </a:rPr>
              <a:t>Clustering </a:t>
            </a:r>
            <a:r>
              <a:rPr lang="en" sz="1300">
                <a:solidFill>
                  <a:schemeClr val="dk1"/>
                </a:solidFill>
                <a:latin typeface="Times"/>
                <a:ea typeface="Times"/>
                <a:cs typeface="Times"/>
                <a:sym typeface="Times"/>
              </a:rPr>
              <a:t>is a fault tolerant server technology that is similar to redundant servers, except each server takes part in processing services that are requested. A server cluster is a group of servers that are viewed logically as one server to users and are managed as a single logical system. Clustering provides for availability and scalability.</a:t>
            </a:r>
            <a:endParaRPr/>
          </a:p>
          <a:p>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It groups physically different systems and combines them logically, which provides immunity to faults and improves performance. Clusters can work as an intelligent unit to balance traffic, and users that access the cluster do not know that they may be accessing different systems at different times. To the users, all servers within the cluster are seen as one unit.</a:t>
            </a:r>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 </a:t>
            </a:r>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If one of the systems within the cluster fails, processing continues because the rest pick up the load, although there could be degradation in performance. This is more attractive than having a secondary server that waits in the wings incase a primary server fails, because this secondary server may just sit idle for a long period of time, which is wasteful. </a:t>
            </a:r>
            <a:endParaRPr/>
          </a:p>
          <a:p>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***the primary purpose of server clustering is redundancy.  There are implementations of a clustering that do not provide load balancing, only redundancy.  Also, servers can be configured in different modes:  Active/Active or Active/Passive.  In the Active/Active implementation load balancing is provided.  In the active passive mode, one server is active and the other is offline until failover.  </a:t>
            </a:r>
            <a:endParaRPr sz="1300">
              <a:solidFill>
                <a:schemeClr val="dk1"/>
              </a:solidFill>
              <a:latin typeface="Times"/>
              <a:ea typeface="Times"/>
              <a:cs typeface="Times"/>
              <a:sym typeface="Times"/>
            </a:endParaRPr>
          </a:p>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543986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364b60cd0_1_23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4364b60cd0_1_23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375" name="Google Shape;375;g4364b60cd0_1_23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07147064"/>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36860d5a7_0_267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470</a:t>
            </a:fld>
            <a:endParaRPr sz="1400">
              <a:solidFill>
                <a:srgbClr val="000000"/>
              </a:solidFill>
              <a:latin typeface="Times"/>
              <a:ea typeface="Times"/>
              <a:cs typeface="Times"/>
              <a:sym typeface="Times"/>
            </a:endParaRPr>
          </a:p>
        </p:txBody>
      </p:sp>
      <p:sp>
        <p:nvSpPr>
          <p:cNvPr id="456" name="Google Shape;456;g436860d5a7_0_26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436860d5a7_0_267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b="1">
                <a:solidFill>
                  <a:schemeClr val="dk1"/>
                </a:solidFill>
                <a:latin typeface="Times"/>
                <a:ea typeface="Times"/>
                <a:cs typeface="Times"/>
                <a:sym typeface="Times"/>
              </a:rPr>
              <a:t>Uninterruptible Power Supply</a:t>
            </a:r>
            <a:endParaRPr/>
          </a:p>
        </p:txBody>
      </p:sp>
    </p:spTree>
    <p:extLst>
      <p:ext uri="{BB962C8B-B14F-4D97-AF65-F5344CB8AC3E}">
        <p14:creationId xmlns:p14="http://schemas.microsoft.com/office/powerpoint/2010/main" val="923036596"/>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36860d5a7_0_268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471</a:t>
            </a:fld>
            <a:endParaRPr sz="1400">
              <a:solidFill>
                <a:srgbClr val="000000"/>
              </a:solidFill>
              <a:latin typeface="Times"/>
              <a:ea typeface="Times"/>
              <a:cs typeface="Times"/>
              <a:sym typeface="Times"/>
            </a:endParaRPr>
          </a:p>
        </p:txBody>
      </p:sp>
      <p:sp>
        <p:nvSpPr>
          <p:cNvPr id="464" name="Google Shape;464;g436860d5a7_0_26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12700" cap="flat" cmpd="sng">
            <a:solidFill>
              <a:srgbClr val="000000"/>
            </a:solidFill>
            <a:prstDash val="solid"/>
            <a:round/>
            <a:headEnd type="none" w="sm" len="sm"/>
            <a:tailEnd type="none" w="sm" len="sm"/>
          </a:ln>
        </p:spPr>
      </p:sp>
      <p:sp>
        <p:nvSpPr>
          <p:cNvPr id="465" name="Google Shape;465;g436860d5a7_0_2681: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253400" indent="-253400"/>
            <a:r>
              <a:rPr lang="en" b="1">
                <a:solidFill>
                  <a:schemeClr val="dk1"/>
                </a:solidFill>
                <a:latin typeface="Arial"/>
                <a:ea typeface="Arial"/>
                <a:cs typeface="Arial"/>
                <a:sym typeface="Arial"/>
              </a:rPr>
              <a:t>Backups</a:t>
            </a:r>
            <a:endParaRPr>
              <a:solidFill>
                <a:schemeClr val="dk1"/>
              </a:solidFill>
              <a:latin typeface="Times"/>
              <a:ea typeface="Times"/>
              <a:cs typeface="Times"/>
              <a:sym typeface="Times"/>
            </a:endParaRPr>
          </a:p>
          <a:p>
            <a:pPr marL="253400" indent="-253400"/>
            <a:r>
              <a:rPr lang="en" b="1">
                <a:solidFill>
                  <a:schemeClr val="dk1"/>
                </a:solidFill>
                <a:latin typeface="Times"/>
                <a:ea typeface="Times"/>
                <a:cs typeface="Times"/>
                <a:sym typeface="Times"/>
              </a:rPr>
              <a:t> </a:t>
            </a:r>
            <a:endParaRPr>
              <a:solidFill>
                <a:schemeClr val="dk1"/>
              </a:solidFill>
              <a:latin typeface="Times"/>
              <a:ea typeface="Times"/>
              <a:cs typeface="Times"/>
              <a:sym typeface="Times"/>
            </a:endParaRPr>
          </a:p>
          <a:p>
            <a:pPr marL="253400" indent="-253400"/>
            <a:r>
              <a:rPr lang="en">
                <a:solidFill>
                  <a:schemeClr val="dk1"/>
                </a:solidFill>
                <a:latin typeface="Times"/>
                <a:ea typeface="Times"/>
                <a:cs typeface="Times"/>
                <a:sym typeface="Times"/>
              </a:rPr>
              <a:t>A policy needs to be developed that indicates what gets backed up, how often, and how. If users have important information on their workstations, then a method needs to be worked out that indicates that backups include certain directories on users’ workstations, or that user’s move their critical data to a server share at the end of each day to ensure that it gets backed up. Backups may occur once or twice a week, every day, or every three hours. It is up to the company to determine this routine. The more frequent the backups, the more staff time will be dedicated to it, thus there needs to be a balance between backing up costs and the actual risk of potentially losing data.</a:t>
            </a:r>
            <a:endParaRPr/>
          </a:p>
          <a:p>
            <a:pPr marL="253400" indent="-253400"/>
            <a:endParaRPr>
              <a:solidFill>
                <a:schemeClr val="dk1"/>
              </a:solidFill>
              <a:latin typeface="Times"/>
              <a:ea typeface="Times"/>
              <a:cs typeface="Times"/>
              <a:sym typeface="Times"/>
            </a:endParaRPr>
          </a:p>
          <a:p>
            <a:pPr marL="253400" indent="-253400"/>
            <a:r>
              <a:rPr lang="en">
                <a:solidFill>
                  <a:schemeClr val="dk1"/>
                </a:solidFill>
                <a:latin typeface="Times"/>
                <a:ea typeface="Times"/>
                <a:cs typeface="Times"/>
                <a:sym typeface="Times"/>
              </a:rPr>
              <a:t>A company may find that it is more economical and effective to have automatic backups done through specialized software instead of spending IT work hours towards the task. It is important to check the integrity of these backups to ensure that things are happening as expected, versus finding out right after two major servers blow up that the automatic backups were only saving temporary files.</a:t>
            </a:r>
            <a:endParaRPr/>
          </a:p>
          <a:p>
            <a:pPr marL="253400" indent="-253400"/>
            <a:endParaRPr>
              <a:solidFill>
                <a:schemeClr val="dk1"/>
              </a:solidFill>
              <a:latin typeface="Times"/>
              <a:ea typeface="Times"/>
              <a:cs typeface="Times"/>
              <a:sym typeface="Times"/>
            </a:endParaRPr>
          </a:p>
          <a:p>
            <a:pPr marL="253400" indent="-253400"/>
            <a:r>
              <a:rPr lang="en" b="1" i="1">
                <a:solidFill>
                  <a:schemeClr val="dk1"/>
                </a:solidFill>
                <a:latin typeface="Times"/>
                <a:ea typeface="Times"/>
                <a:cs typeface="Times"/>
                <a:sym typeface="Times"/>
              </a:rPr>
              <a:t>Note</a:t>
            </a:r>
            <a:endParaRPr/>
          </a:p>
          <a:p>
            <a:pPr marL="253400" indent="-253400"/>
            <a:r>
              <a:rPr lang="en">
                <a:solidFill>
                  <a:schemeClr val="dk1"/>
                </a:solidFill>
                <a:latin typeface="Times"/>
                <a:ea typeface="Times"/>
                <a:cs typeface="Times"/>
                <a:sym typeface="Times"/>
              </a:rPr>
              <a:t>Data backups’ proper logic</a:t>
            </a:r>
            <a:endParaRPr>
              <a:solidFill>
                <a:schemeClr val="dk1"/>
              </a:solidFill>
              <a:latin typeface="Times"/>
              <a:ea typeface="Times"/>
              <a:cs typeface="Times"/>
              <a:sym typeface="Times"/>
            </a:endParaRPr>
          </a:p>
          <a:p>
            <a:pPr marL="253400" indent="-253400"/>
            <a:r>
              <a:rPr lang="en">
                <a:solidFill>
                  <a:schemeClr val="dk1"/>
                </a:solidFill>
                <a:latin typeface="Courier New"/>
                <a:ea typeface="Courier New"/>
                <a:cs typeface="Courier New"/>
                <a:sym typeface="Courier New"/>
              </a:rPr>
              <a:t>o</a:t>
            </a:r>
            <a:r>
              <a:rPr lang="en">
                <a:solidFill>
                  <a:schemeClr val="dk1"/>
                </a:solidFill>
                <a:latin typeface="Times"/>
                <a:ea typeface="Times"/>
                <a:cs typeface="Times"/>
                <a:sym typeface="Times"/>
              </a:rPr>
              <a:t>      What to backup</a:t>
            </a:r>
            <a:endParaRPr>
              <a:solidFill>
                <a:schemeClr val="dk1"/>
              </a:solidFill>
              <a:latin typeface="Times"/>
              <a:ea typeface="Times"/>
              <a:cs typeface="Times"/>
              <a:sym typeface="Times"/>
            </a:endParaRPr>
          </a:p>
          <a:p>
            <a:pPr marL="253400" indent="-253400"/>
            <a:r>
              <a:rPr lang="en">
                <a:solidFill>
                  <a:schemeClr val="dk1"/>
                </a:solidFill>
                <a:latin typeface="Courier New"/>
                <a:ea typeface="Courier New"/>
                <a:cs typeface="Courier New"/>
                <a:sym typeface="Courier New"/>
              </a:rPr>
              <a:t>o</a:t>
            </a:r>
            <a:r>
              <a:rPr lang="en">
                <a:solidFill>
                  <a:schemeClr val="dk1"/>
                </a:solidFill>
                <a:latin typeface="Times"/>
                <a:ea typeface="Times"/>
                <a:cs typeface="Times"/>
                <a:sym typeface="Times"/>
              </a:rPr>
              <a:t>      How to store the backup</a:t>
            </a:r>
            <a:endParaRPr>
              <a:solidFill>
                <a:schemeClr val="dk1"/>
              </a:solidFill>
              <a:latin typeface="Times"/>
              <a:ea typeface="Times"/>
              <a:cs typeface="Times"/>
              <a:sym typeface="Times"/>
            </a:endParaRPr>
          </a:p>
          <a:p>
            <a:pPr marL="253400" indent="-253400"/>
            <a:r>
              <a:rPr lang="en">
                <a:solidFill>
                  <a:schemeClr val="dk1"/>
                </a:solidFill>
                <a:latin typeface="Courier New"/>
                <a:ea typeface="Courier New"/>
                <a:cs typeface="Courier New"/>
                <a:sym typeface="Courier New"/>
              </a:rPr>
              <a:t>o</a:t>
            </a:r>
            <a:r>
              <a:rPr lang="en">
                <a:solidFill>
                  <a:schemeClr val="dk1"/>
                </a:solidFill>
                <a:latin typeface="Times"/>
                <a:ea typeface="Times"/>
                <a:cs typeface="Times"/>
                <a:sym typeface="Times"/>
              </a:rPr>
              <a:t>      Where to store the back ups</a:t>
            </a:r>
            <a:endParaRPr>
              <a:solidFill>
                <a:schemeClr val="dk1"/>
              </a:solidFill>
              <a:latin typeface="Times"/>
              <a:ea typeface="Times"/>
              <a:cs typeface="Times"/>
              <a:sym typeface="Times"/>
            </a:endParaRPr>
          </a:p>
          <a:p>
            <a:pPr marL="253400" indent="-253400"/>
            <a:r>
              <a:rPr lang="en">
                <a:solidFill>
                  <a:schemeClr val="dk1"/>
                </a:solidFill>
                <a:latin typeface="Courier New"/>
                <a:ea typeface="Courier New"/>
                <a:cs typeface="Courier New"/>
                <a:sym typeface="Courier New"/>
              </a:rPr>
              <a:t>o</a:t>
            </a:r>
            <a:r>
              <a:rPr lang="en">
                <a:solidFill>
                  <a:schemeClr val="dk1"/>
                </a:solidFill>
                <a:latin typeface="Times"/>
                <a:ea typeface="Times"/>
                <a:cs typeface="Times"/>
                <a:sym typeface="Times"/>
              </a:rPr>
              <a:t>      When to make back ups</a:t>
            </a:r>
            <a:endParaRPr>
              <a:solidFill>
                <a:schemeClr val="dk1"/>
              </a:solidFill>
              <a:latin typeface="Times"/>
              <a:ea typeface="Times"/>
              <a:cs typeface="Times"/>
              <a:sym typeface="Times"/>
            </a:endParaRPr>
          </a:p>
          <a:p>
            <a:pPr marL="253400" indent="-253400" algn="ctr"/>
            <a:r>
              <a:rPr lang="en">
                <a:solidFill>
                  <a:schemeClr val="dk1"/>
                </a:solidFill>
                <a:latin typeface="Times"/>
                <a:ea typeface="Times"/>
                <a:cs typeface="Times"/>
                <a:sym typeface="Times"/>
              </a:rPr>
              <a:t> </a:t>
            </a:r>
            <a:endParaRPr/>
          </a:p>
          <a:p>
            <a:pPr marL="253400" indent="-253400"/>
            <a:endParaRPr>
              <a:solidFill>
                <a:schemeClr val="dk1"/>
              </a:solidFill>
              <a:latin typeface="Times"/>
              <a:ea typeface="Times"/>
              <a:cs typeface="Times"/>
              <a:sym typeface="Times"/>
            </a:endParaRPr>
          </a:p>
        </p:txBody>
      </p:sp>
    </p:spTree>
    <p:extLst>
      <p:ext uri="{BB962C8B-B14F-4D97-AF65-F5344CB8AC3E}">
        <p14:creationId xmlns:p14="http://schemas.microsoft.com/office/powerpoint/2010/main" val="360430232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36860d5a7_0_268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472</a:t>
            </a:fld>
            <a:endParaRPr sz="1400">
              <a:solidFill>
                <a:srgbClr val="000000"/>
              </a:solidFill>
              <a:latin typeface="Times"/>
              <a:ea typeface="Times"/>
              <a:cs typeface="Times"/>
              <a:sym typeface="Times"/>
            </a:endParaRPr>
          </a:p>
        </p:txBody>
      </p:sp>
      <p:sp>
        <p:nvSpPr>
          <p:cNvPr id="472" name="Google Shape;472;g436860d5a7_0_26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436860d5a7_0_268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600">
              <a:solidFill>
                <a:schemeClr val="dk1"/>
              </a:solidFill>
              <a:latin typeface="Times"/>
              <a:ea typeface="Times"/>
              <a:cs typeface="Times"/>
              <a:sym typeface="Times"/>
            </a:endParaRPr>
          </a:p>
        </p:txBody>
      </p:sp>
    </p:spTree>
    <p:extLst>
      <p:ext uri="{BB962C8B-B14F-4D97-AF65-F5344CB8AC3E}">
        <p14:creationId xmlns:p14="http://schemas.microsoft.com/office/powerpoint/2010/main" val="304813602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36860d5a7_0_273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473</a:t>
            </a:fld>
            <a:endParaRPr sz="1400">
              <a:solidFill>
                <a:srgbClr val="000000"/>
              </a:solidFill>
              <a:latin typeface="Times"/>
              <a:ea typeface="Times"/>
              <a:cs typeface="Times"/>
              <a:sym typeface="Times"/>
            </a:endParaRPr>
          </a:p>
        </p:txBody>
      </p:sp>
      <p:sp>
        <p:nvSpPr>
          <p:cNvPr id="487" name="Google Shape;487;g436860d5a7_0_27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436860d5a7_0_273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363026339"/>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36860d5a7_0_274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495" name="Google Shape;495;g436860d5a7_0_27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06335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372fdeb81_4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4372fdeb81_4_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03" name="Google Shape;503;g4372fdeb81_4_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475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672115"/>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4372fdeb81_4_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2" name="Google Shape;512;g4372fdeb81_4_1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Times"/>
                <a:ea typeface="Times"/>
                <a:cs typeface="Times"/>
                <a:sym typeface="Times"/>
              </a:rPr>
              <a:t>Often these terms are used interchangeably in the field, however they are distinctly different.  The BCP is a large scale plan geared towards sustaining the organization after a disaster.  The BCP looks at all the business processes within an organization and provides information on how to restore operations for each process.</a:t>
            </a:r>
            <a:endParaRPr/>
          </a:p>
          <a:p>
            <a:r>
              <a:rPr lang="en" sz="1300">
                <a:solidFill>
                  <a:schemeClr val="dk1"/>
                </a:solidFill>
                <a:latin typeface="Times"/>
                <a:ea typeface="Times"/>
                <a:cs typeface="Times"/>
                <a:sym typeface="Times"/>
              </a:rPr>
              <a:t>The Disaster Recovery Plan, on the other hand, is simply one of eight sub-plans of the BCP and is usually IT focused.  </a:t>
            </a:r>
            <a:endParaRPr/>
          </a:p>
        </p:txBody>
      </p:sp>
      <p:sp>
        <p:nvSpPr>
          <p:cNvPr id="513" name="Google Shape;513;g4372fdeb81_4_1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476</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3067168616"/>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372fdeb81_4_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1" name="Google Shape;521;g4372fdeb81_4_2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dirty="0">
                <a:solidFill>
                  <a:schemeClr val="dk1"/>
                </a:solidFill>
                <a:latin typeface="Times"/>
                <a:ea typeface="Times"/>
                <a:cs typeface="Times"/>
                <a:sym typeface="Times"/>
              </a:rPr>
              <a:t>In Domain 1, Information Security and Risk Management, we looked at Risk Management.  Risk Management deals with Identifying, Assessing, Analyzing and Mitigating risks to a level acceptable by management.  Notice, the definition says nothing about eliminating risks, because it’s simply not possible.  In most cases, the best we can do is to mitigate them.  With risk mitigation, we are lessening the probability and/or impact of a risk event.  However, as you’ll remember, the amount of risk that’s left after a risk response is called residual risk.  Business Continuity Planning and Disaster Recovery Planning are all about what to do when our mitigation strategies fail, or with that residual risk</a:t>
            </a:r>
            <a:endParaRPr dirty="0"/>
          </a:p>
        </p:txBody>
      </p:sp>
      <p:sp>
        <p:nvSpPr>
          <p:cNvPr id="522" name="Google Shape;522;g4372fdeb81_4_2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477</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1021195294"/>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372fdeb81_4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4372fdeb81_4_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03" name="Google Shape;503;g4372fdeb81_4_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478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1370663"/>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372fdeb81_4_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479</a:t>
            </a:fld>
            <a:endParaRPr sz="1400">
              <a:solidFill>
                <a:srgbClr val="000000"/>
              </a:solidFill>
              <a:latin typeface="Times"/>
              <a:ea typeface="Times"/>
              <a:cs typeface="Times"/>
              <a:sym typeface="Times"/>
            </a:endParaRPr>
          </a:p>
        </p:txBody>
      </p:sp>
      <p:sp>
        <p:nvSpPr>
          <p:cNvPr id="529" name="Google Shape;529;g4372fdeb81_4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0" name="Google Shape;530;g4372fdeb81_4_33: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r>
              <a:rPr lang="en" sz="1300" b="1">
                <a:solidFill>
                  <a:schemeClr val="dk1"/>
                </a:solidFill>
                <a:latin typeface="Times"/>
                <a:ea typeface="Times"/>
                <a:cs typeface="Times"/>
                <a:sym typeface="Times"/>
              </a:rPr>
              <a:t>Categories of Disruptions</a:t>
            </a:r>
            <a:endParaRPr sz="1300">
              <a:solidFill>
                <a:schemeClr val="dk1"/>
              </a:solidFill>
              <a:latin typeface="Times"/>
              <a:ea typeface="Times"/>
              <a:cs typeface="Times"/>
              <a:sym typeface="Times"/>
            </a:endParaRPr>
          </a:p>
          <a:p>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There are four main categories of disruptions; they are usually classified as non-disasters, emergencies, disasters, and catastrophes. A </a:t>
            </a:r>
            <a:r>
              <a:rPr lang="en" sz="1300" i="1">
                <a:solidFill>
                  <a:schemeClr val="dk1"/>
                </a:solidFill>
                <a:latin typeface="Times"/>
                <a:ea typeface="Times"/>
                <a:cs typeface="Times"/>
                <a:sym typeface="Times"/>
              </a:rPr>
              <a:t>non-disaster </a:t>
            </a:r>
            <a:r>
              <a:rPr lang="en" sz="1300">
                <a:solidFill>
                  <a:schemeClr val="dk1"/>
                </a:solidFill>
                <a:latin typeface="Times"/>
                <a:ea typeface="Times"/>
                <a:cs typeface="Times"/>
                <a:sym typeface="Times"/>
              </a:rPr>
              <a:t>is a disruption in service as a result of a device malfunction or failure. The solution could include hardware, software, or file restoration.  An emergency is an event (actual or perceived) that has the potential for loss of life or property.  An emergency often precedes a disaster.  A </a:t>
            </a:r>
            <a:r>
              <a:rPr lang="en" sz="1300" i="1">
                <a:solidFill>
                  <a:schemeClr val="dk1"/>
                </a:solidFill>
                <a:latin typeface="Times"/>
                <a:ea typeface="Times"/>
                <a:cs typeface="Times"/>
                <a:sym typeface="Times"/>
              </a:rPr>
              <a:t>disaster </a:t>
            </a:r>
            <a:r>
              <a:rPr lang="en" sz="1300">
                <a:solidFill>
                  <a:schemeClr val="dk1"/>
                </a:solidFill>
                <a:latin typeface="Times"/>
                <a:ea typeface="Times"/>
                <a:cs typeface="Times"/>
                <a:sym typeface="Times"/>
              </a:rPr>
              <a:t>is an event that causes the entire facility to be unusable for a day or longer. This usually requires the use of an alternate processing facility and restoration of software and data from offsite copies. The alternate site must be available to the company until their main facility is repaired and usable. A </a:t>
            </a:r>
            <a:r>
              <a:rPr lang="en" sz="1300" i="1">
                <a:solidFill>
                  <a:schemeClr val="dk1"/>
                </a:solidFill>
                <a:latin typeface="Times"/>
                <a:ea typeface="Times"/>
                <a:cs typeface="Times"/>
                <a:sym typeface="Times"/>
              </a:rPr>
              <a:t>catastrophe </a:t>
            </a:r>
            <a:r>
              <a:rPr lang="en" sz="1300">
                <a:solidFill>
                  <a:schemeClr val="dk1"/>
                </a:solidFill>
                <a:latin typeface="Times"/>
                <a:ea typeface="Times"/>
                <a:cs typeface="Times"/>
                <a:sym typeface="Times"/>
              </a:rPr>
              <a:t>is a major disruption that destroys the facility altogether. This requires a short-term solution, which would be an offsite facility, and a long-term solution, which may require rebuilding the original facility.</a:t>
            </a:r>
            <a:endParaRPr/>
          </a:p>
          <a:p>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Disasters and catastrophes are rare compared to non-disasters. Non-disasters can usually be taken care of by replacing a device or restoring files from on-site backups. On-site backup requirements need to be thought out, and decisions should be made with good judgment. It might make sense for a company to have an on-site backup of the server that processes all of their important transactions and customer purchases, but not so smart to have a backup of the file server that is hardly used. The critical equipment needs to be identified, and their mean time between failure (MTBF) and mean time to repair (MTTR) should be estimated to provide the necessary statistics of when a device may be meeting its maker and a new device may be required. </a:t>
            </a:r>
            <a:endParaRPr/>
          </a:p>
        </p:txBody>
      </p:sp>
    </p:spTree>
    <p:extLst>
      <p:ext uri="{BB962C8B-B14F-4D97-AF65-F5344CB8AC3E}">
        <p14:creationId xmlns:p14="http://schemas.microsoft.com/office/powerpoint/2010/main" val="3220171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364b60cd0_1_25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4364b60cd0_1_25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The CISO isthe senior manager ultimately responsible for providing C-I-A for information assets.  </a:t>
            </a:r>
            <a:endParaRPr sz="1600">
              <a:solidFill>
                <a:schemeClr val="dk1"/>
              </a:solidFill>
              <a:latin typeface="Assistant"/>
              <a:ea typeface="Assistant"/>
              <a:cs typeface="Assistant"/>
              <a:sym typeface="Assistant"/>
            </a:endParaRPr>
          </a:p>
          <a:p>
            <a:pPr marL="496711" indent="-227068">
              <a:buClr>
                <a:schemeClr val="dk1"/>
              </a:buClr>
              <a:buSzPts val="1400"/>
              <a:buFont typeface="Assistant"/>
              <a:buChar char="●"/>
            </a:pPr>
            <a:r>
              <a:rPr lang="en" sz="1600">
                <a:solidFill>
                  <a:schemeClr val="dk1"/>
                </a:solidFill>
                <a:latin typeface="Assistant"/>
                <a:ea typeface="Assistant"/>
                <a:cs typeface="Assistant"/>
                <a:sym typeface="Assistant"/>
              </a:rPr>
              <a:t>Responsible for protecting the CIA of information through the following:</a:t>
            </a:r>
            <a:endParaRPr sz="1600">
              <a:solidFill>
                <a:schemeClr val="dk1"/>
              </a:solidFill>
              <a:latin typeface="Assistant"/>
              <a:ea typeface="Assistant"/>
              <a:cs typeface="Assistant"/>
              <a:sym typeface="Assistant"/>
            </a:endParaRPr>
          </a:p>
          <a:p>
            <a:pPr marL="1021806" lvl="1" indent="-354793">
              <a:buClr>
                <a:schemeClr val="dk1"/>
              </a:buClr>
              <a:buSzPts val="1400"/>
              <a:buFont typeface="Assistant"/>
              <a:buChar char="○"/>
            </a:pPr>
            <a:r>
              <a:rPr lang="en" sz="1600">
                <a:solidFill>
                  <a:schemeClr val="dk1"/>
                </a:solidFill>
                <a:latin typeface="Assistant"/>
                <a:ea typeface="Assistant"/>
                <a:cs typeface="Assistant"/>
                <a:sym typeface="Assistant"/>
              </a:rPr>
              <a:t>Policy</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Investigation</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Testing</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Compliance</a:t>
            </a:r>
            <a:endParaRPr sz="1600">
              <a:solidFill>
                <a:schemeClr val="dk1"/>
              </a:solidFill>
              <a:latin typeface="Assistant"/>
              <a:ea typeface="Assistant"/>
              <a:cs typeface="Assistant"/>
              <a:sym typeface="Assistant"/>
            </a:endParaRPr>
          </a:p>
          <a:p>
            <a:pPr marL="1021806" lvl="1" indent="-354793">
              <a:spcBef>
                <a:spcPts val="335"/>
              </a:spcBef>
              <a:buClr>
                <a:schemeClr val="dk1"/>
              </a:buClr>
              <a:buSzPts val="1400"/>
              <a:buFont typeface="Assistant"/>
              <a:buChar char="○"/>
            </a:pPr>
            <a:r>
              <a:rPr lang="en" sz="1600">
                <a:solidFill>
                  <a:schemeClr val="dk1"/>
                </a:solidFill>
                <a:latin typeface="Assistant"/>
                <a:ea typeface="Assistant"/>
                <a:cs typeface="Assistant"/>
                <a:sym typeface="Assistant"/>
              </a:rPr>
              <a:t>IT planning, budgeting, and  performance, including its  information security components</a:t>
            </a:r>
            <a:endParaRPr sz="1600">
              <a:solidFill>
                <a:schemeClr val="dk1"/>
              </a:solidFill>
              <a:latin typeface="Assistant"/>
              <a:ea typeface="Assistant"/>
              <a:cs typeface="Assistant"/>
              <a:sym typeface="Assistant"/>
            </a:endParaRPr>
          </a:p>
        </p:txBody>
      </p:sp>
      <p:sp>
        <p:nvSpPr>
          <p:cNvPr id="383" name="Google Shape;383;g4364b60cd0_1_25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66359907"/>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4372fdeb81_4_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38" name="Google Shape;538;g4372fdeb81_4_4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a:solidFill>
                  <a:schemeClr val="dk1"/>
                </a:solidFill>
                <a:latin typeface="Calibri"/>
                <a:ea typeface="Calibri"/>
                <a:cs typeface="Calibri"/>
                <a:sym typeface="Calibri"/>
              </a:rPr>
              <a:t>ISO/IEC 27031:2011 describes the concepts and principles of information and communication technology (ICT) readiness for business continuity, and provides a framework of methods and processes to identify and specify all aspects (such as performance criteria, design, and implementation) for improving an organization's ICT readiness to ensure business continuity. It applies to any organization (private, governmental, and non-governmental, irrespective of size) developing its ICT readiness for business continuity program (IRBC), and requiring its ICT services/infrastructures to be ready to support business operations in the event of emerging events and incidents, and related disruptions, that could affect continuity (including security) of critical business functions. It also enables an organization to measure performance parameters that correlate to its IRBC in a consistent and recognized manner.</a:t>
            </a:r>
            <a:endParaRPr/>
          </a:p>
          <a:p>
            <a:r>
              <a:rPr lang="en" sz="1300">
                <a:solidFill>
                  <a:schemeClr val="dk1"/>
                </a:solidFill>
                <a:latin typeface="Calibri"/>
                <a:ea typeface="Calibri"/>
                <a:cs typeface="Calibri"/>
                <a:sym typeface="Calibri"/>
              </a:rPr>
              <a:t>The scope of ISO/IEC 27031:2011 encompasses all events and incidents (including security related) that could have an impact on ICT infrastructure and systems. It includes and extends the practices of information security incident handling and management and ICT readiness planning and services.</a:t>
            </a:r>
            <a:endParaRPr/>
          </a:p>
          <a:p>
            <a:r>
              <a:rPr lang="en" sz="1300">
                <a:solidFill>
                  <a:schemeClr val="dk1"/>
                </a:solidFill>
                <a:latin typeface="Calibri"/>
                <a:ea typeface="Calibri"/>
                <a:cs typeface="Calibri"/>
                <a:sym typeface="Calibri"/>
              </a:rPr>
              <a:t>While this proposed standard is in draft mode, there are many internationally recognized standards</a:t>
            </a:r>
            <a:endParaRPr/>
          </a:p>
          <a:p>
            <a:r>
              <a:rPr lang="en" sz="1300">
                <a:solidFill>
                  <a:schemeClr val="dk1"/>
                </a:solidFill>
                <a:latin typeface="Calibri"/>
                <a:ea typeface="Calibri"/>
                <a:cs typeface="Calibri"/>
                <a:sym typeface="Calibri"/>
              </a:rPr>
              <a:t>in existence, but they do not seem to line up exactly, thus causing confusion among practitioners.</a:t>
            </a:r>
            <a:endParaRPr/>
          </a:p>
          <a:p>
            <a:r>
              <a:rPr lang="en" sz="1300">
                <a:solidFill>
                  <a:schemeClr val="dk1"/>
                </a:solidFill>
                <a:latin typeface="Calibri"/>
                <a:ea typeface="Calibri"/>
                <a:cs typeface="Calibri"/>
                <a:sym typeface="Calibri"/>
              </a:rPr>
              <a:t>Even in the US government sector, terminology is not always consistent. For example, FEMA</a:t>
            </a:r>
            <a:endParaRPr/>
          </a:p>
          <a:p>
            <a:r>
              <a:rPr lang="en" sz="1300">
                <a:solidFill>
                  <a:schemeClr val="dk1"/>
                </a:solidFill>
                <a:latin typeface="Calibri"/>
                <a:ea typeface="Calibri"/>
                <a:cs typeface="Calibri"/>
                <a:sym typeface="Calibri"/>
              </a:rPr>
              <a:t>standard documentation refers to the BCM field as COOP, but in NIST documentation SP800-34,</a:t>
            </a:r>
            <a:endParaRPr/>
          </a:p>
          <a:p>
            <a:r>
              <a:rPr lang="en" sz="1300">
                <a:solidFill>
                  <a:schemeClr val="dk1"/>
                </a:solidFill>
                <a:latin typeface="Calibri"/>
                <a:ea typeface="Calibri"/>
                <a:cs typeface="Calibri"/>
                <a:sym typeface="Calibri"/>
              </a:rPr>
              <a:t>COOP is seen as a subset of BCP (Business Continuity Planning). Unfortunately, in my opinion, there</a:t>
            </a:r>
            <a:endParaRPr/>
          </a:p>
          <a:p>
            <a:r>
              <a:rPr lang="en" sz="1300">
                <a:solidFill>
                  <a:schemeClr val="dk1"/>
                </a:solidFill>
                <a:latin typeface="Calibri"/>
                <a:ea typeface="Calibri"/>
                <a:cs typeface="Calibri"/>
                <a:sym typeface="Calibri"/>
              </a:rPr>
              <a:t>is very little “common knowledge” in the BC/DR field.</a:t>
            </a:r>
            <a:endParaRPr/>
          </a:p>
        </p:txBody>
      </p:sp>
      <p:sp>
        <p:nvSpPr>
          <p:cNvPr id="539" name="Google Shape;539;g4372fdeb81_4_4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481</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3799699940"/>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4372fdeb81_4_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4372fdeb81_4_7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70" name="Google Shape;570;g4372fdeb81_4_7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483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616748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372fdeb81_4_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4372fdeb81_4_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78" name="Google Shape;578;g4372fdeb81_4_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485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470952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372fdeb81_4_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4372fdeb81_4_8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586" name="Google Shape;586;g4372fdeb81_4_8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487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42265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372fdeb81_4_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g4372fdeb81_4_9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602" name="Google Shape;602;g4372fdeb81_4_9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488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43768"/>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4372fdeb81_4_1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4372fdeb81_4_13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646" name="Google Shape;646;g4372fdeb81_4_13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490</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5905506"/>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372fdeb81_4_1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4372fdeb81_4_14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655" name="Google Shape;655;g4372fdeb81_4_14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4204849"/>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372fdeb81_4_1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4372fdeb81_4_16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682" name="Google Shape;682;g4372fdeb81_4_16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9535901"/>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72fdeb81_4_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g4372fdeb81_4_1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691" name="Google Shape;691;g4372fdeb81_4_1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7494182"/>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372fdeb81_4_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4372fdeb81_4_18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dirty="0">
              <a:solidFill>
                <a:schemeClr val="dk1"/>
              </a:solidFill>
              <a:latin typeface="Calibri"/>
              <a:ea typeface="Calibri"/>
              <a:cs typeface="Calibri"/>
              <a:sym typeface="Calibri"/>
            </a:endParaRPr>
          </a:p>
        </p:txBody>
      </p:sp>
      <p:sp>
        <p:nvSpPr>
          <p:cNvPr id="700" name="Google Shape;700;g4372fdeb81_4_18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4537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64b60cd0_1_1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4364b60cd0_1_1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06" name="Google Shape;106;g4364b60cd0_1_1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83591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364b60cd0_1_26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4364b60cd0_1_26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391" name="Google Shape;391;g4364b60cd0_1_26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90521447"/>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4372fdeb81_4_2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4372fdeb81_4_22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745" name="Google Shape;745;g4372fdeb81_4_22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497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7351541"/>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372fdeb81_4_32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498</a:t>
            </a:fld>
            <a:endParaRPr sz="1400">
              <a:solidFill>
                <a:srgbClr val="000000"/>
              </a:solidFill>
              <a:latin typeface="Times"/>
              <a:ea typeface="Times"/>
              <a:cs typeface="Times"/>
              <a:sym typeface="Times"/>
            </a:endParaRPr>
          </a:p>
        </p:txBody>
      </p:sp>
      <p:sp>
        <p:nvSpPr>
          <p:cNvPr id="857" name="Google Shape;857;g4372fdeb81_4_3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8" name="Google Shape;858;g4372fdeb81_4_32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b="1" dirty="0">
                <a:solidFill>
                  <a:schemeClr val="dk1"/>
                </a:solidFill>
                <a:latin typeface="Times"/>
                <a:ea typeface="Times"/>
                <a:cs typeface="Times"/>
                <a:sym typeface="Times"/>
              </a:rPr>
              <a:t>Plan Maintenance</a:t>
            </a:r>
            <a:endParaRPr dirty="0"/>
          </a:p>
        </p:txBody>
      </p:sp>
    </p:spTree>
    <p:extLst>
      <p:ext uri="{BB962C8B-B14F-4D97-AF65-F5344CB8AC3E}">
        <p14:creationId xmlns:p14="http://schemas.microsoft.com/office/powerpoint/2010/main" val="2141524619"/>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372fdeb81_4_29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500</a:t>
            </a:fld>
            <a:endParaRPr sz="1400">
              <a:solidFill>
                <a:srgbClr val="000000"/>
              </a:solidFill>
              <a:latin typeface="Times"/>
              <a:ea typeface="Times"/>
              <a:cs typeface="Times"/>
              <a:sym typeface="Times"/>
            </a:endParaRPr>
          </a:p>
        </p:txBody>
      </p:sp>
      <p:sp>
        <p:nvSpPr>
          <p:cNvPr id="825" name="Google Shape;825;g4372fdeb81_4_2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26" name="Google Shape;826;g4372fdeb81_4_296: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a:lnSpc>
                <a:spcPct val="90000"/>
              </a:lnSpc>
            </a:pPr>
            <a:r>
              <a:rPr lang="en" sz="1300" b="1">
                <a:solidFill>
                  <a:schemeClr val="dk1"/>
                </a:solidFill>
                <a:latin typeface="Times"/>
                <a:ea typeface="Times"/>
                <a:cs typeface="Times"/>
                <a:sym typeface="Times"/>
              </a:rPr>
              <a:t>Developing a Recovery Team</a:t>
            </a:r>
            <a:endParaRPr sz="1300">
              <a:solidFill>
                <a:schemeClr val="dk1"/>
              </a:solidFill>
              <a:latin typeface="Times"/>
              <a:ea typeface="Times"/>
              <a:cs typeface="Times"/>
              <a:sym typeface="Times"/>
            </a:endParaRPr>
          </a:p>
          <a:p>
            <a:pPr>
              <a:lnSpc>
                <a:spcPct val="90000"/>
              </a:lnSpc>
            </a:pP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Once it is decided that these plans are needed, senior management must appoint specific people to perform the necessary tasks. Knowing the actual tasks of the job will help management ensure that they appoint the right people to the team. The team must then work with the management staff to develop the ultimate goals of the plan, identify the critical parts of the business that must be dealt with first during a disaster, and determine the priorities and tasks of departments. Once these directives are handed</a:t>
            </a: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down from management, the team now has goals, objectives, and priorities with which to shape the program. The team must focus on each threat and how that threat can affect the issues deemed most important by management. They develop procedures and tasks that must be performed in each situation and assign responsibility to different employees in charge of the different tasks. The more time that is given to this step in the process, the more likely the team will produce a very useful, effective, and complete plan.</a:t>
            </a: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 </a:t>
            </a:r>
            <a:endParaRPr sz="1300">
              <a:solidFill>
                <a:schemeClr val="dk1"/>
              </a:solidFill>
              <a:latin typeface="Times"/>
              <a:ea typeface="Times"/>
              <a:cs typeface="Times"/>
              <a:sym typeface="Times"/>
            </a:endParaRPr>
          </a:p>
          <a:p>
            <a:pPr>
              <a:lnSpc>
                <a:spcPct val="90000"/>
              </a:lnSpc>
            </a:pPr>
            <a:r>
              <a:rPr lang="en" sz="1300">
                <a:solidFill>
                  <a:schemeClr val="dk1"/>
                </a:solidFill>
                <a:latin typeface="Times"/>
                <a:ea typeface="Times"/>
                <a:cs typeface="Times"/>
                <a:sym typeface="Times"/>
              </a:rPr>
              <a:t>The team may need to contact outside vendors to establish offsite solutions, redundant communication methods, data backup services, and redundant hardware. All agreements must be documented and outlined so that there is less confusion in a time of crisis. It is important that the team is made up of people who are either familiar with each and every department within the company, or is made up of representatives from each department. This is because each department is unique in its functionality and has unique risks and threats. The best plan is when all issues and threats are brought to the table and discussed; this cannot be done effectively with a few people who are only familiar with a couple of departments. It is important that representatives from each department are involved with not only the planning stages, but also the testing and implementation stages.</a:t>
            </a:r>
            <a:endParaRPr/>
          </a:p>
          <a:p>
            <a:pPr>
              <a:lnSpc>
                <a:spcPct val="90000"/>
              </a:lnSpc>
            </a:pPr>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33937108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4372fdeb81_4_26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501</a:t>
            </a:fld>
            <a:endParaRPr sz="1400">
              <a:solidFill>
                <a:srgbClr val="000000"/>
              </a:solidFill>
              <a:latin typeface="Times"/>
              <a:ea typeface="Times"/>
              <a:cs typeface="Times"/>
              <a:sym typeface="Times"/>
            </a:endParaRPr>
          </a:p>
        </p:txBody>
      </p:sp>
      <p:sp>
        <p:nvSpPr>
          <p:cNvPr id="793" name="Google Shape;793;g4372fdeb81_4_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4" name="Google Shape;794;g4372fdeb81_4_268: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r>
              <a:rPr lang="en" sz="1300" b="1">
                <a:solidFill>
                  <a:schemeClr val="dk1"/>
                </a:solidFill>
                <a:latin typeface="Times"/>
                <a:ea typeface="Times"/>
                <a:cs typeface="Times"/>
                <a:sym typeface="Times"/>
              </a:rPr>
              <a:t> </a:t>
            </a:r>
            <a:endParaRPr/>
          </a:p>
        </p:txBody>
      </p:sp>
    </p:spTree>
    <p:extLst>
      <p:ext uri="{BB962C8B-B14F-4D97-AF65-F5344CB8AC3E}">
        <p14:creationId xmlns:p14="http://schemas.microsoft.com/office/powerpoint/2010/main" val="1256927101"/>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4372fdeb81_4_27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502</a:t>
            </a:fld>
            <a:endParaRPr sz="1400">
              <a:solidFill>
                <a:srgbClr val="000000"/>
              </a:solidFill>
              <a:latin typeface="Times"/>
              <a:ea typeface="Times"/>
              <a:cs typeface="Times"/>
              <a:sym typeface="Times"/>
            </a:endParaRPr>
          </a:p>
        </p:txBody>
      </p:sp>
      <p:sp>
        <p:nvSpPr>
          <p:cNvPr id="801" name="Google Shape;801;g4372fdeb81_4_2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2" name="Google Shape;802;g4372fdeb81_4_27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r>
              <a:rPr lang="en" sz="1300" b="1">
                <a:solidFill>
                  <a:schemeClr val="dk1"/>
                </a:solidFill>
                <a:latin typeface="Times"/>
                <a:ea typeface="Times"/>
                <a:cs typeface="Times"/>
                <a:sym typeface="Times"/>
              </a:rPr>
              <a:t>Roles and Responsibilities</a:t>
            </a:r>
            <a:endParaRPr/>
          </a:p>
        </p:txBody>
      </p:sp>
    </p:spTree>
    <p:extLst>
      <p:ext uri="{BB962C8B-B14F-4D97-AF65-F5344CB8AC3E}">
        <p14:creationId xmlns:p14="http://schemas.microsoft.com/office/powerpoint/2010/main" val="3233228653"/>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372fdeb81_4_28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503</a:t>
            </a:fld>
            <a:endParaRPr sz="1400">
              <a:solidFill>
                <a:srgbClr val="000000"/>
              </a:solidFill>
              <a:latin typeface="Times"/>
              <a:ea typeface="Times"/>
              <a:cs typeface="Times"/>
              <a:sym typeface="Times"/>
            </a:endParaRPr>
          </a:p>
        </p:txBody>
      </p:sp>
      <p:sp>
        <p:nvSpPr>
          <p:cNvPr id="809" name="Google Shape;809;g4372fdeb81_4_2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0" name="Google Shape;810;g4372fdeb81_4_28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b="1">
              <a:solidFill>
                <a:schemeClr val="dk1"/>
              </a:solidFill>
              <a:latin typeface="Times"/>
              <a:ea typeface="Times"/>
              <a:cs typeface="Times"/>
              <a:sym typeface="Times"/>
            </a:endParaRPr>
          </a:p>
        </p:txBody>
      </p:sp>
    </p:spTree>
    <p:extLst>
      <p:ext uri="{BB962C8B-B14F-4D97-AF65-F5344CB8AC3E}">
        <p14:creationId xmlns:p14="http://schemas.microsoft.com/office/powerpoint/2010/main" val="963498801"/>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4372fdeb81_4_28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504</a:t>
            </a:fld>
            <a:endParaRPr sz="1400">
              <a:solidFill>
                <a:srgbClr val="000000"/>
              </a:solidFill>
              <a:latin typeface="Times"/>
              <a:ea typeface="Times"/>
              <a:cs typeface="Times"/>
              <a:sym typeface="Times"/>
            </a:endParaRPr>
          </a:p>
        </p:txBody>
      </p:sp>
      <p:sp>
        <p:nvSpPr>
          <p:cNvPr id="817" name="Google Shape;817;g4372fdeb81_4_2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818" name="Google Shape;818;g4372fdeb81_4_289: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r>
              <a:rPr lang="en" sz="1300" b="1">
                <a:solidFill>
                  <a:schemeClr val="dk1"/>
                </a:solidFill>
                <a:latin typeface="Times"/>
                <a:ea typeface="Times"/>
                <a:cs typeface="Times"/>
                <a:sym typeface="Times"/>
              </a:rPr>
              <a:t>Roles for executing the plans</a:t>
            </a:r>
            <a:endParaRPr sz="1300">
              <a:solidFill>
                <a:schemeClr val="dk1"/>
              </a:solidFill>
              <a:latin typeface="Times"/>
              <a:ea typeface="Times"/>
              <a:cs typeface="Times"/>
              <a:sym typeface="Times"/>
            </a:endParaRPr>
          </a:p>
          <a:p>
            <a:r>
              <a:rPr lang="en" sz="1300">
                <a:solidFill>
                  <a:schemeClr val="dk1"/>
                </a:solidFill>
                <a:latin typeface="Times"/>
                <a:ea typeface="Times"/>
                <a:cs typeface="Times"/>
                <a:sym typeface="Times"/>
              </a:rPr>
              <a:t> </a:t>
            </a:r>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452063071"/>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36860d5a7_0_27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g436860d5a7_0_276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866" name="Google Shape;866;g436860d5a7_0_276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505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0774454"/>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436860d5a7_0_27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g436860d5a7_0_277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
        <p:nvSpPr>
          <p:cNvPr id="874" name="Google Shape;874;g436860d5a7_0_277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sz="1400">
                <a:solidFill>
                  <a:srgbClr val="000000"/>
                </a:solidFill>
                <a:latin typeface="Times"/>
                <a:ea typeface="Times"/>
                <a:cs typeface="Times"/>
                <a:sym typeface="Times"/>
              </a:rPr>
              <a:pPr/>
              <a:t>506</a:t>
            </a:fld>
            <a:endParaRPr sz="1400">
              <a:solidFill>
                <a:srgbClr val="000000"/>
              </a:solidFill>
              <a:latin typeface="Times"/>
              <a:ea typeface="Times"/>
              <a:cs typeface="Times"/>
              <a:sym typeface="Times"/>
            </a:endParaRPr>
          </a:p>
        </p:txBody>
      </p:sp>
    </p:spTree>
    <p:extLst>
      <p:ext uri="{BB962C8B-B14F-4D97-AF65-F5344CB8AC3E}">
        <p14:creationId xmlns:p14="http://schemas.microsoft.com/office/powerpoint/2010/main" val="1259183025"/>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36860d5a7_0_27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g436860d5a7_0_278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885" name="Google Shape;885;g436860d5a7_0_278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507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11764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364b60cd0_1_27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4364b60cd0_1_27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Business managers are often our customers as we fulfil our role in information security.  Remember, our ultimate purpose is to support the objectives of the business, the business managers are the ones who are closest to the business and are often owners of the systems and the data.  If there is ever a conflict between InfoSec and the business function owner, the business will always be the ultimate decision makers.  </a:t>
            </a:r>
            <a:endParaRPr sz="1600">
              <a:solidFill>
                <a:schemeClr val="dk1"/>
              </a:solidFill>
              <a:latin typeface="Assistant"/>
              <a:ea typeface="Assistant"/>
              <a:cs typeface="Assistant"/>
              <a:sym typeface="Assistant"/>
            </a:endParaRPr>
          </a:p>
        </p:txBody>
      </p:sp>
      <p:sp>
        <p:nvSpPr>
          <p:cNvPr id="398" name="Google Shape;398;g4364b60cd0_1_27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2827711"/>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43e57b6aa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443e57b6aa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629028117"/>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436860d5a7_0_27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5" name="Google Shape;905;g436860d5a7_0_279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06" name="Google Shape;906;g436860d5a7_0_279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509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7455174"/>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36860d5a7_0_28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g436860d5a7_0_280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14" name="Google Shape;914;g436860d5a7_0_280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510</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4000807"/>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436860d5a7_0_28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g436860d5a7_0_281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dirty="0">
              <a:solidFill>
                <a:schemeClr val="dk1"/>
              </a:solidFill>
              <a:latin typeface="Calibri"/>
              <a:ea typeface="Calibri"/>
              <a:cs typeface="Calibri"/>
              <a:sym typeface="Calibri"/>
            </a:endParaRPr>
          </a:p>
        </p:txBody>
      </p:sp>
      <p:sp>
        <p:nvSpPr>
          <p:cNvPr id="922" name="Google Shape;922;g436860d5a7_0_281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7112709"/>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36860d5a7_0_28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g436860d5a7_0_282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31" name="Google Shape;931;g436860d5a7_0_282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7418945"/>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436860d5a7_0_28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g436860d5a7_0_283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39" name="Google Shape;939;g436860d5a7_0_283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2284696"/>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443e57b6aa_1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443e57b6aa_1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73691678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443e57b6aa_0_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443e57b6aa_0_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096985176"/>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436860d5a7_0_28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g436860d5a7_0_284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58" name="Google Shape;958;g436860d5a7_0_284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8002336"/>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436860d5a7_0_28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g436860d5a7_0_285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74" name="Google Shape;974;g436860d5a7_0_285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3880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364b60cd0_1_28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4364b60cd0_1_28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406" name="Google Shape;406;g4364b60cd0_1_28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48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17852552"/>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436860d5a7_0_28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g436860d5a7_0_286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82" name="Google Shape;982;g436860d5a7_0_286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43219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36860d5a7_0_28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436860d5a7_0_287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990" name="Google Shape;990;g436860d5a7_0_287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519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844266"/>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43e57b6aa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43e57b6aa_0_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001318979"/>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36860d5a7_0_29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436860d5a7_0_290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27" name="Google Shape;1027;g436860d5a7_0_290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856947"/>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436860d5a7_0_29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g436860d5a7_0_290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35" name="Google Shape;1035;g436860d5a7_0_29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621618"/>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436860d5a7_0_29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3" name="Google Shape;1043;g436860d5a7_0_291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44" name="Google Shape;1044;g436860d5a7_0_291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4520969"/>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436860d5a7_0_29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1" name="Google Shape;1051;g436860d5a7_0_292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52" name="Google Shape;1052;g436860d5a7_0_292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9322335"/>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436860d5a7_0_29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g436860d5a7_0_293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61" name="Google Shape;1061;g436860d5a7_0_293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624121"/>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436860d5a7_0_29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g436860d5a7_0_293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69" name="Google Shape;1069;g436860d5a7_0_293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6207047"/>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6860d5a7_0_29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436860d5a7_0_294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77" name="Google Shape;1077;g436860d5a7_0_294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895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364b60cd0_1_29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49</a:t>
            </a:fld>
            <a:endParaRPr sz="1400" kern="0">
              <a:solidFill>
                <a:srgbClr val="000000"/>
              </a:solidFill>
              <a:latin typeface="Times"/>
              <a:ea typeface="Times"/>
              <a:cs typeface="Times"/>
              <a:sym typeface="Times"/>
            </a:endParaRPr>
          </a:p>
        </p:txBody>
      </p:sp>
      <p:sp>
        <p:nvSpPr>
          <p:cNvPr id="412" name="Google Shape;412;g4364b60cd0_1_295: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413" name="Google Shape;413;g4364b60cd0_1_295: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dirty="0">
              <a:solidFill>
                <a:schemeClr val="dk1"/>
              </a:solidFill>
              <a:latin typeface="Times"/>
              <a:ea typeface="Times"/>
              <a:cs typeface="Times"/>
              <a:sym typeface="Times"/>
            </a:endParaRPr>
          </a:p>
        </p:txBody>
      </p:sp>
      <p:sp>
        <p:nvSpPr>
          <p:cNvPr id="414" name="Google Shape;414;g4364b60cd0_1_29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841851"/>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436860d5a7_0_29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g436860d5a7_0_295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86" name="Google Shape;1086;g436860d5a7_0_295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0767265"/>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436860d5a7_0_30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g436860d5a7_0_30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094" name="Google Shape;1094;g436860d5a7_0_30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529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7971442"/>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443e57b6aa_1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443e57b6aa_1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683947626"/>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436860d5a7_0_30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6" name="Google Shape;1106;g436860d5a7_0_309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107" name="Google Shape;1107;g436860d5a7_0_309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4854147"/>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436860d5a7_0_309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g436860d5a7_0_309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116" name="Google Shape;1116;g436860d5a7_0_309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364882"/>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443e57b6aa_0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443e57b6aa_0_2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976058070"/>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436860d5a7_0_3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436860d5a7_0_325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283" name="Google Shape;1283;g436860d5a7_0_325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3319787"/>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436860d5a7_0_32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g436860d5a7_0_326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291" name="Google Shape;1291;g436860d5a7_0_326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536</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236585"/>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436860d5a7_0_3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g436860d5a7_0_326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299" name="Google Shape;1299;g436860d5a7_0_326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3578370"/>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436860d5a7_0_32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6" name="Google Shape;1306;g436860d5a7_0_327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307" name="Google Shape;1307;g436860d5a7_0_327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7752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364b60cd0_1_30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4364b60cd0_1_304: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423" name="Google Shape;423;g4364b60cd0_1_30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50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2865151"/>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436860d5a7_0_328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g436860d5a7_0_328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315" name="Google Shape;1315;g436860d5a7_0_328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539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7440573"/>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436860d5a7_0_329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322" name="Google Shape;1322;g436860d5a7_0_329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033566"/>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436860d5a7_0_329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endParaRPr/>
          </a:p>
        </p:txBody>
      </p:sp>
      <p:sp>
        <p:nvSpPr>
          <p:cNvPr id="1330" name="Google Shape;1330;g436860d5a7_0_32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688278"/>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43e57b6aa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43e57b6aa_0_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98393126"/>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43e57b6aa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43e57b6aa_0_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1819604007"/>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436860d5a7_0_33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g436860d5a7_0_330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814096080"/>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436860d5a7_0_33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8" name="Google Shape;1348;g436860d5a7_0_3308: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569238547"/>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36860d5a7_0_33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g436860d5a7_0_3319: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26071796"/>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436860d5a7_0_33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7" name="Google Shape;1367;g436860d5a7_0_3324: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875113692"/>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43e57b6aa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43e57b6aa_0_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2896417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f835c88f7_3_9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f835c88f7_3_97: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485157471"/>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36860d5a7_0_33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g436860d5a7_0_3334: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1371022"/>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436860d5a7_0_33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5" name="Google Shape;1385;g436860d5a7_0_3339: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2254291258"/>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436860d5a7_0_33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2" name="Google Shape;1392;g436860d5a7_0_3344:notes"/>
          <p:cNvSpPr txBox="1">
            <a:spLocks noGrp="1"/>
          </p:cNvSpPr>
          <p:nvPr>
            <p:ph type="body" idx="1"/>
          </p:nvPr>
        </p:nvSpPr>
        <p:spPr>
          <a:xfrm>
            <a:off x="731982" y="4561354"/>
            <a:ext cx="5851200" cy="4320225"/>
          </a:xfrm>
          <a:prstGeom prst="rect">
            <a:avLst/>
          </a:prstGeom>
          <a:noFill/>
          <a:ln>
            <a:noFill/>
          </a:ln>
        </p:spPr>
        <p:txBody>
          <a:bodyPr spcFirstLastPara="1" wrap="square" lIns="101772" tIns="50873" rIns="101772" bIns="50873" anchor="t" anchorCtr="0">
            <a:noAutofit/>
          </a:bodyPr>
          <a:lstStyle/>
          <a:p>
            <a:endParaRPr sz="1300">
              <a:solidFill>
                <a:schemeClr val="dk1"/>
              </a:solidFill>
              <a:latin typeface="Times"/>
              <a:ea typeface="Times"/>
              <a:cs typeface="Times"/>
              <a:sym typeface="Times"/>
            </a:endParaRPr>
          </a:p>
        </p:txBody>
      </p:sp>
    </p:spTree>
    <p:extLst>
      <p:ext uri="{BB962C8B-B14F-4D97-AF65-F5344CB8AC3E}">
        <p14:creationId xmlns:p14="http://schemas.microsoft.com/office/powerpoint/2010/main" val="1889876759"/>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436860d5a7_0_33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g436860d5a7_0_336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endParaRPr sz="1300">
              <a:solidFill>
                <a:schemeClr val="dk1"/>
              </a:solidFill>
              <a:latin typeface="Calibri"/>
              <a:ea typeface="Calibri"/>
              <a:cs typeface="Calibri"/>
              <a:sym typeface="Calibri"/>
            </a:endParaRPr>
          </a:p>
        </p:txBody>
      </p:sp>
      <p:sp>
        <p:nvSpPr>
          <p:cNvPr id="1417" name="Google Shape;1417;g436860d5a7_0_336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fld id="{00000000-1234-1234-1234-123412341234}" type="slidenum">
              <a:rPr lang="en">
                <a:solidFill>
                  <a:schemeClr val="dk1"/>
                </a:solidFill>
                <a:latin typeface="Calibri"/>
                <a:ea typeface="Calibri"/>
                <a:cs typeface="Calibri"/>
                <a:sym typeface="Calibri"/>
              </a:rPr>
              <a:pPr/>
              <a:t>552</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4788527"/>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443e57b6aa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443e57b6aa_0_2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Tree>
    <p:extLst>
      <p:ext uri="{BB962C8B-B14F-4D97-AF65-F5344CB8AC3E}">
        <p14:creationId xmlns:p14="http://schemas.microsoft.com/office/powerpoint/2010/main" val="3263738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38731ac6f_0_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38731ac6f_0_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861581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30718cf9b_1_10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430718cf9b_1_106:notes"/>
          <p:cNvSpPr txBox="1">
            <a:spLocks noGrp="1"/>
          </p:cNvSpPr>
          <p:nvPr>
            <p:ph type="body" idx="1"/>
          </p:nvPr>
        </p:nvSpPr>
        <p:spPr>
          <a:xfrm>
            <a:off x="780288" y="4788599"/>
            <a:ext cx="6242304" cy="4536567"/>
          </a:xfrm>
          <a:prstGeom prst="rect">
            <a:avLst/>
          </a:prstGeom>
          <a:noFill/>
          <a:ln>
            <a:noFill/>
          </a:ln>
        </p:spPr>
        <p:txBody>
          <a:bodyPr spcFirstLastPara="1" wrap="square" lIns="102163" tIns="102163" rIns="102163" bIns="102163" anchor="t" anchorCtr="0">
            <a:noAutofit/>
          </a:bodyPr>
          <a:lstStyle/>
          <a:p>
            <a:endParaRPr sz="1300"/>
          </a:p>
        </p:txBody>
      </p:sp>
    </p:spTree>
    <p:extLst>
      <p:ext uri="{BB962C8B-B14F-4D97-AF65-F5344CB8AC3E}">
        <p14:creationId xmlns:p14="http://schemas.microsoft.com/office/powerpoint/2010/main" val="2891664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364b60cd0_1_32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4364b60cd0_1_32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443" name="Google Shape;443;g4364b60cd0_1_32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54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1499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f835c88f7_3_10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f835c88f7_3_101: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341406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364b60cd0_1_2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4364b60cd0_1_2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15" name="Google Shape;115;g4364b60cd0_1_2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05992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38731ac6f_0_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56</a:t>
            </a:fld>
            <a:endParaRPr sz="1400" kern="0">
              <a:solidFill>
                <a:srgbClr val="000000"/>
              </a:solidFill>
              <a:latin typeface="Times"/>
              <a:ea typeface="Times"/>
              <a:cs typeface="Times"/>
              <a:sym typeface="Times"/>
            </a:endParaRPr>
          </a:p>
        </p:txBody>
      </p:sp>
      <p:sp>
        <p:nvSpPr>
          <p:cNvPr id="450" name="Google Shape;450;g438731ac6f_0_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451" name="Google Shape;451;g438731ac6f_0_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452" name="Google Shape;452;g438731ac6f_0_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169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f835c88f7_3_10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f835c88f7_3_101: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3931501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30718cf9b_1_10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430718cf9b_1_101:notes"/>
          <p:cNvSpPr txBox="1">
            <a:spLocks noGrp="1"/>
          </p:cNvSpPr>
          <p:nvPr>
            <p:ph type="body" idx="1"/>
          </p:nvPr>
        </p:nvSpPr>
        <p:spPr>
          <a:xfrm>
            <a:off x="780288" y="4788599"/>
            <a:ext cx="6242304" cy="4536567"/>
          </a:xfrm>
          <a:prstGeom prst="rect">
            <a:avLst/>
          </a:prstGeom>
          <a:noFill/>
          <a:ln>
            <a:noFill/>
          </a:ln>
        </p:spPr>
        <p:txBody>
          <a:bodyPr spcFirstLastPara="1" wrap="square" lIns="102163" tIns="102163" rIns="102163" bIns="102163" anchor="t" anchorCtr="0">
            <a:noAutofit/>
          </a:bodyPr>
          <a:lstStyle/>
          <a:p>
            <a:endParaRPr sz="1300"/>
          </a:p>
        </p:txBody>
      </p:sp>
    </p:spTree>
    <p:extLst>
      <p:ext uri="{BB962C8B-B14F-4D97-AF65-F5344CB8AC3E}">
        <p14:creationId xmlns:p14="http://schemas.microsoft.com/office/powerpoint/2010/main" val="3429232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30718cf9b_1_9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430718cf9b_1_91:notes"/>
          <p:cNvSpPr txBox="1">
            <a:spLocks noGrp="1"/>
          </p:cNvSpPr>
          <p:nvPr>
            <p:ph type="body" idx="1"/>
          </p:nvPr>
        </p:nvSpPr>
        <p:spPr>
          <a:xfrm>
            <a:off x="780288" y="4788599"/>
            <a:ext cx="6242304" cy="4536567"/>
          </a:xfrm>
          <a:prstGeom prst="rect">
            <a:avLst/>
          </a:prstGeom>
          <a:noFill/>
          <a:ln>
            <a:noFill/>
          </a:ln>
        </p:spPr>
        <p:txBody>
          <a:bodyPr spcFirstLastPara="1" wrap="square" lIns="102163" tIns="102163" rIns="102163" bIns="102163" anchor="t" anchorCtr="0">
            <a:noAutofit/>
          </a:bodyPr>
          <a:lstStyle/>
          <a:p>
            <a:endParaRPr sz="1300"/>
          </a:p>
        </p:txBody>
      </p:sp>
    </p:spTree>
    <p:extLst>
      <p:ext uri="{BB962C8B-B14F-4D97-AF65-F5344CB8AC3E}">
        <p14:creationId xmlns:p14="http://schemas.microsoft.com/office/powerpoint/2010/main" val="2706741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38731ac6f_0_1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38731ac6f_0_16: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088480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364b60cd0_1_33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64</a:t>
            </a:fld>
            <a:endParaRPr sz="1400" kern="0">
              <a:solidFill>
                <a:srgbClr val="000000"/>
              </a:solidFill>
              <a:latin typeface="Times"/>
              <a:ea typeface="Times"/>
              <a:cs typeface="Times"/>
              <a:sym typeface="Times"/>
            </a:endParaRPr>
          </a:p>
        </p:txBody>
      </p:sp>
      <p:sp>
        <p:nvSpPr>
          <p:cNvPr id="498" name="Google Shape;498;g4364b60cd0_1_336: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499" name="Google Shape;499;g4364b60cd0_1_336: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r>
              <a:rPr lang="en" sz="1600" b="1">
                <a:solidFill>
                  <a:schemeClr val="dk1"/>
                </a:solidFill>
                <a:latin typeface="Assistant"/>
                <a:ea typeface="Assistant"/>
                <a:cs typeface="Assistant"/>
                <a:sym typeface="Assistant"/>
              </a:rPr>
              <a:t>Risk Approach: Quantitative vs. Qualitative</a:t>
            </a:r>
            <a:endParaRPr sz="1600">
              <a:latin typeface="Assistant"/>
              <a:ea typeface="Assistant"/>
              <a:cs typeface="Assistant"/>
              <a:sym typeface="Assistant"/>
            </a:endParaRPr>
          </a:p>
          <a:p>
            <a:pPr>
              <a:spcBef>
                <a:spcPts val="350"/>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There are two basic ways of performing a risk assessment, quantitative and qualitative. The </a:t>
            </a:r>
            <a:r>
              <a:rPr lang="en" sz="1600" b="1" i="1">
                <a:solidFill>
                  <a:schemeClr val="dk1"/>
                </a:solidFill>
                <a:latin typeface="Assistant"/>
                <a:ea typeface="Assistant"/>
                <a:cs typeface="Assistant"/>
                <a:sym typeface="Assistant"/>
              </a:rPr>
              <a:t>quantitative </a:t>
            </a:r>
            <a:r>
              <a:rPr lang="en" sz="1600">
                <a:solidFill>
                  <a:schemeClr val="dk1"/>
                </a:solidFill>
                <a:latin typeface="Assistant"/>
                <a:ea typeface="Assistant"/>
                <a:cs typeface="Assistant"/>
                <a:sym typeface="Assistant"/>
              </a:rPr>
              <a:t>approach deals with numbers. It attempts to assign numeric values to assets and present the potential losses in monetary values. </a:t>
            </a:r>
            <a:r>
              <a:rPr lang="en" sz="1600" b="1" i="1">
                <a:solidFill>
                  <a:schemeClr val="dk1"/>
                </a:solidFill>
                <a:latin typeface="Assistant"/>
                <a:ea typeface="Assistant"/>
                <a:cs typeface="Assistant"/>
                <a:sym typeface="Assistant"/>
              </a:rPr>
              <a:t>Qualitative </a:t>
            </a:r>
            <a:r>
              <a:rPr lang="en" sz="1600">
                <a:solidFill>
                  <a:schemeClr val="dk1"/>
                </a:solidFill>
                <a:latin typeface="Assistant"/>
                <a:ea typeface="Assistant"/>
                <a:cs typeface="Assistant"/>
                <a:sym typeface="Assistant"/>
              </a:rPr>
              <a:t>does not apply monetary values to items but uses a type of rating system instead. For example, if a qualitative analysis was going to be performed, the analysis team can ask different department representatives and IT individuals to rate specific risks on a scale of 1-5 to determine which risks the employees see as most dangerous. The team could then ask the same individuals to rate the recommended countermeasures on what they see as the best solutions.</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The quantitative approach tries to assign assets and risks monetary values because that format easily integrates into business plans and budgets and allows management to see how certain items affect their bottom line. The qualitative approach has a different goal, which is to get the “gut feeling” about the risks and the necessary solutions of the people closest to the problem who are seen as experts within their company.</a:t>
            </a:r>
            <a:endParaRPr sz="1600">
              <a:latin typeface="Assistant"/>
              <a:ea typeface="Assistant"/>
              <a:cs typeface="Assistant"/>
              <a:sym typeface="Assistant"/>
            </a:endParaRPr>
          </a:p>
          <a:p>
            <a:pPr>
              <a:spcBef>
                <a:spcPts val="531"/>
              </a:spcBef>
            </a:pPr>
            <a:r>
              <a:rPr lang="en" sz="1600" b="1">
                <a:solidFill>
                  <a:schemeClr val="dk1"/>
                </a:solidFill>
                <a:latin typeface="Assistant"/>
                <a:ea typeface="Assistant"/>
                <a:cs typeface="Assistant"/>
                <a:sym typeface="Assistant"/>
              </a:rPr>
              <a:t> </a:t>
            </a:r>
            <a:endParaRPr sz="1600">
              <a:latin typeface="Assistant"/>
              <a:ea typeface="Assistant"/>
              <a:cs typeface="Assistant"/>
              <a:sym typeface="Assistant"/>
            </a:endParaRPr>
          </a:p>
          <a:p>
            <a:pPr>
              <a:spcBef>
                <a:spcPts val="531"/>
              </a:spcBef>
            </a:pPr>
            <a:r>
              <a:rPr lang="en" sz="1600" b="1">
                <a:solidFill>
                  <a:schemeClr val="dk1"/>
                </a:solidFill>
                <a:latin typeface="Assistant"/>
                <a:ea typeface="Assistant"/>
                <a:cs typeface="Assistant"/>
                <a:sym typeface="Assistant"/>
              </a:rPr>
              <a:t>Note</a:t>
            </a:r>
            <a:endParaRPr sz="1600">
              <a:latin typeface="Assistant"/>
              <a:ea typeface="Assistant"/>
              <a:cs typeface="Assistant"/>
              <a:sym typeface="Assistant"/>
            </a:endParaRPr>
          </a:p>
          <a:p>
            <a:pPr indent="-99342">
              <a:spcBef>
                <a:spcPts val="531"/>
              </a:spcBef>
              <a:buClr>
                <a:schemeClr val="dk1"/>
              </a:buClr>
              <a:buSzPts val="1400"/>
              <a:buFont typeface="Assistant"/>
              <a:buChar char="•"/>
            </a:pPr>
            <a:r>
              <a:rPr lang="en" sz="1600">
                <a:solidFill>
                  <a:schemeClr val="dk1"/>
                </a:solidFill>
                <a:latin typeface="Assistant"/>
                <a:ea typeface="Assistant"/>
                <a:cs typeface="Assistant"/>
                <a:sym typeface="Assistant"/>
              </a:rPr>
              <a:t>The Delphi method allows people to express their ideas anonymously</a:t>
            </a:r>
            <a:endParaRPr sz="1600">
              <a:solidFill>
                <a:schemeClr val="dk1"/>
              </a:solidFill>
              <a:latin typeface="Assistant"/>
              <a:ea typeface="Assistant"/>
              <a:cs typeface="Assistant"/>
              <a:sym typeface="Assistant"/>
            </a:endParaRPr>
          </a:p>
        </p:txBody>
      </p:sp>
      <p:sp>
        <p:nvSpPr>
          <p:cNvPr id="500" name="Google Shape;500;g4364b60cd0_1_33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718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f8533df80_0_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f8533df80_0_0: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r>
              <a:rPr lang="en" sz="1600">
                <a:latin typeface="Assistant"/>
                <a:ea typeface="Assistant"/>
                <a:cs typeface="Assistant"/>
                <a:sym typeface="Assistant"/>
              </a:rPr>
              <a:t>Qualitative analysis always proceeds quantitative analysis.  A purely quantitative analysis is not possible.</a:t>
            </a:r>
            <a:endParaRPr sz="1600">
              <a:latin typeface="Assistant"/>
              <a:ea typeface="Assistant"/>
              <a:cs typeface="Assistant"/>
              <a:sym typeface="Assistant"/>
            </a:endParaRPr>
          </a:p>
        </p:txBody>
      </p:sp>
    </p:spTree>
    <p:extLst>
      <p:ext uri="{BB962C8B-B14F-4D97-AF65-F5344CB8AC3E}">
        <p14:creationId xmlns:p14="http://schemas.microsoft.com/office/powerpoint/2010/main" val="1118290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364b60cd0_1_344: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66</a:t>
            </a:fld>
            <a:endParaRPr sz="1400" kern="0">
              <a:solidFill>
                <a:srgbClr val="000000"/>
              </a:solidFill>
              <a:latin typeface="Times"/>
              <a:ea typeface="Times"/>
              <a:cs typeface="Times"/>
              <a:sym typeface="Times"/>
            </a:endParaRPr>
          </a:p>
        </p:txBody>
      </p:sp>
      <p:sp>
        <p:nvSpPr>
          <p:cNvPr id="514" name="Google Shape;514;g4364b60cd0_1_344: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515" name="Google Shape;515;g4364b60cd0_1_344: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516" name="Google Shape;516;g4364b60cd0_1_34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1752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364b60cd0_1_35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67</a:t>
            </a:fld>
            <a:endParaRPr sz="1400" kern="0">
              <a:solidFill>
                <a:srgbClr val="000000"/>
              </a:solidFill>
              <a:latin typeface="Times"/>
              <a:ea typeface="Times"/>
              <a:cs typeface="Times"/>
              <a:sym typeface="Times"/>
            </a:endParaRPr>
          </a:p>
        </p:txBody>
      </p:sp>
      <p:sp>
        <p:nvSpPr>
          <p:cNvPr id="523" name="Google Shape;523;g4364b60cd0_1_352: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524" name="Google Shape;524;g4364b60cd0_1_352: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525" name="Google Shape;525;g4364b60cd0_1_35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517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364b60cd0_1_36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68</a:t>
            </a:fld>
            <a:endParaRPr sz="1400" kern="0">
              <a:solidFill>
                <a:srgbClr val="000000"/>
              </a:solidFill>
              <a:latin typeface="Times"/>
              <a:ea typeface="Times"/>
              <a:cs typeface="Times"/>
              <a:sym typeface="Times"/>
            </a:endParaRPr>
          </a:p>
        </p:txBody>
      </p:sp>
      <p:sp>
        <p:nvSpPr>
          <p:cNvPr id="532" name="Google Shape;532;g4364b60cd0_1_36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533" name="Google Shape;533;g4364b60cd0_1_36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(AV) Asset Value:  Dollar figure that represents what the asset is worth to the organization</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(EF) Exposure Factor:  The percentage of loss that is expected to result in the manifestation of a particular risk event.  </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(SLE) Single Loss Expectancy:  Dollar figure that represents the cost of a single occurrence  of a threat instance</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(ARO) Annual Rate of Occurrence:  How often the threat is expected to materialize</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(ALE) Annual Loss Expectancy:  Cost per year as a result of the threat</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(TCO) Total Cost of Ownership is the total cost of implementing a safeguard.  Often in addition to initial costs, there are ongoing maintenance fees as well.  </a:t>
            </a:r>
            <a:endParaRPr sz="1600">
              <a:latin typeface="Assistant"/>
              <a:ea typeface="Assistant"/>
              <a:cs typeface="Assistant"/>
              <a:sym typeface="Assistant"/>
            </a:endParaRPr>
          </a:p>
          <a:p>
            <a:pPr marL="480745" indent="-422914">
              <a:buClr>
                <a:schemeClr val="dk1"/>
              </a:buClr>
              <a:buSzPts val="1400"/>
              <a:buFont typeface="Assistant"/>
              <a:buChar char="●"/>
            </a:pPr>
            <a:r>
              <a:rPr lang="en" sz="1600">
                <a:solidFill>
                  <a:schemeClr val="dk1"/>
                </a:solidFill>
                <a:latin typeface="Assistant"/>
                <a:ea typeface="Assistant"/>
                <a:cs typeface="Assistant"/>
                <a:sym typeface="Assistant"/>
              </a:rPr>
              <a:t>(ROI) Return on Investment:  Amount of money saved by implementation of a safeguard.  Sometimes referred to as the value of the safeguard/control.  </a:t>
            </a:r>
            <a:endParaRPr sz="1600">
              <a:latin typeface="Assistant"/>
              <a:ea typeface="Assistant"/>
              <a:cs typeface="Assistant"/>
              <a:sym typeface="Assistant"/>
            </a:endParaRPr>
          </a:p>
        </p:txBody>
      </p:sp>
      <p:sp>
        <p:nvSpPr>
          <p:cNvPr id="534" name="Google Shape;534;g4364b60cd0_1_36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18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364b60cd0_1_3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4364b60cd0_1_33: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24" name="Google Shape;124;g4364b60cd0_1_3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80051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364b60cd0_1_36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4364b60cd0_1_36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542" name="Google Shape;542;g4364b60cd0_1_36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70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95390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38731ac6f_0_2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38731ac6f_0_24: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983832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364b60cd0_1_37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73</a:t>
            </a:fld>
            <a:endParaRPr sz="1400" kern="0">
              <a:solidFill>
                <a:srgbClr val="000000"/>
              </a:solidFill>
              <a:latin typeface="Times"/>
              <a:ea typeface="Times"/>
              <a:cs typeface="Times"/>
              <a:sym typeface="Times"/>
            </a:endParaRPr>
          </a:p>
        </p:txBody>
      </p:sp>
      <p:sp>
        <p:nvSpPr>
          <p:cNvPr id="555" name="Google Shape;555;g4364b60cd0_1_375:notes"/>
          <p:cNvSpPr>
            <a:spLocks noGrp="1" noRot="1" noChangeAspect="1"/>
          </p:cNvSpPr>
          <p:nvPr>
            <p:ph type="sldImg" idx="2"/>
          </p:nvPr>
        </p:nvSpPr>
        <p:spPr>
          <a:xfrm>
            <a:off x="-1330325" y="990600"/>
            <a:ext cx="8691563" cy="48895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56" name="Google Shape;556;g4364b60cd0_1_375:notes"/>
          <p:cNvSpPr txBox="1">
            <a:spLocks noGrp="1"/>
          </p:cNvSpPr>
          <p:nvPr>
            <p:ph type="body" idx="1"/>
          </p:nvPr>
        </p:nvSpPr>
        <p:spPr>
          <a:xfrm>
            <a:off x="603442" y="6195775"/>
            <a:ext cx="4822699" cy="5753066"/>
          </a:xfrm>
          <a:prstGeom prst="rect">
            <a:avLst/>
          </a:prstGeom>
          <a:noFill/>
          <a:ln>
            <a:noFill/>
          </a:ln>
        </p:spPr>
        <p:txBody>
          <a:bodyPr spcFirstLastPara="1" wrap="square" lIns="102163" tIns="51067" rIns="102163" bIns="51067" anchor="t" anchorCtr="0">
            <a:noAutofit/>
          </a:bodyPr>
          <a:lstStyle/>
          <a:p>
            <a:pPr>
              <a:lnSpc>
                <a:spcPct val="80000"/>
              </a:lnSpc>
              <a:buClr>
                <a:schemeClr val="dk1"/>
              </a:buClr>
              <a:buSzPts val="1480"/>
            </a:pPr>
            <a:r>
              <a:rPr lang="en" sz="1600" dirty="0">
                <a:solidFill>
                  <a:schemeClr val="dk1"/>
                </a:solidFill>
                <a:latin typeface="Assistant"/>
                <a:ea typeface="Assistant"/>
                <a:cs typeface="Assistant"/>
                <a:sym typeface="Assistant"/>
              </a:rPr>
              <a:t>The three preferred methods are Reduce, Accept, Transfer</a:t>
            </a:r>
            <a:endParaRPr sz="1600" dirty="0">
              <a:latin typeface="Assistant"/>
              <a:ea typeface="Assistant"/>
              <a:cs typeface="Assistant"/>
              <a:sym typeface="Assistant"/>
            </a:endParaRPr>
          </a:p>
          <a:p>
            <a:pPr>
              <a:lnSpc>
                <a:spcPct val="80000"/>
              </a:lnSpc>
              <a:spcBef>
                <a:spcPts val="503"/>
              </a:spcBef>
              <a:buClr>
                <a:schemeClr val="dk1"/>
              </a:buClr>
              <a:buSzPts val="1480"/>
            </a:pPr>
            <a:endParaRPr sz="1600" dirty="0">
              <a:solidFill>
                <a:schemeClr val="dk1"/>
              </a:solidFill>
              <a:latin typeface="Assistant"/>
              <a:ea typeface="Assistant"/>
              <a:cs typeface="Assistant"/>
              <a:sym typeface="Assistant"/>
            </a:endParaRPr>
          </a:p>
          <a:p>
            <a:pPr indent="-99342">
              <a:lnSpc>
                <a:spcPct val="80000"/>
              </a:lnSpc>
              <a:spcBef>
                <a:spcPts val="503"/>
              </a:spcBef>
              <a:buClr>
                <a:schemeClr val="dk1"/>
              </a:buClr>
              <a:buSzPts val="1400"/>
              <a:buFont typeface="Assistant"/>
              <a:buChar char="•"/>
            </a:pPr>
            <a:r>
              <a:rPr lang="en" sz="1600" dirty="0">
                <a:solidFill>
                  <a:schemeClr val="dk1"/>
                </a:solidFill>
                <a:latin typeface="Assistant"/>
                <a:ea typeface="Assistant"/>
                <a:cs typeface="Assistant"/>
                <a:sym typeface="Assistant"/>
              </a:rPr>
              <a:t>Reduce:  Lessen the probability or an impact of a risk</a:t>
            </a:r>
            <a:endParaRPr sz="1600" dirty="0">
              <a:latin typeface="Assistant"/>
              <a:ea typeface="Assistant"/>
              <a:cs typeface="Assistant"/>
              <a:sym typeface="Assistant"/>
            </a:endParaRPr>
          </a:p>
          <a:p>
            <a:pPr indent="-99342">
              <a:lnSpc>
                <a:spcPct val="80000"/>
              </a:lnSpc>
              <a:spcBef>
                <a:spcPts val="503"/>
              </a:spcBef>
              <a:buClr>
                <a:schemeClr val="dk1"/>
              </a:buClr>
              <a:buSzPts val="1400"/>
              <a:buFont typeface="Assistant"/>
              <a:buChar char="•"/>
            </a:pPr>
            <a:r>
              <a:rPr lang="en" sz="1600" dirty="0">
                <a:solidFill>
                  <a:schemeClr val="dk1"/>
                </a:solidFill>
                <a:latin typeface="Assistant"/>
                <a:ea typeface="Assistant"/>
                <a:cs typeface="Assistant"/>
                <a:sym typeface="Assistant"/>
              </a:rPr>
              <a:t>Accept:  Choose that the risk amount is within the organization's tolerance for loss.  No control is implemented</a:t>
            </a:r>
            <a:endParaRPr sz="1600" dirty="0">
              <a:latin typeface="Assistant"/>
              <a:ea typeface="Assistant"/>
              <a:cs typeface="Assistant"/>
              <a:sym typeface="Assistant"/>
            </a:endParaRPr>
          </a:p>
          <a:p>
            <a:pPr indent="-99342">
              <a:lnSpc>
                <a:spcPct val="80000"/>
              </a:lnSpc>
              <a:spcBef>
                <a:spcPts val="503"/>
              </a:spcBef>
              <a:buClr>
                <a:schemeClr val="dk1"/>
              </a:buClr>
              <a:buSzPts val="1400"/>
              <a:buFont typeface="Assistant"/>
              <a:buChar char="•"/>
            </a:pPr>
            <a:r>
              <a:rPr lang="en" sz="1600" dirty="0">
                <a:solidFill>
                  <a:schemeClr val="dk1"/>
                </a:solidFill>
                <a:latin typeface="Assistant"/>
                <a:ea typeface="Assistant"/>
                <a:cs typeface="Assistant"/>
                <a:sym typeface="Assistant"/>
              </a:rPr>
              <a:t>Transfer:  Share the risk with someone else.  Ex:  SLAs, Outsourcing, Insurance</a:t>
            </a:r>
            <a:endParaRPr sz="1600" dirty="0">
              <a:latin typeface="Assistant"/>
              <a:ea typeface="Assistant"/>
              <a:cs typeface="Assistant"/>
              <a:sym typeface="Assistant"/>
            </a:endParaRPr>
          </a:p>
          <a:p>
            <a:pPr indent="-99342">
              <a:lnSpc>
                <a:spcPct val="80000"/>
              </a:lnSpc>
              <a:spcBef>
                <a:spcPts val="503"/>
              </a:spcBef>
              <a:buClr>
                <a:schemeClr val="dk1"/>
              </a:buClr>
              <a:buSzPts val="1400"/>
              <a:buFont typeface="Assistant"/>
              <a:buChar char="•"/>
            </a:pPr>
            <a:r>
              <a:rPr lang="en" sz="1600" dirty="0">
                <a:solidFill>
                  <a:schemeClr val="dk1"/>
                </a:solidFill>
                <a:latin typeface="Assistant"/>
                <a:ea typeface="Assistant"/>
                <a:cs typeface="Assistant"/>
                <a:sym typeface="Assistant"/>
              </a:rPr>
              <a:t>Avoidance:  Remove all elements of risk.  Choose not to implement a technology because the risks are too high.</a:t>
            </a:r>
            <a:endParaRPr sz="1600" dirty="0">
              <a:latin typeface="Assistant"/>
              <a:ea typeface="Assistant"/>
              <a:cs typeface="Assistant"/>
              <a:sym typeface="Assistant"/>
            </a:endParaRPr>
          </a:p>
          <a:p>
            <a:pPr indent="-99342">
              <a:lnSpc>
                <a:spcPct val="80000"/>
              </a:lnSpc>
              <a:spcBef>
                <a:spcPts val="503"/>
              </a:spcBef>
              <a:buClr>
                <a:schemeClr val="dk1"/>
              </a:buClr>
              <a:buSzPts val="1400"/>
              <a:buFont typeface="Assistant"/>
              <a:buChar char="•"/>
            </a:pPr>
            <a:r>
              <a:rPr lang="en" sz="1600" dirty="0">
                <a:solidFill>
                  <a:schemeClr val="dk1"/>
                </a:solidFill>
                <a:latin typeface="Assistant"/>
                <a:ea typeface="Assistant"/>
                <a:cs typeface="Assistant"/>
                <a:sym typeface="Assistant"/>
              </a:rPr>
              <a:t>Rejection:  Not an acceptable response!  Does not use Due Diligence—Security through Obscurity, Denial of a risk.  </a:t>
            </a:r>
            <a:endParaRPr sz="1600" dirty="0">
              <a:latin typeface="Assistant"/>
              <a:ea typeface="Assistant"/>
              <a:cs typeface="Assistant"/>
              <a:sym typeface="Assistant"/>
            </a:endParaRPr>
          </a:p>
          <a:p>
            <a:pPr>
              <a:lnSpc>
                <a:spcPct val="80000"/>
              </a:lnSpc>
              <a:spcBef>
                <a:spcPts val="503"/>
              </a:spcBef>
              <a:buClr>
                <a:schemeClr val="dk1"/>
              </a:buClr>
              <a:buSzPts val="1480"/>
            </a:pPr>
            <a:endParaRPr sz="1600" dirty="0">
              <a:solidFill>
                <a:schemeClr val="dk1"/>
              </a:solidFill>
              <a:latin typeface="Assistant"/>
              <a:ea typeface="Assistant"/>
              <a:cs typeface="Assistant"/>
              <a:sym typeface="Assistant"/>
            </a:endParaRPr>
          </a:p>
          <a:p>
            <a:pPr>
              <a:lnSpc>
                <a:spcPct val="80000"/>
              </a:lnSpc>
              <a:spcBef>
                <a:spcPts val="503"/>
              </a:spcBef>
              <a:buClr>
                <a:srgbClr val="3333CD"/>
              </a:buClr>
              <a:buSzPts val="1480"/>
            </a:pPr>
            <a:r>
              <a:rPr lang="en" sz="1600" b="1" dirty="0">
                <a:solidFill>
                  <a:srgbClr val="3333CD"/>
                </a:solidFill>
                <a:latin typeface="Assistant"/>
                <a:ea typeface="Assistant"/>
                <a:cs typeface="Assistant"/>
                <a:sym typeface="Assistant"/>
              </a:rPr>
              <a:t>Mitigate Risk</a:t>
            </a:r>
            <a:endParaRPr sz="1600" dirty="0">
              <a:latin typeface="Assistant"/>
              <a:ea typeface="Assistant"/>
              <a:cs typeface="Assistant"/>
              <a:sym typeface="Assistant"/>
            </a:endParaRPr>
          </a:p>
          <a:p>
            <a:pPr>
              <a:lnSpc>
                <a:spcPct val="80000"/>
              </a:lnSpc>
              <a:spcBef>
                <a:spcPts val="503"/>
              </a:spcBef>
              <a:buClr>
                <a:schemeClr val="dk1"/>
              </a:buClr>
              <a:buSzPts val="1480"/>
            </a:pPr>
            <a:r>
              <a:rPr lang="en" sz="1600" dirty="0">
                <a:solidFill>
                  <a:schemeClr val="dk1"/>
                </a:solidFill>
                <a:latin typeface="Assistant"/>
                <a:ea typeface="Assistant"/>
                <a:cs typeface="Assistant"/>
                <a:sym typeface="Assistant"/>
              </a:rPr>
              <a:t> Be Aware: By y now, risk analysis is complete and </a:t>
            </a:r>
            <a:r>
              <a:rPr lang="en" sz="1600" b="1" dirty="0">
                <a:solidFill>
                  <a:schemeClr val="dk1"/>
                </a:solidFill>
                <a:latin typeface="Assistant"/>
                <a:ea typeface="Assistant"/>
                <a:cs typeface="Assistant"/>
                <a:sym typeface="Assistant"/>
              </a:rPr>
              <a:t>management is aware of the team’s findings.</a:t>
            </a:r>
            <a:endParaRPr sz="1600" dirty="0">
              <a:latin typeface="Assistant"/>
              <a:ea typeface="Assistant"/>
              <a:cs typeface="Assistant"/>
              <a:sym typeface="Assistant"/>
            </a:endParaRPr>
          </a:p>
          <a:p>
            <a:pPr>
              <a:lnSpc>
                <a:spcPct val="80000"/>
              </a:lnSpc>
              <a:spcBef>
                <a:spcPts val="503"/>
              </a:spcBef>
              <a:buClr>
                <a:schemeClr val="dk1"/>
              </a:buClr>
              <a:buSzPts val="1480"/>
            </a:pPr>
            <a:r>
              <a:rPr lang="en" sz="1600" dirty="0">
                <a:solidFill>
                  <a:schemeClr val="dk1"/>
                </a:solidFill>
                <a:latin typeface="Assistant"/>
                <a:ea typeface="Assistant"/>
                <a:cs typeface="Assistant"/>
                <a:sym typeface="Assistant"/>
              </a:rPr>
              <a:t> Set Controls: Present the controls which mitigate </a:t>
            </a:r>
            <a:r>
              <a:rPr lang="en" sz="1600" b="1" dirty="0">
                <a:solidFill>
                  <a:schemeClr val="dk1"/>
                </a:solidFill>
                <a:latin typeface="Assistant"/>
                <a:ea typeface="Assistant"/>
                <a:cs typeface="Assistant"/>
                <a:sym typeface="Assistant"/>
              </a:rPr>
              <a:t>each risk.</a:t>
            </a:r>
            <a:endParaRPr sz="1600" dirty="0">
              <a:latin typeface="Assistant"/>
              <a:ea typeface="Assistant"/>
              <a:cs typeface="Assistant"/>
              <a:sym typeface="Assistant"/>
            </a:endParaRPr>
          </a:p>
          <a:p>
            <a:pPr>
              <a:lnSpc>
                <a:spcPct val="80000"/>
              </a:lnSpc>
              <a:spcBef>
                <a:spcPts val="503"/>
              </a:spcBef>
              <a:buClr>
                <a:schemeClr val="dk1"/>
              </a:buClr>
              <a:buSzPts val="1480"/>
            </a:pPr>
            <a:r>
              <a:rPr lang="en" sz="1600" dirty="0">
                <a:solidFill>
                  <a:schemeClr val="dk1"/>
                </a:solidFill>
                <a:latin typeface="Assistant"/>
                <a:ea typeface="Assistant"/>
                <a:cs typeface="Assistant"/>
                <a:sym typeface="Assistant"/>
              </a:rPr>
              <a:t> Know the Limits: These controls mitigate risk but do </a:t>
            </a:r>
            <a:r>
              <a:rPr lang="en" sz="1600" b="1" dirty="0">
                <a:solidFill>
                  <a:schemeClr val="dk1"/>
                </a:solidFill>
                <a:latin typeface="Assistant"/>
                <a:ea typeface="Assistant"/>
                <a:cs typeface="Assistant"/>
                <a:sym typeface="Assistant"/>
              </a:rPr>
              <a:t>not abolish it; complete reduction is impossible to achieve.</a:t>
            </a:r>
            <a:endParaRPr sz="1600" dirty="0">
              <a:latin typeface="Assistant"/>
              <a:ea typeface="Assistant"/>
              <a:cs typeface="Assistant"/>
              <a:sym typeface="Assistant"/>
            </a:endParaRPr>
          </a:p>
          <a:p>
            <a:pPr>
              <a:lnSpc>
                <a:spcPct val="80000"/>
              </a:lnSpc>
              <a:spcBef>
                <a:spcPts val="503"/>
              </a:spcBef>
              <a:buClr>
                <a:schemeClr val="dk1"/>
              </a:buClr>
              <a:buSzPts val="1480"/>
            </a:pPr>
            <a:r>
              <a:rPr lang="en" sz="1600" dirty="0">
                <a:solidFill>
                  <a:schemeClr val="dk1"/>
                </a:solidFill>
                <a:latin typeface="Assistant"/>
                <a:ea typeface="Assistant"/>
                <a:cs typeface="Assistant"/>
                <a:sym typeface="Assistant"/>
              </a:rPr>
              <a:t> Accept Limits: Establish an acceptable risk, since </a:t>
            </a:r>
            <a:r>
              <a:rPr lang="en" sz="1600" b="1" dirty="0">
                <a:solidFill>
                  <a:schemeClr val="dk1"/>
                </a:solidFill>
                <a:latin typeface="Assistant"/>
                <a:ea typeface="Assistant"/>
                <a:cs typeface="Assistant"/>
                <a:sym typeface="Assistant"/>
              </a:rPr>
              <a:t>risk always remains.</a:t>
            </a:r>
            <a:endParaRPr sz="1600" dirty="0">
              <a:latin typeface="Assistant"/>
              <a:ea typeface="Assistant"/>
              <a:cs typeface="Assistant"/>
              <a:sym typeface="Assistant"/>
            </a:endParaRPr>
          </a:p>
          <a:p>
            <a:pPr>
              <a:lnSpc>
                <a:spcPct val="80000"/>
              </a:lnSpc>
              <a:spcBef>
                <a:spcPts val="503"/>
              </a:spcBef>
              <a:buClr>
                <a:schemeClr val="dk1"/>
              </a:buClr>
              <a:buSzPts val="1480"/>
            </a:pPr>
            <a:endParaRPr sz="16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6668841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38731ac6f_0_3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38731ac6f_0_3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r>
              <a:rPr lang="en" sz="1600">
                <a:latin typeface="Assistant"/>
                <a:ea typeface="Assistant"/>
                <a:cs typeface="Assistant"/>
                <a:sym typeface="Assistant"/>
              </a:rPr>
              <a:t> If either probability or impact is reduced to zero, there is no risk.</a:t>
            </a:r>
            <a:endParaRPr sz="1600">
              <a:latin typeface="Assistant"/>
              <a:ea typeface="Assistant"/>
              <a:cs typeface="Assistant"/>
              <a:sym typeface="Assistant"/>
            </a:endParaRPr>
          </a:p>
        </p:txBody>
      </p:sp>
    </p:spTree>
    <p:extLst>
      <p:ext uri="{BB962C8B-B14F-4D97-AF65-F5344CB8AC3E}">
        <p14:creationId xmlns:p14="http://schemas.microsoft.com/office/powerpoint/2010/main" val="29491013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38731ac6f_0_4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38731ac6f_0_42: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r>
              <a:rPr lang="en" sz="1600">
                <a:latin typeface="Assistant"/>
                <a:ea typeface="Assistant"/>
                <a:cs typeface="Assistant"/>
                <a:sym typeface="Assistant"/>
              </a:rPr>
              <a:t>Risk transference does not  (necessarily) lessen probability or impact of a risk.  Just because I purchase fire insurance doesn’t make my house any less likely to catch fire.  Also, the damage to the home will be the same. The fact that I can pursue financial compensation based on my loss is what risk transference indicates.  Simple definition:  Sharing the loss potential</a:t>
            </a:r>
            <a:endParaRPr sz="1600">
              <a:latin typeface="Assistant"/>
              <a:ea typeface="Assistant"/>
              <a:cs typeface="Assistant"/>
              <a:sym typeface="Assistant"/>
            </a:endParaRPr>
          </a:p>
        </p:txBody>
      </p:sp>
    </p:spTree>
    <p:extLst>
      <p:ext uri="{BB962C8B-B14F-4D97-AF65-F5344CB8AC3E}">
        <p14:creationId xmlns:p14="http://schemas.microsoft.com/office/powerpoint/2010/main" val="10549093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38731ac6f_0_3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438731ac6f_0_30: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r>
              <a:rPr lang="en" sz="1600">
                <a:latin typeface="Assistant"/>
                <a:ea typeface="Assistant"/>
                <a:cs typeface="Assistant"/>
                <a:sym typeface="Assistant"/>
              </a:rPr>
              <a:t>Risk rejection also provides no active mitigation, however, the decision is not based on due diligence, but often based on an unwillingness to examine the risks associated with an asset.</a:t>
            </a:r>
            <a:endParaRPr sz="1600">
              <a:latin typeface="Assistant"/>
              <a:ea typeface="Assistant"/>
              <a:cs typeface="Assistant"/>
              <a:sym typeface="Assistant"/>
            </a:endParaRPr>
          </a:p>
        </p:txBody>
      </p:sp>
    </p:spTree>
    <p:extLst>
      <p:ext uri="{BB962C8B-B14F-4D97-AF65-F5344CB8AC3E}">
        <p14:creationId xmlns:p14="http://schemas.microsoft.com/office/powerpoint/2010/main" val="1105636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38731ac6f_0_5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38731ac6f_0_52: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753781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438731ac6f_0_5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438731ac6f_0_58: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7582217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38731ac6f_0_7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38731ac6f_0_70: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1727517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38731ac6f_0_6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38731ac6f_0_65: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619669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364b60cd0_1_4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4364b60cd0_1_4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132" name="Google Shape;132;g4364b60cd0_1_4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672779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364b60cd0_1_382:notes"/>
          <p:cNvSpPr txBox="1">
            <a:spLocks noGrp="1"/>
          </p:cNvSpPr>
          <p:nvPr>
            <p:ph type="sldNum" idx="12"/>
          </p:nvPr>
        </p:nvSpPr>
        <p:spPr>
          <a:xfrm>
            <a:off x="3416223" y="12393610"/>
            <a:ext cx="2611883" cy="650585"/>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82</a:t>
            </a:fld>
            <a:endParaRPr sz="1400" kern="0">
              <a:solidFill>
                <a:srgbClr val="000000"/>
              </a:solidFill>
              <a:latin typeface="Times"/>
              <a:ea typeface="Times"/>
              <a:cs typeface="Times"/>
              <a:sym typeface="Times"/>
            </a:endParaRPr>
          </a:p>
        </p:txBody>
      </p:sp>
      <p:sp>
        <p:nvSpPr>
          <p:cNvPr id="607" name="Google Shape;607;g4364b60cd0_1_382:notes"/>
          <p:cNvSpPr txBox="1"/>
          <p:nvPr/>
        </p:nvSpPr>
        <p:spPr>
          <a:xfrm>
            <a:off x="3416223" y="12393609"/>
            <a:ext cx="2613248" cy="652570"/>
          </a:xfrm>
          <a:prstGeom prst="rect">
            <a:avLst/>
          </a:prstGeom>
          <a:noFill/>
          <a:ln>
            <a:noFill/>
          </a:ln>
        </p:spPr>
        <p:txBody>
          <a:bodyPr spcFirstLastPara="1" wrap="square" lIns="112054" tIns="58247" rIns="112054" bIns="58247" anchor="b" anchorCtr="0">
            <a:noAutofit/>
          </a:bodyPr>
          <a:lstStyle/>
          <a:p>
            <a:pPr algn="r" defTabSz="966612">
              <a:buClr>
                <a:srgbClr val="000000"/>
              </a:buClr>
              <a:defRPr/>
            </a:pPr>
            <a:fld id="{00000000-1234-1234-1234-123412341234}" type="slidenum">
              <a:rPr lang="en" sz="1600" kern="0">
                <a:solidFill>
                  <a:srgbClr val="000000"/>
                </a:solidFill>
                <a:latin typeface="Times"/>
                <a:ea typeface="Times"/>
                <a:cs typeface="Times"/>
                <a:sym typeface="Times"/>
              </a:rPr>
              <a:pPr algn="r" defTabSz="966612">
                <a:buClr>
                  <a:srgbClr val="000000"/>
                </a:buClr>
                <a:defRPr/>
              </a:pPr>
              <a:t>82</a:t>
            </a:fld>
            <a:endParaRPr sz="1600" kern="0">
              <a:solidFill>
                <a:srgbClr val="000000"/>
              </a:solidFill>
              <a:latin typeface="Times"/>
              <a:ea typeface="Times"/>
              <a:cs typeface="Times"/>
              <a:sym typeface="Times"/>
            </a:endParaRPr>
          </a:p>
        </p:txBody>
      </p:sp>
      <p:sp>
        <p:nvSpPr>
          <p:cNvPr id="608" name="Google Shape;608;g4364b60cd0_1_382:notes"/>
          <p:cNvSpPr txBox="1"/>
          <p:nvPr/>
        </p:nvSpPr>
        <p:spPr>
          <a:xfrm>
            <a:off x="1004916" y="978065"/>
            <a:ext cx="4019541"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13841" tIns="56907" rIns="113841" bIns="5690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609" name="Google Shape;609;g4364b60cd0_1_382:notes"/>
          <p:cNvSpPr txBox="1">
            <a:spLocks noGrp="1"/>
          </p:cNvSpPr>
          <p:nvPr>
            <p:ph type="body" idx="1"/>
          </p:nvPr>
        </p:nvSpPr>
        <p:spPr>
          <a:xfrm>
            <a:off x="804180" y="6197834"/>
            <a:ext cx="4621995"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610" name="Google Shape;610;g4364b60cd0_1_38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4890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38731ac6f_0_8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38731ac6f_0_89: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8966205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364b60cd0_1_39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84</a:t>
            </a:fld>
            <a:endParaRPr sz="1500" kern="0">
              <a:solidFill>
                <a:srgbClr val="000000"/>
              </a:solidFill>
              <a:latin typeface="Times"/>
              <a:ea typeface="Times"/>
              <a:cs typeface="Times"/>
              <a:sym typeface="Times"/>
            </a:endParaRPr>
          </a:p>
        </p:txBody>
      </p:sp>
      <p:sp>
        <p:nvSpPr>
          <p:cNvPr id="622" name="Google Shape;622;g4364b60cd0_1_39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3" name="Google Shape;623;g4364b60cd0_1_391:notes"/>
          <p:cNvSpPr txBox="1">
            <a:spLocks noGrp="1"/>
          </p:cNvSpPr>
          <p:nvPr>
            <p:ph type="body" idx="1"/>
          </p:nvPr>
        </p:nvSpPr>
        <p:spPr>
          <a:xfrm>
            <a:off x="780781" y="4789422"/>
            <a:ext cx="6241280" cy="453623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t" anchorCtr="0">
            <a:noAutofit/>
          </a:bodyPr>
          <a:lstStyle/>
          <a:p>
            <a:pPr>
              <a:lnSpc>
                <a:spcPct val="80000"/>
              </a:lnSpc>
            </a:pPr>
            <a:r>
              <a:rPr lang="en" sz="1600" b="1" dirty="0">
                <a:solidFill>
                  <a:schemeClr val="dk1"/>
                </a:solidFill>
                <a:latin typeface="Assistant"/>
                <a:ea typeface="Assistant"/>
                <a:cs typeface="Assistant"/>
                <a:sym typeface="Assistant"/>
              </a:rPr>
              <a:t>Liabilities</a:t>
            </a:r>
            <a:endParaRPr sz="1600" dirty="0">
              <a:solidFill>
                <a:schemeClr val="dk1"/>
              </a:solidFill>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If a company has a facility that burns down to the ground, the arsonist is only one small piece of this tragedy. The company is responsible for providing fire detection and suppression systems, fire-resistant construction material in certain areas, alarms, exits, fire extinguishers, and backups of all the important information that could be affected by a fire. If a building burns to the ground and takes all the records (information, customer data, inventory records, and the data that is necessary to rebuild), then this company did not perform its </a:t>
            </a:r>
            <a:r>
              <a:rPr lang="en" sz="1600" b="1" i="1" dirty="0">
                <a:solidFill>
                  <a:schemeClr val="dk1"/>
                </a:solidFill>
                <a:latin typeface="Assistant"/>
                <a:ea typeface="Assistant"/>
                <a:cs typeface="Assistant"/>
                <a:sym typeface="Assistant"/>
              </a:rPr>
              <a:t>due care </a:t>
            </a:r>
            <a:r>
              <a:rPr lang="en" sz="1600" dirty="0">
                <a:solidFill>
                  <a:schemeClr val="dk1"/>
                </a:solidFill>
                <a:latin typeface="Assistant"/>
                <a:ea typeface="Assistant"/>
                <a:cs typeface="Assistant"/>
                <a:sym typeface="Assistant"/>
              </a:rPr>
              <a:t>in ensuring that it is protected from such disasters. In this case, the employees, shareholders, customers, and everyone affected could successfully sue the company. However, if the company did everything expected of it in the previously listed respects, it could not be successfully sued for negligence and not practicing due diligence.</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b="1" dirty="0">
                <a:solidFill>
                  <a:schemeClr val="dk1"/>
                </a:solidFill>
                <a:latin typeface="Assistant"/>
                <a:ea typeface="Assistant"/>
                <a:cs typeface="Assistant"/>
                <a:sym typeface="Assistant"/>
              </a:rPr>
              <a:t>Due Care</a:t>
            </a:r>
            <a:r>
              <a:rPr lang="en" sz="1600" b="1" i="1" dirty="0">
                <a:solidFill>
                  <a:schemeClr val="dk1"/>
                </a:solidFill>
                <a:latin typeface="Assistant"/>
                <a:ea typeface="Assistant"/>
                <a:cs typeface="Assistant"/>
                <a:sym typeface="Assistant"/>
              </a:rPr>
              <a:t> </a:t>
            </a:r>
            <a:r>
              <a:rPr lang="en" sz="1600" dirty="0">
                <a:solidFill>
                  <a:schemeClr val="dk1"/>
                </a:solidFill>
                <a:latin typeface="Assistant"/>
                <a:ea typeface="Assistant"/>
                <a:cs typeface="Assistant"/>
                <a:sym typeface="Assistant"/>
              </a:rPr>
              <a:t>means that a company did all that it could have reasonably done to try and prevent security breaches, and also took the necessary steps to ensure that if a security breach did take place that the damages were much reduced because of the controls or countermeasures put into place. Due care means that a company practiced common sense and prudent management practices with responsible actions. Due diligence means that the company properly investigated all of their possible weaknesses and vulnerabilities before carrying out any due care practices. The same type of responsibility is starting to be expected of corporations pertaining to computer crime and resource protection. Computer security is developed and implemented to protect an organization’s valuable resources — thus, appropriate </a:t>
            </a:r>
            <a:r>
              <a:rPr lang="en" sz="1600" b="1" dirty="0">
                <a:solidFill>
                  <a:schemeClr val="dk1"/>
                </a:solidFill>
                <a:latin typeface="Assistant"/>
                <a:ea typeface="Assistant"/>
                <a:cs typeface="Assistant"/>
                <a:sym typeface="Assistant"/>
              </a:rPr>
              <a:t>Liabilities</a:t>
            </a:r>
            <a:r>
              <a:rPr lang="en" sz="1600" dirty="0">
                <a:solidFill>
                  <a:schemeClr val="dk1"/>
                </a:solidFill>
                <a:latin typeface="Assistant"/>
                <a:ea typeface="Assistant"/>
                <a:cs typeface="Assistant"/>
                <a:sym typeface="Assistant"/>
              </a:rPr>
              <a:t>.</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b="1" dirty="0">
                <a:solidFill>
                  <a:schemeClr val="dk1"/>
                </a:solidFill>
                <a:latin typeface="Assistant"/>
                <a:ea typeface="Assistant"/>
                <a:cs typeface="Assistant"/>
                <a:sym typeface="Assistant"/>
              </a:rPr>
              <a:t>Who is at fault?</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Based on Due Care and Due Diligence</a:t>
            </a:r>
            <a:endParaRPr sz="1600" dirty="0">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Prudent Man Rule</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Perform duties that prudent people would exercise in similar circumstances</a:t>
            </a:r>
            <a:endParaRPr sz="1600" dirty="0">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Downstream Liabilities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Integrated technology with other companies can extend one’s responsibility outside the normal bounds</a:t>
            </a:r>
            <a:endParaRPr sz="1600" dirty="0">
              <a:latin typeface="Assistant"/>
              <a:ea typeface="Assistant"/>
              <a:cs typeface="Assistant"/>
              <a:sym typeface="Assistant"/>
            </a:endParaRPr>
          </a:p>
          <a:p>
            <a:pPr>
              <a:lnSpc>
                <a:spcPct val="80000"/>
              </a:lnSpc>
            </a:pPr>
            <a:endParaRPr sz="1600" b="1"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If the management of an organization does not practice due care and diligence, those individuals could be found negligent in their responsibilities.  This deliberate behavior is considered unethical and could be illegal in certain circumstances.</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Safeguards need to be in place to protect the company’s mission by protecting its tangible and intangible resources, reputation, employees, and legal position. Computer and information security is one piece of this that works as a means to an end, and not an end within itself. Security is not practiced just for the sake of doing it. Security should be practiced in a way to accomplish fully understood, planned, and attainable goals. </a:t>
            </a:r>
            <a:endParaRPr sz="1600" dirty="0">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Senior management has an obligation to protect the company from a long list of activities that can negatively affect the company, including protection from malicious code, natural disasters, privacy violation, infraction of the law and more. </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When companies come together to work in an integrated manner such as extranets and VANs, special care must be taken to ensure that each party promises to provide the necessary level of protection, liability and responsibility needed, which should be clearly defined in the contracts that each party signs. (These topics are sometimes referred to as </a:t>
            </a:r>
            <a:r>
              <a:rPr lang="en" sz="1600" b="1" i="1" dirty="0">
                <a:solidFill>
                  <a:schemeClr val="dk1"/>
                </a:solidFill>
                <a:latin typeface="Assistant"/>
                <a:ea typeface="Assistant"/>
                <a:cs typeface="Assistant"/>
                <a:sym typeface="Assistant"/>
              </a:rPr>
              <a:t>downstream liabilities</a:t>
            </a:r>
            <a:r>
              <a:rPr lang="en" sz="1600" dirty="0">
                <a:solidFill>
                  <a:schemeClr val="dk1"/>
                </a:solidFill>
                <a:latin typeface="Assistant"/>
                <a:ea typeface="Assistant"/>
                <a:cs typeface="Assistant"/>
                <a:sym typeface="Assistant"/>
              </a:rPr>
              <a:t>). Auditing and testing should be performed to ensure that each party is indeed holding up its side of the bargain and that its technology integrates properly with all the other parties.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The following list describes some of the actions required to show that due care is being properly practiced in a corporation:</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Physical and logical access controls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Telecommunications security, which could require encryption</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Information, application and hardware backups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Disaster recovery and business continuity plans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Periodic review, drills, tests and improvement to disaster recovery and business continuity plans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Properly informing employees of expected behavior and ramifications of not following these expectations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Developing a security policy, standards, procedures and guidelines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Performing security awareness training</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Running updated anti-virus software</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Periodically performing penetration tests from outside and inside the network</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Implementing dial-back or preset dialing features on remote access applications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Abiding by and updating external service level agreements (SLAs)</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Ensuring that downstream security responsibilities are being met</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Implementing measures that ensure that software piracy is not taking place</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Ensuring that proper auditing and reviewing of those audit logs is taking place</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 Conducting background checks on potential employees</a:t>
            </a:r>
            <a:endParaRPr sz="1600" dirty="0">
              <a:latin typeface="Assistant"/>
              <a:ea typeface="Assistant"/>
              <a:cs typeface="Assistant"/>
              <a:sym typeface="Assistant"/>
            </a:endParaRPr>
          </a:p>
        </p:txBody>
      </p:sp>
    </p:spTree>
    <p:extLst>
      <p:ext uri="{BB962C8B-B14F-4D97-AF65-F5344CB8AC3E}">
        <p14:creationId xmlns:p14="http://schemas.microsoft.com/office/powerpoint/2010/main" val="21127955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364b60cd0_1_40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0" name="Google Shape;630;g4364b60cd0_1_40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Times"/>
              <a:ea typeface="Times"/>
              <a:cs typeface="Times"/>
              <a:sym typeface="Times"/>
            </a:endParaRPr>
          </a:p>
        </p:txBody>
      </p:sp>
      <p:sp>
        <p:nvSpPr>
          <p:cNvPr id="631" name="Google Shape;631;g4364b60cd0_1_40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85</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23576632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4364b60cd0_1_41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8" name="Google Shape;638;g4364b60cd0_1_41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Criminal Law:  Crimes committed against a society.  Burden of proof is “beyond a reasonable doubt”.  Penalties for violation of Criminal law are financial penalties, jail, and in extreme instances, death. Since the news events surrounding leaks made to the press and various news/media agencies, talks of treason and other crimes against the government have been a topic of interest. Oran's Dictionary of the Law (1983) defines treason as "...[a]... citizen’s actions to help a foreign government overthrow, make war against, or seriously injure the [parent nation]." Certain instances of computer crime could fall under this category, so penalty of death can not be ruled out as a possible option.  </a:t>
            </a:r>
            <a:endParaRPr sz="1600">
              <a:latin typeface="Assistant"/>
              <a:ea typeface="Assistant"/>
              <a:cs typeface="Assistant"/>
              <a:sym typeface="Assistant"/>
            </a:endParaRPr>
          </a:p>
          <a:p>
            <a:endParaRPr sz="1600">
              <a:solidFill>
                <a:schemeClr val="dk1"/>
              </a:solidFill>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639" name="Google Shape;639;g4364b60cd0_1_41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86</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347524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364b60cd0_1_42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6" name="Google Shape;646;g4364b60cd0_1_42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Civil Law:  Also known as Tort law addresses wrongful acts committed against an individual or a business, whether intentional or not.   The violation must result in damage, loss, injury or death.  The burden of proof requires that the jury believe in the guilt of the accused, based upon the preponderance of evidence.  Simply put, this means that the evidence leads the judge or jury to a conclusion of guilt. Obviously this results in a lighter burden of proof than required in criminal court.  Frequently individuals acquitted in criminal court are found guilty in civil court.</a:t>
            </a:r>
            <a:endParaRPr sz="1600">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
        <p:nvSpPr>
          <p:cNvPr id="647" name="Google Shape;647;g4364b60cd0_1_42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87</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3524046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364b60cd0_1_42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4364b60cd0_1_42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r>
              <a:rPr lang="en" sz="1600">
                <a:solidFill>
                  <a:srgbClr val="666666"/>
                </a:solidFill>
                <a:latin typeface="Assistant"/>
                <a:ea typeface="Assistant"/>
                <a:cs typeface="Assistant"/>
                <a:sym typeface="Assistant"/>
              </a:rPr>
              <a:t>Administrative law encompasses the laws created by the agencies/departments of the government, and which carry out the laws passed by Congress or a particular state legislature. If Congress passes a law on a complicated issue, Congress may needs help determining the details and specifics of how that law will be enforced &amp;implemented. Various Administrative agencies &amp; government departments will fill in those gaps for Congress &amp; pass additional rules &amp; regulations to achieve the goals of Congress.</a:t>
            </a:r>
            <a:endParaRPr sz="1600">
              <a:solidFill>
                <a:schemeClr val="dk1"/>
              </a:solidFill>
              <a:latin typeface="Assistant"/>
              <a:ea typeface="Assistant"/>
              <a:cs typeface="Assistant"/>
              <a:sym typeface="Assistant"/>
            </a:endParaRPr>
          </a:p>
        </p:txBody>
      </p:sp>
      <p:sp>
        <p:nvSpPr>
          <p:cNvPr id="655" name="Google Shape;655;g4364b60cd0_1_42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88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43830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364b60cd0_1_436: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89</a:t>
            </a:fld>
            <a:endParaRPr sz="1500" kern="0">
              <a:solidFill>
                <a:srgbClr val="000000"/>
              </a:solidFill>
              <a:latin typeface="Times"/>
              <a:ea typeface="Times"/>
              <a:cs typeface="Times"/>
              <a:sym typeface="Times"/>
            </a:endParaRPr>
          </a:p>
        </p:txBody>
      </p:sp>
      <p:sp>
        <p:nvSpPr>
          <p:cNvPr id="662" name="Google Shape;662;g4364b60cd0_1_436: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63" name="Google Shape;663;g4364b60cd0_1_436:notes"/>
          <p:cNvSpPr txBox="1">
            <a:spLocks noGrp="1"/>
          </p:cNvSpPr>
          <p:nvPr>
            <p:ph type="body" idx="1"/>
          </p:nvPr>
        </p:nvSpPr>
        <p:spPr>
          <a:xfrm>
            <a:off x="780781" y="4789422"/>
            <a:ext cx="6241280" cy="453623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t" anchorCtr="0">
            <a:noAutofit/>
          </a:bodyPr>
          <a:lstStyle/>
          <a:p>
            <a:pPr marL="828443" lvl="1" indent="-317540"/>
            <a:endParaRPr sz="1400">
              <a:solidFill>
                <a:schemeClr val="dk1"/>
              </a:solidFill>
              <a:latin typeface="Times"/>
              <a:ea typeface="Times"/>
              <a:cs typeface="Times"/>
              <a:sym typeface="Times"/>
            </a:endParaRPr>
          </a:p>
        </p:txBody>
      </p:sp>
    </p:spTree>
    <p:extLst>
      <p:ext uri="{BB962C8B-B14F-4D97-AF65-F5344CB8AC3E}">
        <p14:creationId xmlns:p14="http://schemas.microsoft.com/office/powerpoint/2010/main" val="3258757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364b60cd0_1_44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90</a:t>
            </a:fld>
            <a:endParaRPr sz="1500" kern="0">
              <a:solidFill>
                <a:srgbClr val="000000"/>
              </a:solidFill>
              <a:latin typeface="Times"/>
              <a:ea typeface="Times"/>
              <a:cs typeface="Times"/>
              <a:sym typeface="Times"/>
            </a:endParaRPr>
          </a:p>
        </p:txBody>
      </p:sp>
      <p:sp>
        <p:nvSpPr>
          <p:cNvPr id="670" name="Google Shape;670;g4364b60cd0_1_44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71" name="Google Shape;671;g4364b60cd0_1_443:notes"/>
          <p:cNvSpPr txBox="1">
            <a:spLocks noGrp="1"/>
          </p:cNvSpPr>
          <p:nvPr>
            <p:ph type="body" idx="1"/>
          </p:nvPr>
        </p:nvSpPr>
        <p:spPr>
          <a:xfrm>
            <a:off x="780781" y="4789422"/>
            <a:ext cx="6241280" cy="453623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t" anchorCtr="0">
            <a:noAutofit/>
          </a:bodyPr>
          <a:lstStyle/>
          <a:p>
            <a:r>
              <a:rPr lang="en" sz="1600" b="1">
                <a:solidFill>
                  <a:schemeClr val="dk1"/>
                </a:solidFill>
                <a:latin typeface="Assistant"/>
                <a:ea typeface="Assistant"/>
                <a:cs typeface="Assistant"/>
                <a:sym typeface="Assistant"/>
              </a:rPr>
              <a:t>Intellectual Property Laws</a:t>
            </a:r>
            <a:endParaRPr sz="1600">
              <a:solidFill>
                <a:schemeClr val="dk1"/>
              </a:solidFill>
              <a:latin typeface="Assistant"/>
              <a:ea typeface="Assistant"/>
              <a:cs typeface="Assistant"/>
              <a:sym typeface="Assistant"/>
            </a:endParaRPr>
          </a:p>
          <a:p>
            <a:endParaRPr sz="1600" b="1">
              <a:solidFill>
                <a:schemeClr val="dk1"/>
              </a:solidFill>
              <a:latin typeface="Assistant"/>
              <a:ea typeface="Assistant"/>
              <a:cs typeface="Assistant"/>
              <a:sym typeface="Assistant"/>
            </a:endParaRPr>
          </a:p>
          <a:p>
            <a:r>
              <a:rPr lang="en" sz="1600" b="1">
                <a:solidFill>
                  <a:schemeClr val="dk1"/>
                </a:solidFill>
                <a:latin typeface="Assistant"/>
                <a:ea typeface="Assistant"/>
                <a:cs typeface="Assistant"/>
                <a:sym typeface="Assistant"/>
              </a:rPr>
              <a:t>Trade Secret</a:t>
            </a:r>
            <a:endParaRPr sz="1600">
              <a:solidFill>
                <a:schemeClr val="dk1"/>
              </a:solidFill>
              <a:latin typeface="Assistant"/>
              <a:ea typeface="Assistant"/>
              <a:cs typeface="Assistant"/>
              <a:sym typeface="Assistant"/>
            </a:endParaRPr>
          </a:p>
          <a:p>
            <a:r>
              <a:rPr lang="en" sz="1600">
                <a:solidFill>
                  <a:schemeClr val="dk1"/>
                </a:solidFill>
                <a:latin typeface="Assistant"/>
                <a:ea typeface="Assistant"/>
                <a:cs typeface="Assistant"/>
                <a:sym typeface="Assistant"/>
              </a:rPr>
              <a:t>The trade secret law protects certain types of information or resources from unauthorized use or disclosure. For a company to have their resource qualify as a trade secret, it must provide the company with some type of competitive value or advantage. A resource can be protected by law if it is not generally known and if it requires special skill, ingenuity and/or expenditure of money and effort to develop it. This means that a company cannot say that the sky is blue and call it a trade secret. A trade secret is something that is proprietary to that company and important for its survival and profitability. The resource that is claimed to be a trade secret must be confidential and protected with certain security precautions and actions. A trade secret could be the recipe of a soft drink, source code of a program, method of making the perfect jellybean, or ingredients in a barbeque sauce. Many companies require their employees to sign a nondisclosure agreement contract indicating that they understand and promise not to share the company’s trade secrets with competitors. Companies do this to inform the employees of the importance of keeping certain information secret, deter the act of sharing this information and provide them the ability to fire the employee or bring charges if the employee does not uphold their part of the contract.</a:t>
            </a:r>
            <a:endParaRPr sz="1600">
              <a:latin typeface="Assistant"/>
              <a:ea typeface="Assistant"/>
              <a:cs typeface="Assistant"/>
              <a:sym typeface="Assistant"/>
            </a:endParaRPr>
          </a:p>
          <a:p>
            <a:endParaRPr sz="160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018340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364b60cd0_1_45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9" name="Google Shape;679;g4364b60cd0_1_45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a:lnSpc>
                <a:spcPct val="80000"/>
              </a:lnSpc>
            </a:pPr>
            <a:r>
              <a:rPr lang="en" sz="1600" b="1" dirty="0">
                <a:solidFill>
                  <a:schemeClr val="dk1"/>
                </a:solidFill>
                <a:latin typeface="Assistant"/>
                <a:ea typeface="Assistant"/>
                <a:cs typeface="Assistant"/>
                <a:sym typeface="Assistant"/>
              </a:rPr>
              <a:t>Copyright</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In the United States, the copyright law protects the rights of an author to control the public distribution, reproduction, display and adaptation of their original work. The law covers many categories of work; pictorial, graphic, musical, dramatic, literary, pantomimes, motion picture, sculptural, sound recording and architectural. A copyright law does not cover the specific resource like the trade secret law does - instead; it protects the expression of the idea of the resource instead of the resource itself. A copyright law is usually used to protect an author’s writings, song lyrics, an artist’s drawings, a programmer’s source code or specific rhythms and structures of a musician’s creation. Names of products can be protected under copyright laws. Computer programs and manuals are just two examples of items protected under the Federal Copyright Act. The item is covered under the copyright law once the program or manual has been written. Although it is not required to include a warning and the copyright symbol, ©, it is encouraged so that others cannot claim innocence after copying another’s work. The protection does not extend to any method of operations, process, concept or procedure, but it does protect from unauthorized copying and distribution of a work. It protects the form of expression rather than the subject matter. A patent deals more with the subject matter of an invention - copyright deals with how that invention is reproduced and distributed. Computer programs can be protected under the copyright law as literary works. The law protects both the source and object code, which can be an operating system, application or database. In some instances, the law can protect not only the code, but also the structure, sequence and organization. The user interface is part of the definition of a software application structure - therefore, one vendor could not copy the exact composition of another vendor’s user interface.</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b="1" dirty="0">
                <a:solidFill>
                  <a:schemeClr val="dk1"/>
                </a:solidFill>
                <a:latin typeface="Assistant"/>
                <a:ea typeface="Assistant"/>
                <a:cs typeface="Assistant"/>
                <a:sym typeface="Assistant"/>
              </a:rPr>
              <a:t>Note: </a:t>
            </a: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Copyright act grants the owner the following rights:</a:t>
            </a:r>
            <a:endParaRPr sz="1600" dirty="0">
              <a:solidFill>
                <a:schemeClr val="dk1"/>
              </a:solidFill>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Right to reproduce work</a:t>
            </a:r>
            <a:endParaRPr sz="1600" dirty="0">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Right to prepare derivative works based on work</a:t>
            </a:r>
            <a:endParaRPr sz="1600" dirty="0">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Right to distribute copies of work to the public</a:t>
            </a:r>
            <a:endParaRPr sz="1600" dirty="0">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Right to perform work publicly</a:t>
            </a:r>
            <a:endParaRPr sz="1600" dirty="0">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Right to display work publicly</a:t>
            </a:r>
            <a:endParaRPr sz="1600" dirty="0">
              <a:latin typeface="Assistant"/>
              <a:ea typeface="Assistant"/>
              <a:cs typeface="Assistant"/>
              <a:sym typeface="Assistant"/>
            </a:endParaRPr>
          </a:p>
          <a:p>
            <a:pPr indent="-99342">
              <a:lnSpc>
                <a:spcPct val="80000"/>
              </a:lnSpc>
              <a:buClr>
                <a:schemeClr val="dk1"/>
              </a:buClr>
              <a:buSzPts val="1400"/>
              <a:buFont typeface="Assistant"/>
              <a:buChar char="•"/>
            </a:pPr>
            <a:r>
              <a:rPr lang="en" sz="1600" dirty="0">
                <a:solidFill>
                  <a:schemeClr val="dk1"/>
                </a:solidFill>
                <a:latin typeface="Assistant"/>
                <a:ea typeface="Assistant"/>
                <a:cs typeface="Assistant"/>
                <a:sym typeface="Assistant"/>
              </a:rPr>
              <a:t>Does not deal with profits of work</a:t>
            </a:r>
            <a:endParaRPr sz="1600" dirty="0">
              <a:solidFill>
                <a:schemeClr val="dk1"/>
              </a:solidFill>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In the US, some extremely high value copyrights have been extended just as they were about to become part of the public domain.  The Copyright Term Extension Act, extended.  The Copyright Term Extension Act is sometimes referred to as the Mickey Mouse Protection Act, as it coincided with Mickey Mouse’s original scheduled entry into the public domain</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r>
              <a:rPr lang="en" sz="1600" dirty="0">
                <a:solidFill>
                  <a:schemeClr val="dk1"/>
                </a:solidFill>
                <a:latin typeface="Assistant"/>
                <a:ea typeface="Assistant"/>
                <a:cs typeface="Assistant"/>
                <a:sym typeface="Assistant"/>
              </a:rPr>
              <a:t>Two Limitations on Copyright:</a:t>
            </a:r>
            <a:endParaRPr sz="1600" dirty="0">
              <a:latin typeface="Assistant"/>
              <a:ea typeface="Assistant"/>
              <a:cs typeface="Assistant"/>
              <a:sym typeface="Assistant"/>
            </a:endParaRPr>
          </a:p>
          <a:p>
            <a:pPr marL="830130" lvl="1" indent="-319281">
              <a:lnSpc>
                <a:spcPct val="80000"/>
              </a:lnSpc>
            </a:pPr>
            <a:r>
              <a:rPr lang="en" sz="1600" dirty="0">
                <a:solidFill>
                  <a:schemeClr val="dk1"/>
                </a:solidFill>
                <a:latin typeface="Assistant"/>
                <a:ea typeface="Assistant"/>
                <a:cs typeface="Assistant"/>
                <a:sym typeface="Assistant"/>
              </a:rPr>
              <a:t>First sale:  allows a legitimate purchaser of copyrighted material to sell it to another person.  Example:  Selling a music cd you purchased to someone else </a:t>
            </a:r>
            <a:endParaRPr sz="1600" dirty="0">
              <a:latin typeface="Assistant"/>
              <a:ea typeface="Assistant"/>
              <a:cs typeface="Assistant"/>
              <a:sym typeface="Assistant"/>
            </a:endParaRPr>
          </a:p>
          <a:p>
            <a:pPr marL="830130" lvl="1" indent="-319281">
              <a:lnSpc>
                <a:spcPct val="80000"/>
              </a:lnSpc>
            </a:pPr>
            <a:r>
              <a:rPr lang="en" sz="1600" dirty="0">
                <a:solidFill>
                  <a:schemeClr val="dk1"/>
                </a:solidFill>
                <a:latin typeface="Assistant"/>
                <a:ea typeface="Assistant"/>
                <a:cs typeface="Assistant"/>
                <a:sym typeface="Assistant"/>
              </a:rPr>
              <a:t>Fair use: allows someone to duplicate copyrighted material without payment or consent.  No specific guidelines for fair use—based on a judge’s decision.  Considerations would include purpose, nature of work, amount duplicated, reductions in value of original work</a:t>
            </a:r>
            <a:endParaRPr sz="1600" dirty="0">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a:p>
            <a:pPr>
              <a:lnSpc>
                <a:spcPct val="80000"/>
              </a:lnSpc>
            </a:pPr>
            <a:endParaRPr sz="1600" dirty="0">
              <a:solidFill>
                <a:schemeClr val="dk1"/>
              </a:solidFill>
              <a:latin typeface="Assistant"/>
              <a:ea typeface="Assistant"/>
              <a:cs typeface="Assistant"/>
              <a:sym typeface="Assistant"/>
            </a:endParaRPr>
          </a:p>
        </p:txBody>
      </p:sp>
      <p:sp>
        <p:nvSpPr>
          <p:cNvPr id="680" name="Google Shape;680;g4364b60cd0_1_45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91</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3671177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364b60cd0_1_4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4364b60cd0_1_4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lt1"/>
              </a:solidFill>
              <a:latin typeface="Calibri"/>
              <a:ea typeface="Calibri"/>
              <a:cs typeface="Calibri"/>
              <a:sym typeface="Calibri"/>
            </a:endParaRPr>
          </a:p>
        </p:txBody>
      </p:sp>
      <p:sp>
        <p:nvSpPr>
          <p:cNvPr id="140" name="Google Shape;140;g4364b60cd0_1_4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FFFFFF"/>
                </a:solidFill>
                <a:latin typeface="Calibri"/>
                <a:ea typeface="Calibri"/>
                <a:cs typeface="Calibri"/>
                <a:sym typeface="Calibri"/>
              </a:rPr>
              <a:pPr defTabSz="966612">
                <a:buClr>
                  <a:srgbClr val="000000"/>
                </a:buClr>
                <a:defRPr/>
              </a:pPr>
              <a:t>9</a:t>
            </a:fld>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694343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364b60cd0_1_45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92</a:t>
            </a:fld>
            <a:endParaRPr sz="1500" kern="0">
              <a:solidFill>
                <a:srgbClr val="000000"/>
              </a:solidFill>
              <a:latin typeface="Times"/>
              <a:ea typeface="Times"/>
              <a:cs typeface="Times"/>
              <a:sym typeface="Times"/>
            </a:endParaRPr>
          </a:p>
        </p:txBody>
      </p:sp>
      <p:sp>
        <p:nvSpPr>
          <p:cNvPr id="687" name="Google Shape;687;g4364b60cd0_1_45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88" name="Google Shape;688;g4364b60cd0_1_458:notes"/>
          <p:cNvSpPr txBox="1">
            <a:spLocks noGrp="1"/>
          </p:cNvSpPr>
          <p:nvPr>
            <p:ph type="body" idx="1"/>
          </p:nvPr>
        </p:nvSpPr>
        <p:spPr>
          <a:xfrm>
            <a:off x="780781" y="4789422"/>
            <a:ext cx="6241280" cy="453623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t" anchorCtr="0">
            <a:noAutofit/>
          </a:bodyPr>
          <a:lstStyle/>
          <a:p>
            <a:r>
              <a:rPr lang="en" sz="1600" b="1" dirty="0">
                <a:solidFill>
                  <a:schemeClr val="dk1"/>
                </a:solidFill>
                <a:latin typeface="Assistant"/>
                <a:ea typeface="Assistant"/>
                <a:cs typeface="Assistant"/>
                <a:sym typeface="Assistant"/>
              </a:rPr>
              <a:t>Trademark</a:t>
            </a:r>
            <a:endParaRPr sz="1600" dirty="0">
              <a:solidFill>
                <a:schemeClr val="dk1"/>
              </a:solidFill>
              <a:latin typeface="Assistant"/>
              <a:ea typeface="Assistant"/>
              <a:cs typeface="Assistant"/>
              <a:sym typeface="Assistant"/>
            </a:endParaRPr>
          </a:p>
          <a:p>
            <a:r>
              <a:rPr lang="en" sz="1600" dirty="0">
                <a:solidFill>
                  <a:schemeClr val="dk1"/>
                </a:solidFill>
                <a:latin typeface="Assistant"/>
                <a:ea typeface="Assistant"/>
                <a:cs typeface="Assistant"/>
                <a:sym typeface="Assistant"/>
              </a:rPr>
              <a:t>A trademark is slightly different than a copyright in that it is used to protect a word, name, symbol, sound, shape, color, or combination of these. The reason a company would trademark one of these, or a combination, is because it represents their company to a group of people or to the world. Companies have marketing departments that work very hard in coming up with something new that will make them get noticed and stand out in a crowd of competitors, and trade marking the result of this work is a way of properly protecting it and ensuring that others cannot copy and use it.</a:t>
            </a:r>
            <a:endParaRPr sz="1600" dirty="0">
              <a:latin typeface="Assistant"/>
              <a:ea typeface="Assistant"/>
              <a:cs typeface="Assistant"/>
              <a:sym typeface="Assistant"/>
            </a:endParaRPr>
          </a:p>
        </p:txBody>
      </p:sp>
    </p:spTree>
    <p:extLst>
      <p:ext uri="{BB962C8B-B14F-4D97-AF65-F5344CB8AC3E}">
        <p14:creationId xmlns:p14="http://schemas.microsoft.com/office/powerpoint/2010/main" val="2404257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364b60cd0_1_46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5" name="Google Shape;695;g4364b60cd0_1_46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a:lnSpc>
                <a:spcPct val="80000"/>
              </a:lnSpc>
            </a:pPr>
            <a:r>
              <a:rPr lang="en" sz="1600" b="1">
                <a:solidFill>
                  <a:schemeClr val="dk1"/>
                </a:solidFill>
                <a:latin typeface="Assistant"/>
                <a:ea typeface="Assistant"/>
                <a:cs typeface="Assistant"/>
                <a:sym typeface="Assistant"/>
              </a:rPr>
              <a:t>Patent</a:t>
            </a:r>
            <a:endParaRPr sz="1600">
              <a:solidFill>
                <a:schemeClr val="dk1"/>
              </a:solidFill>
              <a:latin typeface="Assistant"/>
              <a:ea typeface="Assistant"/>
              <a:cs typeface="Assistant"/>
              <a:sym typeface="Assistant"/>
            </a:endParaRPr>
          </a:p>
          <a:p>
            <a:pPr>
              <a:lnSpc>
                <a:spcPct val="80000"/>
              </a:lnSpc>
            </a:pPr>
            <a:r>
              <a:rPr lang="en" sz="1600">
                <a:solidFill>
                  <a:schemeClr val="dk1"/>
                </a:solidFill>
                <a:latin typeface="Assistant"/>
                <a:ea typeface="Assistant"/>
                <a:cs typeface="Assistant"/>
                <a:sym typeface="Assistant"/>
              </a:rPr>
              <a:t>Patents are given to individuals or companies to grant the owner legal ownership and enable the owner to exclude others from using or copying the invention covered by the patent. The invention must be novel, useful and non-obvious, which means, for example, that a company could not patent air. After the inventor completes an application for a patent and it is approved, the patent grants a limited property right to exclude others from making, using or selling the invention for a specific period of time. This has been used by pharmaceutical companies where one company develops a specific drug and acquires a patent for it. This company is the only one that can manufacture and sell this drug until the stated year in the patent is up. After that, all companies are allowed to manufacture and sell this product. This also takes place with algorithms. If an inventor of an algorithm acquires a patent, they have full control over who can use it in their products. If the inventor lets a vendor incorporate the algorithm, then they will most likely get a fee and possibly a royalty fee each instance the product is sold.</a:t>
            </a:r>
            <a:endParaRPr sz="1600">
              <a:solidFill>
                <a:schemeClr val="dk1"/>
              </a:solidFill>
              <a:latin typeface="Assistant"/>
              <a:ea typeface="Assistant"/>
              <a:cs typeface="Assistant"/>
              <a:sym typeface="Assistant"/>
            </a:endParaRPr>
          </a:p>
          <a:p>
            <a:pPr>
              <a:lnSpc>
                <a:spcPct val="80000"/>
              </a:lnSpc>
            </a:pPr>
            <a:endParaRPr sz="1600">
              <a:solidFill>
                <a:schemeClr val="dk1"/>
              </a:solidFill>
              <a:latin typeface="Assistant"/>
              <a:ea typeface="Assistant"/>
              <a:cs typeface="Assistant"/>
              <a:sym typeface="Assistant"/>
            </a:endParaRPr>
          </a:p>
          <a:p>
            <a:pPr>
              <a:lnSpc>
                <a:spcPct val="80000"/>
              </a:lnSpc>
            </a:pPr>
            <a:r>
              <a:rPr lang="en" sz="1600">
                <a:solidFill>
                  <a:schemeClr val="dk1"/>
                </a:solidFill>
                <a:latin typeface="Assistant"/>
                <a:ea typeface="Assistant"/>
                <a:cs typeface="Assistant"/>
                <a:sym typeface="Assistant"/>
              </a:rPr>
              <a:t>Software piracy indicates that the intellectual or creative work of an author has been used or duplicated without permission or compensation to the author. It is an act of infringement on ownership rights and if someone is caught, the person could be sued civilly for damages, be criminally prosecuted, or both. Duplicate software is everywhere and software piracy is everywhere. Up until now, there have not been efficient mechanisms put into place to ensure that software could not be copied and illegally used. Companies are testing out new features, and with time, it will most likely not be as easy to illegally copy and use software as it is now. When a vendor develops an application, the program is usually licensed and not sold outright. The license agreement contains provisions relating the use and security of the software and the corresponding manuals. If an individual or company fails to observe and abide by those requirements, the license may be terminated and, depending on the actions, criminal charges may be implemented. The Software Protection Association (SPA) has been formed by major companies to enforce proprietary rights of software. The association was formed to protect the founding companies’ software developments, but it also helps others to ensure that their software is properly licensed. These are huge issues for companies that develop and produce software because a majority of their revenue comes from licensing fees. Other international groups have been formed to protect against software pirates and stealing. These include the Federation Against Software Theft (FAST), headquartered in London, and the Business Software Alliance (BSA), based in Washington, D.C. They provide similar functionality as the SPA and make efforts to protect software around the world.</a:t>
            </a:r>
            <a:endParaRPr sz="1600">
              <a:latin typeface="Assistant"/>
              <a:ea typeface="Assistant"/>
              <a:cs typeface="Assistant"/>
              <a:sym typeface="Assistant"/>
            </a:endParaRPr>
          </a:p>
          <a:p>
            <a:pPr>
              <a:lnSpc>
                <a:spcPct val="80000"/>
              </a:lnSpc>
            </a:pPr>
            <a:endParaRPr sz="1600">
              <a:solidFill>
                <a:schemeClr val="dk1"/>
              </a:solidFill>
              <a:latin typeface="Assistant"/>
              <a:ea typeface="Assistant"/>
              <a:cs typeface="Assistant"/>
              <a:sym typeface="Assistant"/>
            </a:endParaRPr>
          </a:p>
          <a:p>
            <a:pPr>
              <a:lnSpc>
                <a:spcPct val="80000"/>
              </a:lnSpc>
            </a:pPr>
            <a:r>
              <a:rPr lang="en" sz="1600" b="1">
                <a:solidFill>
                  <a:schemeClr val="dk1"/>
                </a:solidFill>
                <a:latin typeface="Assistant"/>
                <a:ea typeface="Assistant"/>
                <a:cs typeface="Assistant"/>
                <a:sym typeface="Assistant"/>
              </a:rPr>
              <a:t>Software Piracy</a:t>
            </a:r>
            <a:endParaRPr sz="1600">
              <a:latin typeface="Assistant"/>
              <a:ea typeface="Assistant"/>
              <a:cs typeface="Assistant"/>
              <a:sym typeface="Assistant"/>
            </a:endParaRPr>
          </a:p>
          <a:p>
            <a:pPr>
              <a:lnSpc>
                <a:spcPct val="80000"/>
              </a:lnSpc>
            </a:pPr>
            <a:r>
              <a:rPr lang="en" sz="1600">
                <a:solidFill>
                  <a:schemeClr val="dk1"/>
                </a:solidFill>
                <a:latin typeface="Assistant"/>
                <a:ea typeface="Assistant"/>
                <a:cs typeface="Assistant"/>
                <a:sym typeface="Assistant"/>
              </a:rPr>
              <a:t>Intellectual or creative work of an author has been duplicated without permission or compensation</a:t>
            </a:r>
            <a:endParaRPr sz="1600">
              <a:latin typeface="Assistant"/>
              <a:ea typeface="Assistant"/>
              <a:cs typeface="Assistant"/>
              <a:sym typeface="Assistant"/>
            </a:endParaRPr>
          </a:p>
          <a:p>
            <a:pPr>
              <a:lnSpc>
                <a:spcPct val="80000"/>
              </a:lnSpc>
            </a:pPr>
            <a:r>
              <a:rPr lang="en" sz="1600">
                <a:solidFill>
                  <a:schemeClr val="dk1"/>
                </a:solidFill>
                <a:latin typeface="Assistant"/>
                <a:ea typeface="Assistant"/>
                <a:cs typeface="Assistant"/>
                <a:sym typeface="Assistant"/>
              </a:rPr>
              <a:t>SPA, BSA, FAST – protect against piracy</a:t>
            </a:r>
            <a:endParaRPr sz="1600">
              <a:latin typeface="Assistant"/>
              <a:ea typeface="Assistant"/>
              <a:cs typeface="Assistant"/>
              <a:sym typeface="Assistant"/>
            </a:endParaRPr>
          </a:p>
          <a:p>
            <a:pPr>
              <a:lnSpc>
                <a:spcPct val="80000"/>
              </a:lnSpc>
            </a:pPr>
            <a:endParaRPr sz="1600">
              <a:solidFill>
                <a:schemeClr val="dk1"/>
              </a:solidFill>
              <a:latin typeface="Assistant"/>
              <a:ea typeface="Assistant"/>
              <a:cs typeface="Assistant"/>
              <a:sym typeface="Assistant"/>
            </a:endParaRPr>
          </a:p>
          <a:p>
            <a:pPr>
              <a:lnSpc>
                <a:spcPct val="80000"/>
              </a:lnSpc>
            </a:pPr>
            <a:r>
              <a:rPr lang="en" sz="1600">
                <a:solidFill>
                  <a:schemeClr val="dk1"/>
                </a:solidFill>
                <a:latin typeface="Assistant"/>
                <a:ea typeface="Assistant"/>
                <a:cs typeface="Assistant"/>
                <a:sym typeface="Assistant"/>
              </a:rPr>
              <a:t>Of note, in the US, drug patents give twenty years of protection, but they are applied for before clinical trials begin, so the </a:t>
            </a:r>
            <a:r>
              <a:rPr lang="en" sz="1600" i="1">
                <a:solidFill>
                  <a:schemeClr val="dk1"/>
                </a:solidFill>
                <a:latin typeface="Assistant"/>
                <a:ea typeface="Assistant"/>
                <a:cs typeface="Assistant"/>
                <a:sym typeface="Assistant"/>
              </a:rPr>
              <a:t>effective</a:t>
            </a:r>
            <a:r>
              <a:rPr lang="en" sz="1600">
                <a:solidFill>
                  <a:schemeClr val="dk1"/>
                </a:solidFill>
                <a:latin typeface="Assistant"/>
                <a:ea typeface="Assistant"/>
                <a:cs typeface="Assistant"/>
                <a:sym typeface="Assistant"/>
              </a:rPr>
              <a:t> life of a drug patent tends to be between seven and twelve years</a:t>
            </a:r>
            <a:endParaRPr sz="1600">
              <a:latin typeface="Assistant"/>
              <a:ea typeface="Assistant"/>
              <a:cs typeface="Assistant"/>
              <a:sym typeface="Assistant"/>
            </a:endParaRPr>
          </a:p>
          <a:p>
            <a:pPr>
              <a:lnSpc>
                <a:spcPct val="80000"/>
              </a:lnSpc>
            </a:pPr>
            <a:endParaRPr sz="1600">
              <a:solidFill>
                <a:schemeClr val="dk1"/>
              </a:solidFill>
              <a:latin typeface="Assistant"/>
              <a:ea typeface="Assistant"/>
              <a:cs typeface="Assistant"/>
              <a:sym typeface="Assistant"/>
            </a:endParaRPr>
          </a:p>
          <a:p>
            <a:pPr>
              <a:lnSpc>
                <a:spcPct val="80000"/>
              </a:lnSpc>
            </a:pPr>
            <a:endParaRPr sz="1600">
              <a:solidFill>
                <a:schemeClr val="dk1"/>
              </a:solidFill>
              <a:latin typeface="Assistant"/>
              <a:ea typeface="Assistant"/>
              <a:cs typeface="Assistant"/>
              <a:sym typeface="Assistant"/>
            </a:endParaRPr>
          </a:p>
        </p:txBody>
      </p:sp>
      <p:sp>
        <p:nvSpPr>
          <p:cNvPr id="696" name="Google Shape;696;g4364b60cd0_1_46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93</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88306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364b60cd0_1_479: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3" name="Google Shape;703;g4364b60cd0_1_479: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pPr>
              <a:lnSpc>
                <a:spcPct val="90000"/>
              </a:lnSpc>
            </a:pPr>
            <a:r>
              <a:rPr lang="en" sz="1600">
                <a:solidFill>
                  <a:schemeClr val="dk1"/>
                </a:solidFill>
                <a:latin typeface="Assistant"/>
                <a:ea typeface="Assistant"/>
                <a:cs typeface="Assistant"/>
                <a:sym typeface="Assistant"/>
              </a:rPr>
              <a:t>“The Wassenaar Arrangement (WA) was founded in 1996 by a group of 33 countries including United States, Russia, Japan, Australia, and the members of the European Union. Its purpose is to control exports of conventional weapons and sensitive dual-use technology, which includes cryptographic products; ``dual-use'' means that a product can be used for both commercial and military purposes. The Wassenaar Arrangement controls do not apply to so-called intangible products, which include downloads from the Internet. </a:t>
            </a:r>
            <a:endParaRPr sz="1600">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WA is the successor of the former Coordinating Committee on Multilateral Export Controls (COCOM), which placed export restrictions to communist countries. It should be emphasized that WA is not a treaty or a law; the WA Control lists are merely guidelines and recommendations, and each participating state may adjust its export policy through new regulations. Indeed, there are substantial differences between the export regulation policies of the participating countries. </a:t>
            </a:r>
            <a:endParaRPr sz="1600">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As of the latest revision in December 1999, WA controls encryption and key management products where the security is based on one or several of the following: </a:t>
            </a:r>
            <a:endParaRPr sz="1600">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A symmetric algorithm with a key size exceeding 56 bits. </a:t>
            </a:r>
            <a:br>
              <a:rPr lang="en" sz="1600">
                <a:solidFill>
                  <a:schemeClr val="dk1"/>
                </a:solidFill>
                <a:latin typeface="Assistant"/>
                <a:ea typeface="Assistant"/>
                <a:cs typeface="Assistant"/>
                <a:sym typeface="Assistant"/>
              </a:rPr>
            </a:br>
            <a:endParaRPr sz="1600">
              <a:solidFill>
                <a:schemeClr val="dk1"/>
              </a:solidFill>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Factorization of an integer of size exceeding 512 bits. </a:t>
            </a:r>
            <a:br>
              <a:rPr lang="en" sz="1600">
                <a:solidFill>
                  <a:schemeClr val="dk1"/>
                </a:solidFill>
                <a:latin typeface="Assistant"/>
                <a:ea typeface="Assistant"/>
                <a:cs typeface="Assistant"/>
                <a:sym typeface="Assistant"/>
              </a:rPr>
            </a:br>
            <a:endParaRPr sz="1600">
              <a:solidFill>
                <a:schemeClr val="dk1"/>
              </a:solidFill>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Computation of discrete logarithms in a multiplicative group of a field of size is excess of 512 bits. </a:t>
            </a:r>
            <a:br>
              <a:rPr lang="en" sz="1600">
                <a:solidFill>
                  <a:schemeClr val="dk1"/>
                </a:solidFill>
                <a:latin typeface="Assistant"/>
                <a:ea typeface="Assistant"/>
                <a:cs typeface="Assistant"/>
                <a:sym typeface="Assistant"/>
              </a:rPr>
            </a:br>
            <a:endParaRPr sz="1600">
              <a:solidFill>
                <a:schemeClr val="dk1"/>
              </a:solidFill>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Computation of discrete logarithms in a group that is not part of a field, where the size of the group exceeds 112 bits. </a:t>
            </a:r>
            <a:endParaRPr sz="1600">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Other products, including products based on single-DES, are decontrolled. For more information on the Wassenaar Arrangement, see </a:t>
            </a:r>
            <a:r>
              <a:rPr lang="en" sz="1600" u="sng">
                <a:solidFill>
                  <a:schemeClr val="hlink"/>
                </a:solidFill>
                <a:latin typeface="Assistant"/>
                <a:ea typeface="Assistant"/>
                <a:cs typeface="Assistant"/>
                <a:sym typeface="Assistant"/>
                <a:hlinkClick r:id="rId3"/>
              </a:rPr>
              <a:t>http://www.wassenaar.org/</a:t>
            </a:r>
            <a:r>
              <a:rPr lang="en" sz="1600">
                <a:solidFill>
                  <a:schemeClr val="dk1"/>
                </a:solidFill>
                <a:latin typeface="Assistant"/>
                <a:ea typeface="Assistant"/>
                <a:cs typeface="Assistant"/>
                <a:sym typeface="Assistant"/>
              </a:rPr>
              <a:t>”</a:t>
            </a:r>
            <a:endParaRPr sz="1600">
              <a:latin typeface="Assistant"/>
              <a:ea typeface="Assistant"/>
              <a:cs typeface="Assistant"/>
              <a:sym typeface="Assistant"/>
            </a:endParaRPr>
          </a:p>
          <a:p>
            <a:pPr>
              <a:lnSpc>
                <a:spcPct val="90000"/>
              </a:lnSpc>
            </a:pPr>
            <a:endParaRPr sz="1600">
              <a:solidFill>
                <a:schemeClr val="dk1"/>
              </a:solidFill>
              <a:latin typeface="Assistant"/>
              <a:ea typeface="Assistant"/>
              <a:cs typeface="Assistant"/>
              <a:sym typeface="Assistant"/>
            </a:endParaRPr>
          </a:p>
          <a:p>
            <a:pPr>
              <a:lnSpc>
                <a:spcPct val="90000"/>
              </a:lnSpc>
            </a:pPr>
            <a:r>
              <a:rPr lang="en" sz="1600">
                <a:solidFill>
                  <a:schemeClr val="dk1"/>
                </a:solidFill>
                <a:latin typeface="Assistant"/>
                <a:ea typeface="Assistant"/>
                <a:cs typeface="Assistant"/>
                <a:sym typeface="Assistant"/>
              </a:rPr>
              <a:t>***Above source:  http://www.rsa.com/rsalabs/node.asp?id=2335</a:t>
            </a:r>
            <a:endParaRPr sz="1600">
              <a:latin typeface="Assistant"/>
              <a:ea typeface="Assistant"/>
              <a:cs typeface="Assistant"/>
              <a:sym typeface="Assistant"/>
            </a:endParaRPr>
          </a:p>
        </p:txBody>
      </p:sp>
      <p:sp>
        <p:nvSpPr>
          <p:cNvPr id="704" name="Google Shape;704;g4364b60cd0_1_479: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94</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13012258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364b60cd0_1_49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95</a:t>
            </a:fld>
            <a:endParaRPr sz="1500" kern="0">
              <a:solidFill>
                <a:srgbClr val="000000"/>
              </a:solidFill>
              <a:latin typeface="Times"/>
              <a:ea typeface="Times"/>
              <a:cs typeface="Times"/>
              <a:sym typeface="Times"/>
            </a:endParaRPr>
          </a:p>
        </p:txBody>
      </p:sp>
      <p:sp>
        <p:nvSpPr>
          <p:cNvPr id="711" name="Google Shape;711;g4364b60cd0_1_49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12" name="Google Shape;712;g4364b60cd0_1_493:notes"/>
          <p:cNvSpPr txBox="1">
            <a:spLocks noGrp="1"/>
          </p:cNvSpPr>
          <p:nvPr>
            <p:ph type="body" idx="1"/>
          </p:nvPr>
        </p:nvSpPr>
        <p:spPr>
          <a:xfrm>
            <a:off x="780781" y="4789422"/>
            <a:ext cx="6241280" cy="453623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t" anchorCtr="0">
            <a:noAutofit/>
          </a:bodyPr>
          <a:lstStyle/>
          <a:p>
            <a:r>
              <a:rPr lang="en" sz="1600">
                <a:solidFill>
                  <a:schemeClr val="dk1"/>
                </a:solidFill>
                <a:latin typeface="Assistant"/>
                <a:ea typeface="Assistant"/>
                <a:cs typeface="Assistant"/>
                <a:sym typeface="Assistant"/>
              </a:rPr>
              <a:t>Employee Monitoring:  The most important element is notification.  Don’t forget the importance and effectiveness of deterrence.</a:t>
            </a:r>
            <a:endParaRPr sz="1600">
              <a:latin typeface="Assistant"/>
              <a:ea typeface="Assistant"/>
              <a:cs typeface="Assistant"/>
              <a:sym typeface="Assistant"/>
            </a:endParaRPr>
          </a:p>
        </p:txBody>
      </p:sp>
    </p:spTree>
    <p:extLst>
      <p:ext uri="{BB962C8B-B14F-4D97-AF65-F5344CB8AC3E}">
        <p14:creationId xmlns:p14="http://schemas.microsoft.com/office/powerpoint/2010/main" val="1587093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364b60cd0_1_501: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4364b60cd0_1_501: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721" name="Google Shape;721;g4364b60cd0_1_501: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96</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82509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364b60cd0_1_508: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g4364b60cd0_1_508: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729" name="Google Shape;729;g4364b60cd0_1_508: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97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033767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4364b60cd0_1_51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g4364b60cd0_1_515: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737" name="Google Shape;737;g4364b60cd0_1_51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98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885917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4364b60cd0_1_522: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4364b60cd0_1_522: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745" name="Google Shape;745;g4364b60cd0_1_522: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99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978184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38731ac6f_0_10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38731ac6f_0_107: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0131903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364b60cd0_1_544:notes"/>
          <p:cNvSpPr txBox="1">
            <a:spLocks noGrp="1"/>
          </p:cNvSpPr>
          <p:nvPr>
            <p:ph type="sldNum" idx="12"/>
          </p:nvPr>
        </p:nvSpPr>
        <p:spPr>
          <a:xfrm>
            <a:off x="3215486" y="11829421"/>
            <a:ext cx="2457941" cy="621810"/>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101</a:t>
            </a:fld>
            <a:endParaRPr sz="1500" kern="0">
              <a:solidFill>
                <a:srgbClr val="000000"/>
              </a:solidFill>
              <a:latin typeface="Times"/>
              <a:ea typeface="Times"/>
              <a:cs typeface="Times"/>
              <a:sym typeface="Times"/>
            </a:endParaRPr>
          </a:p>
        </p:txBody>
      </p:sp>
      <p:sp>
        <p:nvSpPr>
          <p:cNvPr id="765" name="Google Shape;765;g4364b60cd0_1_544:notes"/>
          <p:cNvSpPr txBox="1"/>
          <p:nvPr/>
        </p:nvSpPr>
        <p:spPr>
          <a:xfrm>
            <a:off x="3215486" y="11829421"/>
            <a:ext cx="2459307" cy="623795"/>
          </a:xfrm>
          <a:prstGeom prst="rect">
            <a:avLst/>
          </a:prstGeom>
          <a:noFill/>
          <a:ln>
            <a:noFill/>
          </a:ln>
        </p:spPr>
        <p:txBody>
          <a:bodyPr spcFirstLastPara="1" wrap="square" lIns="106299" tIns="55259" rIns="106299" bIns="55259" anchor="b" anchorCtr="0">
            <a:noAutofit/>
          </a:bodyPr>
          <a:lstStyle/>
          <a:p>
            <a:pPr algn="r" defTabSz="966612">
              <a:lnSpc>
                <a:spcPct val="93000"/>
              </a:lnSpc>
              <a:buClr>
                <a:srgbClr val="000000"/>
              </a:buClr>
              <a:buSzPts val="1300"/>
              <a:defRPr/>
            </a:pPr>
            <a:fld id="{00000000-1234-1234-1234-123412341234}" type="slidenum">
              <a:rPr lang="en" sz="1500" kern="0">
                <a:solidFill>
                  <a:srgbClr val="000000"/>
                </a:solidFill>
                <a:latin typeface="Times"/>
                <a:ea typeface="Times"/>
                <a:cs typeface="Times"/>
                <a:sym typeface="Times"/>
              </a:rPr>
              <a:pPr algn="r" defTabSz="966612">
                <a:lnSpc>
                  <a:spcPct val="93000"/>
                </a:lnSpc>
                <a:buClr>
                  <a:srgbClr val="000000"/>
                </a:buClr>
                <a:buSzPts val="1300"/>
                <a:defRPr/>
              </a:pPr>
              <a:t>101</a:t>
            </a:fld>
            <a:endParaRPr sz="1500" kern="0">
              <a:solidFill>
                <a:srgbClr val="000000"/>
              </a:solidFill>
              <a:latin typeface="Times"/>
              <a:ea typeface="Times"/>
              <a:cs typeface="Times"/>
              <a:sym typeface="Times"/>
            </a:endParaRPr>
          </a:p>
        </p:txBody>
      </p:sp>
      <p:sp>
        <p:nvSpPr>
          <p:cNvPr id="766" name="Google Shape;766;g4364b60cd0_1_544:notes"/>
          <p:cNvSpPr txBox="1"/>
          <p:nvPr/>
        </p:nvSpPr>
        <p:spPr>
          <a:xfrm>
            <a:off x="945804" y="932765"/>
            <a:ext cx="3783339" cy="466985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8003" tIns="54001" rIns="108003" bIns="54001" anchor="ctr" anchorCtr="0">
            <a:noAutofit/>
          </a:bodyPr>
          <a:lstStyle/>
          <a:p>
            <a:pPr defTabSz="966612">
              <a:lnSpc>
                <a:spcPct val="93000"/>
              </a:lnSpc>
              <a:buClr>
                <a:srgbClr val="000000"/>
              </a:buClr>
              <a:defRPr/>
            </a:pPr>
            <a:endParaRPr sz="2000" kern="0">
              <a:solidFill>
                <a:srgbClr val="FFFFFF"/>
              </a:solidFill>
              <a:latin typeface="Arial"/>
              <a:cs typeface="Arial"/>
              <a:sym typeface="Arial"/>
            </a:endParaRPr>
          </a:p>
        </p:txBody>
      </p:sp>
      <p:sp>
        <p:nvSpPr>
          <p:cNvPr id="767" name="Google Shape;767;g4364b60cd0_1_544:notes"/>
          <p:cNvSpPr txBox="1">
            <a:spLocks noGrp="1"/>
          </p:cNvSpPr>
          <p:nvPr>
            <p:ph type="body" idx="1"/>
          </p:nvPr>
        </p:nvSpPr>
        <p:spPr>
          <a:xfrm>
            <a:off x="757382" y="5915739"/>
            <a:ext cx="4349611" cy="5604890"/>
          </a:xfrm>
          <a:prstGeom prst="rect">
            <a:avLst/>
          </a:prstGeom>
          <a:noFill/>
          <a:ln>
            <a:noFill/>
          </a:ln>
        </p:spPr>
        <p:txBody>
          <a:bodyPr spcFirstLastPara="1" wrap="square" lIns="102163" tIns="51067" rIns="102163" bIns="51067" anchor="t" anchorCtr="0">
            <a:noAutofit/>
          </a:bodyPr>
          <a:lstStyle/>
          <a:p>
            <a:r>
              <a:rPr lang="en" sz="1600" b="1">
                <a:solidFill>
                  <a:schemeClr val="dk1"/>
                </a:solidFill>
                <a:latin typeface="Assistant"/>
                <a:ea typeface="Assistant"/>
                <a:cs typeface="Assistant"/>
                <a:sym typeface="Assistant"/>
              </a:rPr>
              <a:t>Knowledge Transfer</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Awareness is accomplished by creating an environment which values security.  Security related posters that remind users of common issues and controls helps users remember to consider security.  Memos that inform users of the company’s expectations, or inclusion at staff meetings can help keep security at the forefront of employee’s minds.</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Training is used to provide employees with the latest information that is relevant to their jobs and responsibilities.  Whether class-room or CBT-based, training is part of due care, and a valuable part of information security</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a:p>
            <a:pPr>
              <a:spcBef>
                <a:spcPts val="531"/>
              </a:spcBef>
            </a:pPr>
            <a:r>
              <a:rPr lang="en" sz="1600">
                <a:solidFill>
                  <a:schemeClr val="dk1"/>
                </a:solidFill>
                <a:latin typeface="Assistant"/>
                <a:ea typeface="Assistant"/>
                <a:cs typeface="Assistant"/>
                <a:sym typeface="Assistant"/>
              </a:rPr>
              <a:t>Education involves making resources available to employees to extend their knowledge and have a greater comprehension of security.  A technical library or online resources make information available when needed.  </a:t>
            </a:r>
            <a:endParaRPr sz="1600">
              <a:latin typeface="Assistant"/>
              <a:ea typeface="Assistant"/>
              <a:cs typeface="Assistant"/>
              <a:sym typeface="Assistant"/>
            </a:endParaRPr>
          </a:p>
          <a:p>
            <a:pPr>
              <a:spcBef>
                <a:spcPts val="531"/>
              </a:spcBef>
            </a:pPr>
            <a:endParaRPr sz="1600">
              <a:solidFill>
                <a:schemeClr val="dk1"/>
              </a:solidFill>
              <a:latin typeface="Assistant"/>
              <a:ea typeface="Assistant"/>
              <a:cs typeface="Assistant"/>
              <a:sym typeface="Assistant"/>
            </a:endParaRPr>
          </a:p>
        </p:txBody>
      </p:sp>
      <p:sp>
        <p:nvSpPr>
          <p:cNvPr id="768" name="Google Shape;768;g4364b60cd0_1_54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745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364b60cd0_1_5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10</a:t>
            </a:fld>
            <a:endParaRPr sz="1400" kern="0">
              <a:solidFill>
                <a:srgbClr val="000000"/>
              </a:solidFill>
              <a:latin typeface="Times"/>
              <a:ea typeface="Times"/>
              <a:cs typeface="Times"/>
              <a:sym typeface="Times"/>
            </a:endParaRPr>
          </a:p>
        </p:txBody>
      </p:sp>
      <p:sp>
        <p:nvSpPr>
          <p:cNvPr id="150" name="Google Shape;150;g4364b60cd0_1_57:notes"/>
          <p:cNvSpPr>
            <a:spLocks noGrp="1" noRot="1" noChangeAspect="1"/>
          </p:cNvSpPr>
          <p:nvPr>
            <p:ph type="sldImg" idx="2"/>
          </p:nvPr>
        </p:nvSpPr>
        <p:spPr>
          <a:xfrm>
            <a:off x="-1330325" y="990600"/>
            <a:ext cx="8691563" cy="48895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1" name="Google Shape;151;g4364b60cd0_1_57:notes"/>
          <p:cNvSpPr txBox="1">
            <a:spLocks noGrp="1"/>
          </p:cNvSpPr>
          <p:nvPr>
            <p:ph type="body" idx="1"/>
          </p:nvPr>
        </p:nvSpPr>
        <p:spPr>
          <a:xfrm>
            <a:off x="603442" y="6195775"/>
            <a:ext cx="4822699" cy="5753066"/>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This is perhaps the most testable domain on the CISSP exam because all decisions should revolve around risk management.  Don’t go too deep in the technical aspects of a problem, when instead a change in the process would be a better long term solution.</a:t>
            </a:r>
            <a:endParaRPr sz="160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24850930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38731ac6f_0_10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102</a:t>
            </a:fld>
            <a:endParaRPr sz="1400" kern="0">
              <a:solidFill>
                <a:srgbClr val="000000"/>
              </a:solidFill>
              <a:latin typeface="Times"/>
              <a:ea typeface="Times"/>
              <a:cs typeface="Times"/>
              <a:sym typeface="Times"/>
            </a:endParaRPr>
          </a:p>
        </p:txBody>
      </p:sp>
      <p:sp>
        <p:nvSpPr>
          <p:cNvPr id="795" name="Google Shape;795;g438731ac6f_0_100:notes"/>
          <p:cNvSpPr>
            <a:spLocks noGrp="1" noRot="1" noChangeAspect="1"/>
          </p:cNvSpPr>
          <p:nvPr>
            <p:ph type="sldImg" idx="2"/>
          </p:nvPr>
        </p:nvSpPr>
        <p:spPr>
          <a:xfrm>
            <a:off x="-1330325" y="990600"/>
            <a:ext cx="8691563" cy="48895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6" name="Google Shape;796;g438731ac6f_0_100:notes"/>
          <p:cNvSpPr txBox="1">
            <a:spLocks noGrp="1"/>
          </p:cNvSpPr>
          <p:nvPr>
            <p:ph type="body" idx="1"/>
          </p:nvPr>
        </p:nvSpPr>
        <p:spPr>
          <a:xfrm>
            <a:off x="603442" y="6195775"/>
            <a:ext cx="4822699" cy="5753066"/>
          </a:xfrm>
          <a:prstGeom prst="rect">
            <a:avLst/>
          </a:prstGeom>
          <a:noFill/>
          <a:ln>
            <a:noFill/>
          </a:ln>
        </p:spPr>
        <p:txBody>
          <a:bodyPr spcFirstLastPara="1" wrap="square" lIns="102163" tIns="51067" rIns="102163" bIns="51067" anchor="ctr" anchorCtr="0">
            <a:noAutofit/>
          </a:bodyPr>
          <a:lstStyle/>
          <a:p>
            <a:r>
              <a:rPr lang="en" sz="1600">
                <a:solidFill>
                  <a:schemeClr val="dk1"/>
                </a:solidFill>
                <a:latin typeface="Assistant"/>
                <a:ea typeface="Assistant"/>
                <a:cs typeface="Assistant"/>
                <a:sym typeface="Assistant"/>
              </a:rPr>
              <a:t>This is perhaps the most testable domain on the CISSP exam because all decisions should revolve around risk management.  Don’t go too deep in the technical aspects of a problem, when instead a change in the process would be a better long term solution.</a:t>
            </a:r>
            <a:endParaRPr sz="160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4986176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436860d5a7_0_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436860d5a7_0_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lt1"/>
              </a:solidFill>
              <a:latin typeface="Calibri"/>
              <a:ea typeface="Calibri"/>
              <a:cs typeface="Calibri"/>
              <a:sym typeface="Calibri"/>
            </a:endParaRPr>
          </a:p>
        </p:txBody>
      </p:sp>
      <p:sp>
        <p:nvSpPr>
          <p:cNvPr id="804" name="Google Shape;804;g436860d5a7_0_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FFFFFF"/>
                </a:solidFill>
                <a:latin typeface="Calibri"/>
                <a:ea typeface="Calibri"/>
                <a:cs typeface="Calibri"/>
                <a:sym typeface="Calibri"/>
              </a:rPr>
              <a:pPr defTabSz="966612">
                <a:buClr>
                  <a:srgbClr val="000000"/>
                </a:buClr>
                <a:defRPr/>
              </a:pPr>
              <a:t>103</a:t>
            </a:fld>
            <a:endParaRPr sz="1400" kern="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09347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36860d5a7_0_1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g436860d5a7_0_10: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815" name="Google Shape;815;g436860d5a7_0_1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104</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45580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31ceaaa40_0_4: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31ceaaa40_0_4: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28819639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436860d5a7_0_1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106</a:t>
            </a:fld>
            <a:endParaRPr sz="1500" kern="0">
              <a:solidFill>
                <a:srgbClr val="000000"/>
              </a:solidFill>
              <a:latin typeface="Times"/>
              <a:ea typeface="Times"/>
              <a:cs typeface="Times"/>
              <a:sym typeface="Times"/>
            </a:endParaRPr>
          </a:p>
        </p:txBody>
      </p:sp>
      <p:sp>
        <p:nvSpPr>
          <p:cNvPr id="826" name="Google Shape;826;g436860d5a7_0_17:notes"/>
          <p:cNvSpPr txBox="1"/>
          <p:nvPr/>
        </p:nvSpPr>
        <p:spPr>
          <a:xfrm>
            <a:off x="1001222" y="945120"/>
            <a:ext cx="3672405" cy="466985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912" tIns="48470" rIns="96912" bIns="48470" anchor="ctr" anchorCtr="0">
            <a:noAutofit/>
          </a:bodyPr>
          <a:lstStyle/>
          <a:p>
            <a:pPr defTabSz="966612">
              <a:lnSpc>
                <a:spcPct val="93000"/>
              </a:lnSpc>
              <a:buClr>
                <a:srgbClr val="000000"/>
              </a:buClr>
              <a:defRPr/>
            </a:pPr>
            <a:endParaRPr sz="2000" kern="0">
              <a:solidFill>
                <a:srgbClr val="FFFFFF"/>
              </a:solidFill>
              <a:latin typeface="Arial"/>
              <a:cs typeface="Arial"/>
              <a:sym typeface="Arial"/>
            </a:endParaRPr>
          </a:p>
        </p:txBody>
      </p:sp>
      <p:sp>
        <p:nvSpPr>
          <p:cNvPr id="827" name="Google Shape;827;g436860d5a7_0_17:notes"/>
          <p:cNvSpPr txBox="1">
            <a:spLocks noGrp="1"/>
          </p:cNvSpPr>
          <p:nvPr>
            <p:ph type="body" idx="1"/>
          </p:nvPr>
        </p:nvSpPr>
        <p:spPr>
          <a:xfrm>
            <a:off x="567728" y="5913680"/>
            <a:ext cx="4539392" cy="5604890"/>
          </a:xfrm>
          <a:prstGeom prst="rect">
            <a:avLst/>
          </a:prstGeom>
          <a:noFill/>
          <a:ln>
            <a:noFill/>
          </a:ln>
        </p:spPr>
        <p:txBody>
          <a:bodyPr spcFirstLastPara="1" wrap="square" lIns="102163" tIns="51067" rIns="102163" bIns="51067" anchor="ctr" anchorCtr="0">
            <a:noAutofit/>
          </a:bodyPr>
          <a:lstStyle/>
          <a:p>
            <a:r>
              <a:rPr lang="en" sz="1400" dirty="0">
                <a:solidFill>
                  <a:schemeClr val="dk1"/>
                </a:solidFill>
                <a:latin typeface="Times"/>
                <a:ea typeface="Times"/>
                <a:cs typeface="Times"/>
                <a:sym typeface="Times"/>
              </a:rPr>
              <a:t>Asset Valuation</a:t>
            </a:r>
            <a:endParaRPr dirty="0"/>
          </a:p>
          <a:p>
            <a:pPr>
              <a:spcBef>
                <a:spcPts val="503"/>
              </a:spcBef>
            </a:pPr>
            <a:endParaRPr sz="1400" dirty="0">
              <a:solidFill>
                <a:schemeClr val="dk1"/>
              </a:solidFill>
              <a:latin typeface="Times"/>
              <a:ea typeface="Times"/>
              <a:cs typeface="Times"/>
              <a:sym typeface="Times"/>
            </a:endParaRPr>
          </a:p>
          <a:p>
            <a:pPr>
              <a:spcBef>
                <a:spcPts val="503"/>
              </a:spcBef>
            </a:pPr>
            <a:r>
              <a:rPr lang="en" sz="1400" dirty="0">
                <a:solidFill>
                  <a:schemeClr val="dk1"/>
                </a:solidFill>
                <a:latin typeface="Times"/>
                <a:ea typeface="Times"/>
                <a:cs typeface="Times"/>
                <a:sym typeface="Times"/>
              </a:rPr>
              <a:t>Elements that Determine the Value of an Asset</a:t>
            </a:r>
            <a:endParaRPr dirty="0"/>
          </a:p>
          <a:p>
            <a:pPr>
              <a:spcBef>
                <a:spcPts val="503"/>
              </a:spcBef>
            </a:pPr>
            <a:r>
              <a:rPr lang="en" sz="1400" dirty="0">
                <a:solidFill>
                  <a:schemeClr val="dk1"/>
                </a:solidFill>
                <a:latin typeface="Times"/>
                <a:ea typeface="Times"/>
                <a:cs typeface="Times"/>
                <a:sym typeface="Times"/>
              </a:rPr>
              <a:t>Three basic elements determine an information asset’s value:</a:t>
            </a:r>
            <a:endParaRPr dirty="0"/>
          </a:p>
          <a:p>
            <a:pPr>
              <a:spcBef>
                <a:spcPts val="503"/>
              </a:spcBef>
            </a:pPr>
            <a:r>
              <a:rPr lang="en" sz="1400" dirty="0">
                <a:solidFill>
                  <a:schemeClr val="dk1"/>
                </a:solidFill>
                <a:latin typeface="Times"/>
                <a:ea typeface="Times"/>
                <a:cs typeface="Times"/>
                <a:sym typeface="Times"/>
              </a:rPr>
              <a:t>1. The initial and ongoing cost (to an organization) of purchasing, licensing, developing, and supporting the information asset</a:t>
            </a:r>
            <a:endParaRPr dirty="0"/>
          </a:p>
          <a:p>
            <a:pPr>
              <a:spcBef>
                <a:spcPts val="503"/>
              </a:spcBef>
            </a:pPr>
            <a:r>
              <a:rPr lang="en" sz="1400" dirty="0">
                <a:solidFill>
                  <a:schemeClr val="dk1"/>
                </a:solidFill>
                <a:latin typeface="Times"/>
                <a:ea typeface="Times"/>
                <a:cs typeface="Times"/>
                <a:sym typeface="Times"/>
              </a:rPr>
              <a:t>2. The asset’s value to the organization’s production operations, research and development, and business model viability</a:t>
            </a:r>
            <a:endParaRPr dirty="0"/>
          </a:p>
          <a:p>
            <a:pPr>
              <a:spcBef>
                <a:spcPts val="503"/>
              </a:spcBef>
            </a:pPr>
            <a:r>
              <a:rPr lang="en" sz="1400" dirty="0">
                <a:solidFill>
                  <a:schemeClr val="dk1"/>
                </a:solidFill>
                <a:latin typeface="Times"/>
                <a:ea typeface="Times"/>
                <a:cs typeface="Times"/>
                <a:sym typeface="Times"/>
              </a:rPr>
              <a:t>3. The asset’s value established in the external marketplace and the estimated value of the intellectual property (trade secrets, patents, copyrights, and so forth)</a:t>
            </a:r>
            <a:endParaRPr dirty="0"/>
          </a:p>
          <a:p>
            <a:endParaRPr sz="1400" dirty="0">
              <a:solidFill>
                <a:schemeClr val="dk1"/>
              </a:solidFill>
              <a:latin typeface="Times"/>
              <a:ea typeface="Times"/>
              <a:cs typeface="Times"/>
              <a:sym typeface="Times"/>
            </a:endParaRPr>
          </a:p>
        </p:txBody>
      </p:sp>
      <p:sp>
        <p:nvSpPr>
          <p:cNvPr id="828" name="Google Shape;828;g436860d5a7_0_1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53455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436860d5a7_0_25: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500" kern="0">
                <a:solidFill>
                  <a:srgbClr val="000000"/>
                </a:solidFill>
                <a:latin typeface="Times"/>
                <a:ea typeface="Times"/>
                <a:cs typeface="Times"/>
                <a:sym typeface="Times"/>
              </a:rPr>
              <a:pPr defTabSz="966612">
                <a:buClr>
                  <a:srgbClr val="000000"/>
                </a:buClr>
                <a:defRPr/>
              </a:pPr>
              <a:t>107</a:t>
            </a:fld>
            <a:endParaRPr sz="1500" kern="0">
              <a:solidFill>
                <a:srgbClr val="000000"/>
              </a:solidFill>
              <a:latin typeface="Times"/>
              <a:ea typeface="Times"/>
              <a:cs typeface="Times"/>
              <a:sym typeface="Times"/>
            </a:endParaRPr>
          </a:p>
        </p:txBody>
      </p:sp>
      <p:sp>
        <p:nvSpPr>
          <p:cNvPr id="834" name="Google Shape;834;g436860d5a7_0_25:notes"/>
          <p:cNvSpPr txBox="1"/>
          <p:nvPr/>
        </p:nvSpPr>
        <p:spPr>
          <a:xfrm>
            <a:off x="1001222" y="945120"/>
            <a:ext cx="3672405" cy="4669859"/>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912" tIns="48470" rIns="96912" bIns="48470" anchor="ctr" anchorCtr="0">
            <a:noAutofit/>
          </a:bodyPr>
          <a:lstStyle/>
          <a:p>
            <a:pPr defTabSz="966612">
              <a:lnSpc>
                <a:spcPct val="93000"/>
              </a:lnSpc>
              <a:buClr>
                <a:srgbClr val="000000"/>
              </a:buClr>
              <a:defRPr/>
            </a:pPr>
            <a:endParaRPr sz="2000" kern="0">
              <a:solidFill>
                <a:srgbClr val="FFFFFF"/>
              </a:solidFill>
              <a:latin typeface="Arial"/>
              <a:cs typeface="Arial"/>
              <a:sym typeface="Arial"/>
            </a:endParaRPr>
          </a:p>
        </p:txBody>
      </p:sp>
      <p:sp>
        <p:nvSpPr>
          <p:cNvPr id="835" name="Google Shape;835;g436860d5a7_0_25:notes"/>
          <p:cNvSpPr txBox="1">
            <a:spLocks noGrp="1"/>
          </p:cNvSpPr>
          <p:nvPr>
            <p:ph type="body" idx="1"/>
          </p:nvPr>
        </p:nvSpPr>
        <p:spPr>
          <a:xfrm>
            <a:off x="567728" y="5913680"/>
            <a:ext cx="4539392" cy="5604890"/>
          </a:xfrm>
          <a:prstGeom prst="rect">
            <a:avLst/>
          </a:prstGeom>
          <a:noFill/>
          <a:ln>
            <a:noFill/>
          </a:ln>
        </p:spPr>
        <p:txBody>
          <a:bodyPr spcFirstLastPara="1" wrap="square" lIns="102163" tIns="51067" rIns="102163" bIns="51067" anchor="ctr" anchorCtr="0">
            <a:noAutofit/>
          </a:bodyPr>
          <a:lstStyle/>
          <a:p>
            <a:r>
              <a:rPr lang="en" sz="1400" b="1" dirty="0">
                <a:solidFill>
                  <a:schemeClr val="dk1"/>
                </a:solidFill>
                <a:latin typeface="Times"/>
                <a:ea typeface="Times"/>
                <a:cs typeface="Times"/>
                <a:sym typeface="Times"/>
              </a:rPr>
              <a:t>Data Classification</a:t>
            </a:r>
            <a:endParaRPr dirty="0"/>
          </a:p>
          <a:p>
            <a:pPr>
              <a:spcBef>
                <a:spcPts val="503"/>
              </a:spcBef>
            </a:pPr>
            <a:endParaRPr sz="1400" dirty="0">
              <a:solidFill>
                <a:schemeClr val="dk1"/>
              </a:solidFill>
              <a:latin typeface="Times"/>
              <a:ea typeface="Times"/>
              <a:cs typeface="Times"/>
              <a:sym typeface="Times"/>
            </a:endParaRPr>
          </a:p>
          <a:p>
            <a:pPr>
              <a:spcBef>
                <a:spcPts val="503"/>
              </a:spcBef>
            </a:pPr>
            <a:r>
              <a:rPr lang="en" sz="1400" dirty="0">
                <a:solidFill>
                  <a:schemeClr val="dk1"/>
                </a:solidFill>
                <a:latin typeface="Times"/>
                <a:ea typeface="Times"/>
                <a:cs typeface="Times"/>
                <a:sym typeface="Times"/>
              </a:rPr>
              <a:t>The primary purpose of classifying data is to indicate the level of security to protect confidentiality, integrity, and availability of resources (</a:t>
            </a:r>
            <a:r>
              <a:rPr lang="en" sz="1400" b="1" dirty="0">
                <a:solidFill>
                  <a:schemeClr val="dk1"/>
                </a:solidFill>
                <a:latin typeface="Times"/>
                <a:ea typeface="Times"/>
                <a:cs typeface="Times"/>
                <a:sym typeface="Times"/>
              </a:rPr>
              <a:t>CIA</a:t>
            </a:r>
            <a:r>
              <a:rPr lang="en" sz="1400" dirty="0">
                <a:solidFill>
                  <a:schemeClr val="dk1"/>
                </a:solidFill>
                <a:latin typeface="Times"/>
                <a:ea typeface="Times"/>
                <a:cs typeface="Times"/>
                <a:sym typeface="Times"/>
              </a:rPr>
              <a:t>); that level is determined based on the sensitivity of the data. The rational behind assigning a value to data is to be able to gauge the amount of funds and resources that should go towards protecting that data.  Not all data has the same value to a company. After the exercise of identifying important information, it should then be properly classified.  Classification allows us to organize it according to its sensitivity to loss or disclosure.</a:t>
            </a:r>
            <a:endParaRPr dirty="0"/>
          </a:p>
          <a:p>
            <a:pPr>
              <a:spcBef>
                <a:spcPts val="503"/>
              </a:spcBef>
            </a:pPr>
            <a:endParaRPr sz="1400" dirty="0">
              <a:solidFill>
                <a:schemeClr val="dk1"/>
              </a:solidFill>
              <a:latin typeface="Times"/>
              <a:ea typeface="Times"/>
              <a:cs typeface="Times"/>
              <a:sym typeface="Times"/>
            </a:endParaRPr>
          </a:p>
          <a:p>
            <a:pPr>
              <a:spcBef>
                <a:spcPts val="503"/>
              </a:spcBef>
            </a:pPr>
            <a:r>
              <a:rPr lang="en" sz="1400" dirty="0">
                <a:solidFill>
                  <a:schemeClr val="dk1"/>
                </a:solidFill>
                <a:latin typeface="Times"/>
                <a:ea typeface="Times"/>
                <a:cs typeface="Times"/>
                <a:sym typeface="Times"/>
              </a:rPr>
              <a:t>Once data is segmented according to its sensitivity level, then the company can decide upon what security controls are necessary to protect these different types of data. This ensures that information assets receive the appropriate level of protection ; classifications indicate the priority of that security protection. The primary purpose of data classification is to indicate the level of confidentiality, integrity, and availability that is required for each type of information.</a:t>
            </a:r>
            <a:endParaRPr dirty="0"/>
          </a:p>
          <a:p>
            <a:pPr>
              <a:spcBef>
                <a:spcPts val="503"/>
              </a:spcBef>
            </a:pPr>
            <a:r>
              <a:rPr lang="en" sz="1400" dirty="0">
                <a:solidFill>
                  <a:schemeClr val="dk1"/>
                </a:solidFill>
                <a:latin typeface="Times"/>
                <a:ea typeface="Times"/>
                <a:cs typeface="Times"/>
                <a:sym typeface="Times"/>
              </a:rPr>
              <a:t> </a:t>
            </a:r>
            <a:endParaRPr dirty="0"/>
          </a:p>
          <a:p>
            <a:pPr>
              <a:spcBef>
                <a:spcPts val="503"/>
              </a:spcBef>
            </a:pPr>
            <a:r>
              <a:rPr lang="en" sz="1400" dirty="0">
                <a:solidFill>
                  <a:schemeClr val="dk1"/>
                </a:solidFill>
                <a:latin typeface="Times"/>
                <a:ea typeface="Times"/>
                <a:cs typeface="Times"/>
                <a:sym typeface="Times"/>
              </a:rPr>
              <a:t>Data classification helps to ensure that the data is protected in the most cost effective manner. Security costs are come from overhead, maintenance, and funds. It is important to expect these costs for the information that actually requires this type of protection. Using our very sophisticated example of spies and peanut butter and banana sandwiches, if a company was in charge of protecting spy files, it would classify this data as “Top secret” and apply complex and highly technical security controls and procedures to ensure that it is not accessed in an unauthorized method and disclosed. On the other hand, the sandwich recipe would have a lower classification, and you might protect it by not talking about it.</a:t>
            </a:r>
            <a:endParaRPr dirty="0"/>
          </a:p>
          <a:p>
            <a:pPr>
              <a:spcBef>
                <a:spcPts val="503"/>
              </a:spcBef>
            </a:pPr>
            <a:r>
              <a:rPr lang="en" sz="1400" dirty="0">
                <a:solidFill>
                  <a:schemeClr val="dk1"/>
                </a:solidFill>
                <a:latin typeface="Times"/>
                <a:ea typeface="Times"/>
                <a:cs typeface="Times"/>
                <a:sym typeface="Times"/>
              </a:rPr>
              <a:t> </a:t>
            </a:r>
            <a:endParaRPr dirty="0"/>
          </a:p>
          <a:p>
            <a:pPr>
              <a:spcBef>
                <a:spcPts val="503"/>
              </a:spcBef>
            </a:pPr>
            <a:r>
              <a:rPr lang="en" sz="1400" dirty="0">
                <a:solidFill>
                  <a:schemeClr val="dk1"/>
                </a:solidFill>
                <a:latin typeface="Times"/>
                <a:ea typeface="Times"/>
                <a:cs typeface="Times"/>
                <a:sym typeface="Times"/>
              </a:rPr>
              <a:t>Each sensitivity classification should have separate handling requirements and procedures pertaining to how that data is accessed, used, and destroyed. For example, in a Corporation, “Confidential” information may only be accessed by senior management and a select few people throughout the company. Two or more people may be required to enter their access codes to access the confidential information, the auditing may be very detailed and monitored daily, and paper copies of the information may be kept in a vault. To properly erase this data from the media, degaussing or zeroization may be required. Other information in this company may be classified as “Sensitive,” which a slightly larger group of people would be able to view. Access control on the information that is classified as “Sensitive” may require a specific set of credentials, auditing may happen but only be viewed weekly, paper copies may be kept in locked file cabinets, and the data may be deleted using regular measures when it is time to do so. Then, any remaining information is marked “Public,” all employees can access it, and no special auditing or destruction methods are required.</a:t>
            </a:r>
            <a:endParaRPr dirty="0"/>
          </a:p>
          <a:p>
            <a:pPr>
              <a:spcBef>
                <a:spcPts val="503"/>
              </a:spcBef>
            </a:pPr>
            <a:r>
              <a:rPr lang="en" sz="1400" b="1" dirty="0">
                <a:solidFill>
                  <a:schemeClr val="dk1"/>
                </a:solidFill>
                <a:latin typeface="Times"/>
                <a:ea typeface="Times"/>
                <a:cs typeface="Times"/>
                <a:sym typeface="Times"/>
              </a:rPr>
              <a:t> </a:t>
            </a:r>
            <a:endParaRPr dirty="0"/>
          </a:p>
          <a:p>
            <a:pPr>
              <a:spcBef>
                <a:spcPts val="503"/>
              </a:spcBef>
            </a:pPr>
            <a:r>
              <a:rPr lang="en" sz="1400" b="1" dirty="0">
                <a:solidFill>
                  <a:schemeClr val="dk1"/>
                </a:solidFill>
                <a:latin typeface="Times"/>
                <a:ea typeface="Times"/>
                <a:cs typeface="Times"/>
                <a:sym typeface="Times"/>
              </a:rPr>
              <a:t>Note</a:t>
            </a:r>
            <a:endParaRPr dirty="0"/>
          </a:p>
          <a:p>
            <a:pPr indent="-85150">
              <a:spcBef>
                <a:spcPts val="503"/>
              </a:spcBef>
              <a:buClr>
                <a:schemeClr val="dk1"/>
              </a:buClr>
              <a:buSzPts val="1200"/>
              <a:buFont typeface="Times"/>
              <a:buChar char="•"/>
            </a:pPr>
            <a:r>
              <a:rPr lang="en" sz="1400" dirty="0">
                <a:solidFill>
                  <a:schemeClr val="dk1"/>
                </a:solidFill>
                <a:latin typeface="Times"/>
                <a:ea typeface="Times"/>
                <a:cs typeface="Times"/>
                <a:sym typeface="Times"/>
              </a:rPr>
              <a:t>If an auditor or vulnerability assessor needs access to data protected by logical controls, approval should be given in written form before the auditor attempts to access any information.</a:t>
            </a:r>
            <a:endParaRPr dirty="0"/>
          </a:p>
          <a:p>
            <a:pPr>
              <a:spcBef>
                <a:spcPts val="503"/>
              </a:spcBef>
            </a:pPr>
            <a:endParaRPr sz="1400" dirty="0">
              <a:solidFill>
                <a:schemeClr val="dk1"/>
              </a:solidFill>
              <a:latin typeface="Times"/>
              <a:ea typeface="Times"/>
              <a:cs typeface="Times"/>
              <a:sym typeface="Times"/>
            </a:endParaRPr>
          </a:p>
          <a:p>
            <a:pPr>
              <a:spcBef>
                <a:spcPts val="503"/>
              </a:spcBef>
            </a:pPr>
            <a:r>
              <a:rPr lang="en" sz="1400" dirty="0">
                <a:solidFill>
                  <a:schemeClr val="dk1"/>
                </a:solidFill>
                <a:latin typeface="Times"/>
                <a:ea typeface="Times"/>
                <a:cs typeface="Times"/>
                <a:sym typeface="Times"/>
              </a:rPr>
              <a:t> </a:t>
            </a:r>
            <a:endParaRPr dirty="0"/>
          </a:p>
          <a:p>
            <a:pPr>
              <a:spcBef>
                <a:spcPts val="503"/>
              </a:spcBef>
            </a:pPr>
            <a:r>
              <a:rPr lang="en" sz="1400" dirty="0">
                <a:solidFill>
                  <a:schemeClr val="dk1"/>
                </a:solidFill>
                <a:latin typeface="Times"/>
                <a:ea typeface="Times"/>
                <a:cs typeface="Times"/>
                <a:sym typeface="Times"/>
              </a:rPr>
              <a:t> </a:t>
            </a:r>
            <a:endParaRPr dirty="0"/>
          </a:p>
          <a:p>
            <a:pPr>
              <a:spcBef>
                <a:spcPts val="503"/>
              </a:spcBef>
            </a:pPr>
            <a:endParaRPr sz="1400" dirty="0">
              <a:solidFill>
                <a:schemeClr val="dk1"/>
              </a:solidFill>
              <a:latin typeface="Times"/>
              <a:ea typeface="Times"/>
              <a:cs typeface="Times"/>
              <a:sym typeface="Times"/>
            </a:endParaRPr>
          </a:p>
        </p:txBody>
      </p:sp>
      <p:sp>
        <p:nvSpPr>
          <p:cNvPr id="836" name="Google Shape;836;g436860d5a7_0_25: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04610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436860d5a7_0_33: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108</a:t>
            </a:fld>
            <a:endParaRPr sz="1400" kern="0">
              <a:solidFill>
                <a:srgbClr val="000000"/>
              </a:solidFill>
              <a:latin typeface="Times"/>
              <a:ea typeface="Times"/>
              <a:cs typeface="Times"/>
              <a:sym typeface="Times"/>
            </a:endParaRPr>
          </a:p>
        </p:txBody>
      </p:sp>
      <p:sp>
        <p:nvSpPr>
          <p:cNvPr id="842" name="Google Shape;842;g436860d5a7_0_33: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843" name="Google Shape;843;g436860d5a7_0_33: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844" name="Google Shape;844;g436860d5a7_0_33: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5722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36860d5a7_0_40: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Times"/>
                <a:ea typeface="Times"/>
                <a:cs typeface="Times"/>
                <a:sym typeface="Times"/>
              </a:rPr>
              <a:pPr defTabSz="966612">
                <a:buClr>
                  <a:srgbClr val="000000"/>
                </a:buClr>
                <a:defRPr/>
              </a:pPr>
              <a:t>109</a:t>
            </a:fld>
            <a:endParaRPr sz="1400" kern="0">
              <a:solidFill>
                <a:srgbClr val="000000"/>
              </a:solidFill>
              <a:latin typeface="Times"/>
              <a:ea typeface="Times"/>
              <a:cs typeface="Times"/>
              <a:sym typeface="Times"/>
            </a:endParaRPr>
          </a:p>
        </p:txBody>
      </p:sp>
      <p:sp>
        <p:nvSpPr>
          <p:cNvPr id="850" name="Google Shape;850;g436860d5a7_0_40:notes"/>
          <p:cNvSpPr txBox="1"/>
          <p:nvPr/>
        </p:nvSpPr>
        <p:spPr>
          <a:xfrm>
            <a:off x="1064029" y="990419"/>
            <a:ext cx="3901440" cy="4892454"/>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3" tIns="51067" rIns="102163" bIns="51067" anchor="ctr" anchorCtr="0">
            <a:noAutofit/>
          </a:bodyPr>
          <a:lstStyle/>
          <a:p>
            <a:pPr defTabSz="966612">
              <a:buClr>
                <a:srgbClr val="000000"/>
              </a:buClr>
              <a:defRPr/>
            </a:pPr>
            <a:endParaRPr sz="2000" kern="0">
              <a:solidFill>
                <a:srgbClr val="000000"/>
              </a:solidFill>
              <a:latin typeface="Calibri"/>
              <a:ea typeface="Calibri"/>
              <a:cs typeface="Calibri"/>
              <a:sym typeface="Calibri"/>
            </a:endParaRPr>
          </a:p>
        </p:txBody>
      </p:sp>
      <p:sp>
        <p:nvSpPr>
          <p:cNvPr id="851" name="Google Shape;851;g436860d5a7_0_40:notes"/>
          <p:cNvSpPr txBox="1">
            <a:spLocks noGrp="1"/>
          </p:cNvSpPr>
          <p:nvPr>
            <p:ph type="body" idx="1"/>
          </p:nvPr>
        </p:nvSpPr>
        <p:spPr>
          <a:xfrm>
            <a:off x="603442" y="6195775"/>
            <a:ext cx="4822699" cy="5870482"/>
          </a:xfrm>
          <a:prstGeom prst="rect">
            <a:avLst/>
          </a:prstGeom>
          <a:noFill/>
          <a:ln>
            <a:noFill/>
          </a:ln>
        </p:spPr>
        <p:txBody>
          <a:bodyPr spcFirstLastPara="1" wrap="square" lIns="102163" tIns="51067" rIns="102163" bIns="51067" anchor="ctr" anchorCtr="0">
            <a:noAutofit/>
          </a:bodyPr>
          <a:lstStyle/>
          <a:p>
            <a:endParaRPr sz="1400">
              <a:solidFill>
                <a:schemeClr val="dk1"/>
              </a:solidFill>
              <a:latin typeface="Times"/>
              <a:ea typeface="Times"/>
              <a:cs typeface="Times"/>
              <a:sym typeface="Times"/>
            </a:endParaRPr>
          </a:p>
        </p:txBody>
      </p:sp>
      <p:sp>
        <p:nvSpPr>
          <p:cNvPr id="852" name="Google Shape;852;g436860d5a7_0_40: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3561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36860d5a7_0_4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436860d5a7_0_47:notes"/>
          <p:cNvSpPr txBox="1">
            <a:spLocks noGrp="1"/>
          </p:cNvSpPr>
          <p:nvPr>
            <p:ph type="body" idx="1"/>
          </p:nvPr>
        </p:nvSpPr>
        <p:spPr>
          <a:xfrm>
            <a:off x="780781" y="4789422"/>
            <a:ext cx="6241280" cy="4536236"/>
          </a:xfrm>
          <a:prstGeom prst="rect">
            <a:avLst/>
          </a:prstGeom>
          <a:noFill/>
          <a:ln>
            <a:noFill/>
          </a:ln>
        </p:spPr>
        <p:txBody>
          <a:bodyPr spcFirstLastPara="1" wrap="square" lIns="102163" tIns="51067" rIns="102163" bIns="51067" anchor="t" anchorCtr="0">
            <a:noAutofit/>
          </a:bodyPr>
          <a:lstStyle/>
          <a:p>
            <a:endParaRPr sz="1400">
              <a:solidFill>
                <a:schemeClr val="dk1"/>
              </a:solidFill>
              <a:latin typeface="Calibri"/>
              <a:ea typeface="Calibri"/>
              <a:cs typeface="Calibri"/>
              <a:sym typeface="Calibri"/>
            </a:endParaRPr>
          </a:p>
        </p:txBody>
      </p:sp>
      <p:sp>
        <p:nvSpPr>
          <p:cNvPr id="859" name="Google Shape;859;g436860d5a7_0_47:notes"/>
          <p:cNvSpPr txBox="1">
            <a:spLocks noGrp="1"/>
          </p:cNvSpPr>
          <p:nvPr>
            <p:ph type="sldNum" idx="12"/>
          </p:nvPr>
        </p:nvSpPr>
        <p:spPr>
          <a:xfrm>
            <a:off x="4419908" y="9574727"/>
            <a:ext cx="3381589" cy="504394"/>
          </a:xfrm>
          <a:prstGeom prst="rect">
            <a:avLst/>
          </a:prstGeom>
          <a:noFill/>
          <a:ln>
            <a:noFill/>
          </a:ln>
        </p:spPr>
        <p:txBody>
          <a:bodyPr spcFirstLastPara="1" wrap="square" lIns="102163" tIns="51067" rIns="102163" bIns="51067" anchor="b" anchorCtr="0">
            <a:noAutofit/>
          </a:bodyPr>
          <a:lstStyle/>
          <a:p>
            <a:pPr defTabSz="966612">
              <a:buClr>
                <a:srgbClr val="000000"/>
              </a:buClr>
              <a:defRPr/>
            </a:pPr>
            <a:fld id="{00000000-1234-1234-1234-123412341234}" type="slidenum">
              <a:rPr lang="en" sz="1400" kern="0">
                <a:solidFill>
                  <a:srgbClr val="000000"/>
                </a:solidFill>
                <a:latin typeface="Calibri"/>
                <a:ea typeface="Calibri"/>
                <a:cs typeface="Calibri"/>
                <a:sym typeface="Calibri"/>
              </a:rPr>
              <a:pPr defTabSz="966612">
                <a:buClr>
                  <a:srgbClr val="000000"/>
                </a:buClr>
                <a:defRPr/>
              </a:pPr>
              <a:t>110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373565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31ceaaa40_0_17:notes"/>
          <p:cNvSpPr>
            <a:spLocks noGrp="1" noRot="1" noChangeAspect="1"/>
          </p:cNvSpPr>
          <p:nvPr>
            <p:ph type="sldImg" idx="2"/>
          </p:nvPr>
        </p:nvSpPr>
        <p:spPr>
          <a:xfrm>
            <a:off x="541338" y="757238"/>
            <a:ext cx="6719887" cy="37798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31ceaaa40_0_17:notes"/>
          <p:cNvSpPr txBox="1">
            <a:spLocks noGrp="1"/>
          </p:cNvSpPr>
          <p:nvPr>
            <p:ph type="body" idx="1"/>
          </p:nvPr>
        </p:nvSpPr>
        <p:spPr>
          <a:xfrm>
            <a:off x="780288" y="4788599"/>
            <a:ext cx="6242304" cy="4536567"/>
          </a:xfrm>
          <a:prstGeom prst="rect">
            <a:avLst/>
          </a:prstGeom>
        </p:spPr>
        <p:txBody>
          <a:bodyPr spcFirstLastPara="1" wrap="square" lIns="102163" tIns="102163" rIns="102163" bIns="102163" anchor="t" anchorCtr="0">
            <a:noAutofit/>
          </a:bodyPr>
          <a:lstStyle/>
          <a:p>
            <a:endParaRPr/>
          </a:p>
        </p:txBody>
      </p:sp>
    </p:spTree>
    <p:extLst>
      <p:ext uri="{BB962C8B-B14F-4D97-AF65-F5344CB8AC3E}">
        <p14:creationId xmlns:p14="http://schemas.microsoft.com/office/powerpoint/2010/main" val="4015172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D5CA-A431-4741-92D7-7BAF942E8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20ACA1-3CA8-4A82-BA9D-BF950F027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9D13FF-B24E-4C56-99A9-80F362704C74}"/>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4571084B-4D5A-4A70-A91C-AED363CF1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91F75-1ED9-43ED-9FD8-6C08F9BDE9DC}"/>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1492920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6924-A59F-4C99-ABD5-16E60BA896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180BA9-DB11-4D74-AEDA-9B3EE0B5E1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36825-0913-4B69-B8AF-FCBB97599A3C}"/>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58AB0340-32DD-4A2C-9F76-61F9C07EF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02C19-0817-41AC-A66F-6644C5CFF98C}"/>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193376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7077DF-4C20-4864-B3AC-FFB2230F25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6686E6-CC9E-43FD-B781-B05CEBB1FF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E30C3-03D2-4479-8C5E-E7FDC8DD269F}"/>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F943B4AE-F668-4DCE-BDCC-D2C079581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EFB15-4A68-412D-AE23-A1C2757CDBF3}"/>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2443043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850800" y="388633"/>
            <a:ext cx="8490400" cy="54544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4800">
                <a:solidFill>
                  <a:schemeClr val="l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8" name="Google Shape;38;p8"/>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454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375767"/>
            <a:ext cx="11360800" cy="763600"/>
          </a:xfrm>
          <a:prstGeom prst="rect">
            <a:avLst/>
          </a:prstGeom>
        </p:spPr>
        <p:txBody>
          <a:bodyPr spcFirstLastPara="1" wrap="square" lIns="91425" tIns="91425" rIns="91425" bIns="91425" anchor="t" anchorCtr="0"/>
          <a:lstStyle>
            <a:lvl1pPr lvl="0">
              <a:spcBef>
                <a:spcPts val="0"/>
              </a:spcBef>
              <a:spcAft>
                <a:spcPts val="0"/>
              </a:spcAft>
              <a:buClr>
                <a:srgbClr val="262530"/>
              </a:buClr>
              <a:buSzPts val="2800"/>
              <a:buNone/>
              <a:defRPr b="1">
                <a:solidFill>
                  <a:srgbClr val="26253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265233"/>
            <a:ext cx="8108000" cy="4555200"/>
          </a:xfrm>
          <a:prstGeom prst="rect">
            <a:avLst/>
          </a:prstGeom>
        </p:spPr>
        <p:txBody>
          <a:bodyPr spcFirstLastPara="1" wrap="square" lIns="91425" tIns="91425" rIns="91425" bIns="91425" anchor="t" anchorCtr="0"/>
          <a:lstStyle>
            <a:lvl1pPr marL="609585" lvl="0" indent="-389457">
              <a:spcBef>
                <a:spcPts val="0"/>
              </a:spcBef>
              <a:spcAft>
                <a:spcPts val="0"/>
              </a:spcAft>
              <a:buSzPts val="1000"/>
              <a:buFont typeface="Assistant SemiBold"/>
              <a:buChar char="●"/>
              <a:defRPr>
                <a:latin typeface="Assistant SemiBold"/>
                <a:ea typeface="Assistant SemiBold"/>
                <a:cs typeface="Assistant SemiBold"/>
                <a:sym typeface="Assistant SemiBold"/>
              </a:defRPr>
            </a:lvl1pPr>
            <a:lvl2pPr marL="1219170" lvl="1"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2pPr>
            <a:lvl3pPr marL="1828754" lvl="2"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3pPr>
            <a:lvl4pPr marL="2438339" lvl="3"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4pPr>
            <a:lvl5pPr marL="3047924" lvl="4"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5pPr>
            <a:lvl6pPr marL="3657509" lvl="5"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6pPr>
            <a:lvl7pPr marL="4267093" lvl="6"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7pPr>
            <a:lvl8pPr marL="4876678" lvl="7" indent="-423323">
              <a:spcBef>
                <a:spcPts val="2133"/>
              </a:spcBef>
              <a:spcAft>
                <a:spcPts val="0"/>
              </a:spcAft>
              <a:buSzPts val="1400"/>
              <a:buFont typeface="Assistant SemiBold"/>
              <a:buChar char="○"/>
              <a:defRPr>
                <a:latin typeface="Assistant SemiBold"/>
                <a:ea typeface="Assistant SemiBold"/>
                <a:cs typeface="Assistant SemiBold"/>
                <a:sym typeface="Assistant SemiBold"/>
              </a:defRPr>
            </a:lvl8pPr>
            <a:lvl9pPr marL="5486263" lvl="8" indent="-423323">
              <a:spcBef>
                <a:spcPts val="2133"/>
              </a:spcBef>
              <a:spcAft>
                <a:spcPts val="2133"/>
              </a:spcAft>
              <a:buSzPts val="1400"/>
              <a:buFont typeface="Assistant SemiBold"/>
              <a:buChar char="■"/>
              <a:defRPr>
                <a:latin typeface="Assistant SemiBold"/>
                <a:ea typeface="Assistant SemiBold"/>
                <a:cs typeface="Assistant SemiBold"/>
                <a:sym typeface="Assistant SemiBold"/>
              </a:defRPr>
            </a:lvl9pPr>
          </a:lstStyle>
          <a:p>
            <a:endParaRPr/>
          </a:p>
        </p:txBody>
      </p:sp>
      <p:sp>
        <p:nvSpPr>
          <p:cNvPr id="22" name="Google Shape;22;p4"/>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2684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77CDDF45-AD03-4710-B770-1712925D2CE2}" type="slidenum">
              <a:rPr lang="en-US" smtClean="0"/>
              <a:pPr>
                <a:defRPr/>
              </a:pPr>
              <a:t>‹#›</a:t>
            </a:fld>
            <a:endParaRPr lang="en-US" dirty="0"/>
          </a:p>
        </p:txBody>
      </p:sp>
    </p:spTree>
    <p:extLst>
      <p:ext uri="{BB962C8B-B14F-4D97-AF65-F5344CB8AC3E}">
        <p14:creationId xmlns:p14="http://schemas.microsoft.com/office/powerpoint/2010/main" val="3893573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Title and Content 1">
  <p:cSld name="5_Title and Content 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lt1"/>
              </a:buClr>
              <a:buSzPts val="3000"/>
              <a:buFont typeface="Calibri"/>
              <a:buNone/>
              <a:defRPr sz="4000" b="0" i="0" u="none" strike="noStrike" cap="none">
                <a:solidFill>
                  <a:schemeClr val="lt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72" name="Google Shape;72;p16"/>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4" name="Google Shape;74;p16"/>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lt1"/>
                </a:solidFill>
                <a:latin typeface="Arial"/>
                <a:ea typeface="Arial"/>
                <a:cs typeface="Arial"/>
                <a:sym typeface="Arial"/>
              </a:defRPr>
            </a:lvl1pPr>
            <a:lvl2pPr marL="0" marR="0" lvl="1" indent="0" algn="r" rtl="0">
              <a:spcBef>
                <a:spcPts val="0"/>
              </a:spcBef>
              <a:buNone/>
              <a:defRPr sz="2000">
                <a:solidFill>
                  <a:schemeClr val="lt1"/>
                </a:solidFill>
                <a:latin typeface="Arial"/>
                <a:ea typeface="Arial"/>
                <a:cs typeface="Arial"/>
                <a:sym typeface="Arial"/>
              </a:defRPr>
            </a:lvl2pPr>
            <a:lvl3pPr marL="0" marR="0" lvl="2" indent="0" algn="r" rtl="0">
              <a:spcBef>
                <a:spcPts val="0"/>
              </a:spcBef>
              <a:buNone/>
              <a:defRPr sz="2000">
                <a:solidFill>
                  <a:schemeClr val="lt1"/>
                </a:solidFill>
                <a:latin typeface="Arial"/>
                <a:ea typeface="Arial"/>
                <a:cs typeface="Arial"/>
                <a:sym typeface="Arial"/>
              </a:defRPr>
            </a:lvl3pPr>
            <a:lvl4pPr marL="0" marR="0" lvl="3" indent="0" algn="r" rtl="0">
              <a:spcBef>
                <a:spcPts val="0"/>
              </a:spcBef>
              <a:buNone/>
              <a:defRPr sz="2000">
                <a:solidFill>
                  <a:schemeClr val="lt1"/>
                </a:solidFill>
                <a:latin typeface="Arial"/>
                <a:ea typeface="Arial"/>
                <a:cs typeface="Arial"/>
                <a:sym typeface="Arial"/>
              </a:defRPr>
            </a:lvl4pPr>
            <a:lvl5pPr marL="0" marR="0" lvl="4" indent="0" algn="r" rtl="0">
              <a:spcBef>
                <a:spcPts val="0"/>
              </a:spcBef>
              <a:buNone/>
              <a:defRPr sz="2000">
                <a:solidFill>
                  <a:schemeClr val="lt1"/>
                </a:solidFill>
                <a:latin typeface="Arial"/>
                <a:ea typeface="Arial"/>
                <a:cs typeface="Arial"/>
                <a:sym typeface="Arial"/>
              </a:defRPr>
            </a:lvl5pPr>
            <a:lvl6pPr marL="0" marR="0" lvl="5" indent="0" algn="r" rtl="0">
              <a:spcBef>
                <a:spcPts val="0"/>
              </a:spcBef>
              <a:buNone/>
              <a:defRPr sz="2000">
                <a:solidFill>
                  <a:schemeClr val="lt1"/>
                </a:solidFill>
                <a:latin typeface="Arial"/>
                <a:ea typeface="Arial"/>
                <a:cs typeface="Arial"/>
                <a:sym typeface="Arial"/>
              </a:defRPr>
            </a:lvl6pPr>
            <a:lvl7pPr marL="0" marR="0" lvl="6" indent="0" algn="r" rtl="0">
              <a:spcBef>
                <a:spcPts val="0"/>
              </a:spcBef>
              <a:buNone/>
              <a:defRPr sz="2000">
                <a:solidFill>
                  <a:schemeClr val="lt1"/>
                </a:solidFill>
                <a:latin typeface="Arial"/>
                <a:ea typeface="Arial"/>
                <a:cs typeface="Arial"/>
                <a:sym typeface="Arial"/>
              </a:defRPr>
            </a:lvl7pPr>
            <a:lvl8pPr marL="0" marR="0" lvl="7" indent="0" algn="r" rtl="0">
              <a:spcBef>
                <a:spcPts val="0"/>
              </a:spcBef>
              <a:buNone/>
              <a:defRPr sz="2000">
                <a:solidFill>
                  <a:schemeClr val="lt1"/>
                </a:solidFill>
                <a:latin typeface="Arial"/>
                <a:ea typeface="Arial"/>
                <a:cs typeface="Arial"/>
                <a:sym typeface="Arial"/>
              </a:defRPr>
            </a:lvl8pPr>
            <a:lvl9pPr marL="0" marR="0" lvl="8" indent="0" algn="r" rtl="0">
              <a:spcBef>
                <a:spcPts val="0"/>
              </a:spcBef>
              <a:buNone/>
              <a:defRPr sz="2000">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3829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8" name="Google Shape;18;p3"/>
          <p:cNvSpPr txBox="1">
            <a:spLocks noGrp="1"/>
          </p:cNvSpPr>
          <p:nvPr>
            <p:ph type="title"/>
          </p:nvPr>
        </p:nvSpPr>
        <p:spPr>
          <a:xfrm>
            <a:off x="2656000" y="388633"/>
            <a:ext cx="6880000" cy="5454400"/>
          </a:xfrm>
          <a:prstGeom prst="rect">
            <a:avLst/>
          </a:prstGeom>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3662234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1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484087" y="6172201"/>
            <a:ext cx="1223827" cy="538367"/>
          </a:xfrm>
          <a:prstGeom prst="rect">
            <a:avLst/>
          </a:prstGeom>
          <a:ln>
            <a:noFill/>
          </a:ln>
        </p:spPr>
      </p:pic>
      <p:sp>
        <p:nvSpPr>
          <p:cNvPr id="2" name="Title 1"/>
          <p:cNvSpPr>
            <a:spLocks noGrp="1"/>
          </p:cNvSpPr>
          <p:nvPr>
            <p:ph type="title"/>
          </p:nvPr>
        </p:nvSpPr>
        <p:spPr>
          <a:xfrm>
            <a:off x="812800" y="0"/>
            <a:ext cx="10566400" cy="11430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3C9C5E9-1746-4F20-AD12-CD102FD25AD3}" type="slidenum">
              <a:rPr lang="en-US" smtClean="0"/>
              <a:pPr/>
              <a:t>‹#›</a:t>
            </a:fld>
            <a:endParaRPr lang="en-US"/>
          </a:p>
        </p:txBody>
      </p:sp>
      <p:sp>
        <p:nvSpPr>
          <p:cNvPr id="8" name="Content Placeholder 7"/>
          <p:cNvSpPr>
            <a:spLocks noGrp="1"/>
          </p:cNvSpPr>
          <p:nvPr>
            <p:ph sz="quarter" idx="13"/>
          </p:nvPr>
        </p:nvSpPr>
        <p:spPr>
          <a:xfrm>
            <a:off x="812800" y="1371600"/>
            <a:ext cx="10566400"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19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1D63-AA45-4E9F-8FA0-2CAE568CF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02936A-8B2B-4744-9B8A-108686B237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8A013-47FB-476F-A83E-A15F3B21052F}"/>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13B3995B-284D-4668-96AD-2BC9B241D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B49C0-DA9F-4D6F-9F4D-29147C5C707E}"/>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26909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E0E7-9421-4A7A-8862-E7C365CC6A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8CDA62-F82B-4209-8639-BCAE00FAF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7B636C-1F59-44DB-8D9E-E534177896F3}"/>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2312338D-546B-4FE4-8BC3-46D0BF6B4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CB91A-5FC2-4743-9B67-42A382FD538A}"/>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269844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F550-23F3-4352-A7FE-45189BB1E7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017B72-E771-4E2F-A6F5-A55A8EEB53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8DE8BB-CD01-42B1-A052-BDE8C4A66F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0BFADB-66C4-49D3-9139-AF3AA38795B6}"/>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6" name="Footer Placeholder 5">
            <a:extLst>
              <a:ext uri="{FF2B5EF4-FFF2-40B4-BE49-F238E27FC236}">
                <a16:creationId xmlns:a16="http://schemas.microsoft.com/office/drawing/2014/main" id="{5059F4E7-616C-4109-AD4A-5824C7D4A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71229-0003-4172-B31A-8E01007BDA34}"/>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50683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1657-8AF3-4529-8EE1-BEE75FD9A3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1B0438-41F5-4E87-9BBE-6C004CBA1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537645-8A7A-4140-8EB6-7CCED654CE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A0227-9550-416C-8C83-22972AFB7E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1F19B3-71DB-4770-AEB6-81F593E32D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F2D2B5-76C1-4346-961C-FF771FC283F4}"/>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8" name="Footer Placeholder 7">
            <a:extLst>
              <a:ext uri="{FF2B5EF4-FFF2-40B4-BE49-F238E27FC236}">
                <a16:creationId xmlns:a16="http://schemas.microsoft.com/office/drawing/2014/main" id="{196B7CF1-098F-40B5-AE6C-2B6E366E5C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C006C3-3931-4138-A5BC-6D278EC037D9}"/>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16840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A9D7-F06E-4778-BBAB-3D875656B5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DBC459-2CE3-4F1D-9803-5BB0BC2400F8}"/>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4" name="Footer Placeholder 3">
            <a:extLst>
              <a:ext uri="{FF2B5EF4-FFF2-40B4-BE49-F238E27FC236}">
                <a16:creationId xmlns:a16="http://schemas.microsoft.com/office/drawing/2014/main" id="{7ACFEE98-3099-4B4E-9824-35D92D64E6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1A6E21-B7BA-454C-BEF6-CE8B0D8E4F00}"/>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13590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24995-C917-48AB-B921-B3DEE858D44E}"/>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3" name="Footer Placeholder 2">
            <a:extLst>
              <a:ext uri="{FF2B5EF4-FFF2-40B4-BE49-F238E27FC236}">
                <a16:creationId xmlns:a16="http://schemas.microsoft.com/office/drawing/2014/main" id="{DBD4E67B-378C-47D5-92C5-3409C9DFD9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599CEC-1607-460A-9073-E658E1B0581E}"/>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3271090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3ECD-CD1F-462A-9BF1-35DD3B437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0EEC0C-91AB-42C3-8A0D-85ED42DF43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27E4A6-B832-45FD-B73B-228D65BF2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BE7B5C-9CC0-4C5A-97B1-DCCD5942C478}"/>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6" name="Footer Placeholder 5">
            <a:extLst>
              <a:ext uri="{FF2B5EF4-FFF2-40B4-BE49-F238E27FC236}">
                <a16:creationId xmlns:a16="http://schemas.microsoft.com/office/drawing/2014/main" id="{44F70CB4-537F-4275-A6CF-D628A076CC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6F2BDA-6174-4061-8845-F59AA9506460}"/>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35814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7905-7ACF-46B5-AC7F-A5E01DA8F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639ABC-4319-4D2C-AAE8-0D55C9C71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5B2E4-6975-4F27-89F5-756139D07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35CEE-26B3-4B05-B225-4B4AC67D4104}"/>
              </a:ext>
            </a:extLst>
          </p:cNvPr>
          <p:cNvSpPr>
            <a:spLocks noGrp="1"/>
          </p:cNvSpPr>
          <p:nvPr>
            <p:ph type="dt" sz="half" idx="10"/>
          </p:nvPr>
        </p:nvSpPr>
        <p:spPr/>
        <p:txBody>
          <a:bodyPr/>
          <a:lstStyle/>
          <a:p>
            <a:fld id="{93CFDB72-177E-45E0-8EBF-CBBA18D45D04}" type="datetimeFigureOut">
              <a:rPr lang="en-US" smtClean="0"/>
              <a:t>2/25/2021</a:t>
            </a:fld>
            <a:endParaRPr lang="en-US"/>
          </a:p>
        </p:txBody>
      </p:sp>
      <p:sp>
        <p:nvSpPr>
          <p:cNvPr id="6" name="Footer Placeholder 5">
            <a:extLst>
              <a:ext uri="{FF2B5EF4-FFF2-40B4-BE49-F238E27FC236}">
                <a16:creationId xmlns:a16="http://schemas.microsoft.com/office/drawing/2014/main" id="{2052F337-29CD-4082-9E8F-1CD0B2EFF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6D5BCD-F19A-4226-99F6-39162C95A740}"/>
              </a:ext>
            </a:extLst>
          </p:cNvPr>
          <p:cNvSpPr>
            <a:spLocks noGrp="1"/>
          </p:cNvSpPr>
          <p:nvPr>
            <p:ph type="sldNum" sz="quarter" idx="12"/>
          </p:nvPr>
        </p:nvSpPr>
        <p:spPr/>
        <p:txBody>
          <a:bodyPr/>
          <a:lstStyle/>
          <a:p>
            <a:fld id="{82DC3423-D869-49C4-B500-B058D1EE6145}" type="slidenum">
              <a:rPr lang="en-US" smtClean="0"/>
              <a:t>‹#›</a:t>
            </a:fld>
            <a:endParaRPr lang="en-US"/>
          </a:p>
        </p:txBody>
      </p:sp>
    </p:spTree>
    <p:extLst>
      <p:ext uri="{BB962C8B-B14F-4D97-AF65-F5344CB8AC3E}">
        <p14:creationId xmlns:p14="http://schemas.microsoft.com/office/powerpoint/2010/main" val="425708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7851BC-7E1A-4E6A-917C-7584BB126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115993-BAC1-4766-9F28-B2716ECD82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A7561-1598-41FE-BC54-7B679266A6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CFDB72-177E-45E0-8EBF-CBBA18D45D04}" type="datetimeFigureOut">
              <a:rPr lang="en-US" smtClean="0"/>
              <a:t>2/25/2021</a:t>
            </a:fld>
            <a:endParaRPr lang="en-US"/>
          </a:p>
        </p:txBody>
      </p:sp>
      <p:sp>
        <p:nvSpPr>
          <p:cNvPr id="5" name="Footer Placeholder 4">
            <a:extLst>
              <a:ext uri="{FF2B5EF4-FFF2-40B4-BE49-F238E27FC236}">
                <a16:creationId xmlns:a16="http://schemas.microsoft.com/office/drawing/2014/main" id="{C7A0D35D-A846-4C4B-9EC2-D3BEBB7A9D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3D3C1E-096C-4840-8192-20FD4DB7C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C3423-D869-49C4-B500-B058D1EE6145}" type="slidenum">
              <a:rPr lang="en-US" smtClean="0"/>
              <a:t>‹#›</a:t>
            </a:fld>
            <a:endParaRPr lang="en-US"/>
          </a:p>
        </p:txBody>
      </p:sp>
    </p:spTree>
    <p:extLst>
      <p:ext uri="{BB962C8B-B14F-4D97-AF65-F5344CB8AC3E}">
        <p14:creationId xmlns:p14="http://schemas.microsoft.com/office/powerpoint/2010/main" val="3893941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90.png"/><Relationship Id="rId2" Type="http://schemas.openxmlformats.org/officeDocument/2006/relationships/notesSlide" Target="../notesSlides/notesSlide134.xm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380.png"/><Relationship Id="rId4" Type="http://schemas.openxmlformats.org/officeDocument/2006/relationships/customXml" Target="../ink/ink1.xml"/></Relationships>
</file>

<file path=ppt/slides/_rels/slide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6.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7.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1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2.xml"/><Relationship Id="rId1" Type="http://schemas.openxmlformats.org/officeDocument/2006/relationships/slideLayout" Target="../slideLayouts/slideLayout14.xml"/><Relationship Id="rId4" Type="http://schemas.openxmlformats.org/officeDocument/2006/relationships/image" Target="../media/image49.jpg"/></Relationships>
</file>

<file path=ppt/slides/_rels/slide1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44.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8.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customXml" Target="../ink/ink11.xml"/><Relationship Id="rId26" Type="http://schemas.openxmlformats.org/officeDocument/2006/relationships/customXml" Target="../ink/ink15.xml"/><Relationship Id="rId39" Type="http://schemas.openxmlformats.org/officeDocument/2006/relationships/image" Target="../media/image81.png"/><Relationship Id="rId21" Type="http://schemas.openxmlformats.org/officeDocument/2006/relationships/image" Target="../media/image72.png"/><Relationship Id="rId34" Type="http://schemas.openxmlformats.org/officeDocument/2006/relationships/customXml" Target="../ink/ink19.xml"/><Relationship Id="rId42" Type="http://schemas.openxmlformats.org/officeDocument/2006/relationships/customXml" Target="../ink/ink23.xml"/><Relationship Id="rId47" Type="http://schemas.openxmlformats.org/officeDocument/2006/relationships/image" Target="../media/image85.png"/><Relationship Id="rId50" Type="http://schemas.openxmlformats.org/officeDocument/2006/relationships/customXml" Target="../ink/ink27.xml"/><Relationship Id="rId55" Type="http://schemas.openxmlformats.org/officeDocument/2006/relationships/image" Target="../media/image89.png"/><Relationship Id="rId63" Type="http://schemas.openxmlformats.org/officeDocument/2006/relationships/image" Target="../media/image93.png"/><Relationship Id="rId7" Type="http://schemas.openxmlformats.org/officeDocument/2006/relationships/image" Target="../media/image65.png"/><Relationship Id="rId2" Type="http://schemas.openxmlformats.org/officeDocument/2006/relationships/customXml" Target="../ink/ink3.xml"/><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76.png"/><Relationship Id="rId41" Type="http://schemas.openxmlformats.org/officeDocument/2006/relationships/image" Target="../media/image82.png"/><Relationship Id="rId54" Type="http://schemas.openxmlformats.org/officeDocument/2006/relationships/customXml" Target="../ink/ink29.xml"/><Relationship Id="rId62" Type="http://schemas.openxmlformats.org/officeDocument/2006/relationships/customXml" Target="../ink/ink33.xml"/><Relationship Id="rId1" Type="http://schemas.openxmlformats.org/officeDocument/2006/relationships/slideLayout" Target="../slideLayouts/slideLayout13.xml"/><Relationship Id="rId6" Type="http://schemas.openxmlformats.org/officeDocument/2006/relationships/customXml" Target="../ink/ink5.xml"/><Relationship Id="rId11" Type="http://schemas.openxmlformats.org/officeDocument/2006/relationships/image" Target="../media/image67.png"/><Relationship Id="rId24" Type="http://schemas.openxmlformats.org/officeDocument/2006/relationships/customXml" Target="../ink/ink14.xml"/><Relationship Id="rId32" Type="http://schemas.openxmlformats.org/officeDocument/2006/relationships/customXml" Target="../ink/ink18.xml"/><Relationship Id="rId37" Type="http://schemas.openxmlformats.org/officeDocument/2006/relationships/image" Target="../media/image80.png"/><Relationship Id="rId40" Type="http://schemas.openxmlformats.org/officeDocument/2006/relationships/customXml" Target="../ink/ink22.xml"/><Relationship Id="rId45" Type="http://schemas.openxmlformats.org/officeDocument/2006/relationships/image" Target="../media/image84.png"/><Relationship Id="rId53" Type="http://schemas.openxmlformats.org/officeDocument/2006/relationships/image" Target="../media/image88.png"/><Relationship Id="rId58" Type="http://schemas.openxmlformats.org/officeDocument/2006/relationships/customXml" Target="../ink/ink31.xml"/><Relationship Id="rId5" Type="http://schemas.openxmlformats.org/officeDocument/2006/relationships/image" Target="../media/image64.png"/><Relationship Id="rId15" Type="http://schemas.openxmlformats.org/officeDocument/2006/relationships/image" Target="../media/image69.png"/><Relationship Id="rId23" Type="http://schemas.openxmlformats.org/officeDocument/2006/relationships/image" Target="../media/image73.png"/><Relationship Id="rId28" Type="http://schemas.openxmlformats.org/officeDocument/2006/relationships/customXml" Target="../ink/ink16.xml"/><Relationship Id="rId36" Type="http://schemas.openxmlformats.org/officeDocument/2006/relationships/customXml" Target="../ink/ink20.xml"/><Relationship Id="rId49" Type="http://schemas.openxmlformats.org/officeDocument/2006/relationships/image" Target="../media/image86.png"/><Relationship Id="rId57" Type="http://schemas.openxmlformats.org/officeDocument/2006/relationships/image" Target="../media/image90.png"/><Relationship Id="rId61" Type="http://schemas.openxmlformats.org/officeDocument/2006/relationships/image" Target="../media/image92.png"/><Relationship Id="rId10" Type="http://schemas.openxmlformats.org/officeDocument/2006/relationships/customXml" Target="../ink/ink7.xml"/><Relationship Id="rId19" Type="http://schemas.openxmlformats.org/officeDocument/2006/relationships/image" Target="../media/image71.png"/><Relationship Id="rId31" Type="http://schemas.openxmlformats.org/officeDocument/2006/relationships/image" Target="../media/image77.png"/><Relationship Id="rId44" Type="http://schemas.openxmlformats.org/officeDocument/2006/relationships/customXml" Target="../ink/ink24.xml"/><Relationship Id="rId52" Type="http://schemas.openxmlformats.org/officeDocument/2006/relationships/customXml" Target="../ink/ink28.xml"/><Relationship Id="rId60" Type="http://schemas.openxmlformats.org/officeDocument/2006/relationships/customXml" Target="../ink/ink32.xml"/><Relationship Id="rId65" Type="http://schemas.openxmlformats.org/officeDocument/2006/relationships/image" Target="../media/image94.png"/><Relationship Id="rId4" Type="http://schemas.openxmlformats.org/officeDocument/2006/relationships/customXml" Target="../ink/ink4.xml"/><Relationship Id="rId9" Type="http://schemas.openxmlformats.org/officeDocument/2006/relationships/image" Target="../media/image66.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75.png"/><Relationship Id="rId30" Type="http://schemas.openxmlformats.org/officeDocument/2006/relationships/customXml" Target="../ink/ink17.xml"/><Relationship Id="rId35" Type="http://schemas.openxmlformats.org/officeDocument/2006/relationships/image" Target="../media/image79.png"/><Relationship Id="rId43" Type="http://schemas.openxmlformats.org/officeDocument/2006/relationships/image" Target="../media/image83.png"/><Relationship Id="rId48" Type="http://schemas.openxmlformats.org/officeDocument/2006/relationships/customXml" Target="../ink/ink26.xml"/><Relationship Id="rId56" Type="http://schemas.openxmlformats.org/officeDocument/2006/relationships/customXml" Target="../ink/ink30.xml"/><Relationship Id="rId64" Type="http://schemas.openxmlformats.org/officeDocument/2006/relationships/customXml" Target="../ink/ink34.xml"/><Relationship Id="rId8" Type="http://schemas.openxmlformats.org/officeDocument/2006/relationships/customXml" Target="../ink/ink6.xml"/><Relationship Id="rId51" Type="http://schemas.openxmlformats.org/officeDocument/2006/relationships/image" Target="../media/image87.png"/><Relationship Id="rId3" Type="http://schemas.openxmlformats.org/officeDocument/2006/relationships/image" Target="../media/image63.png"/><Relationship Id="rId12" Type="http://schemas.openxmlformats.org/officeDocument/2006/relationships/customXml" Target="../ink/ink8.xml"/><Relationship Id="rId17" Type="http://schemas.openxmlformats.org/officeDocument/2006/relationships/image" Target="../media/image70.png"/><Relationship Id="rId25" Type="http://schemas.openxmlformats.org/officeDocument/2006/relationships/image" Target="../media/image74.png"/><Relationship Id="rId33" Type="http://schemas.openxmlformats.org/officeDocument/2006/relationships/image" Target="../media/image78.png"/><Relationship Id="rId38" Type="http://schemas.openxmlformats.org/officeDocument/2006/relationships/customXml" Target="../ink/ink21.xml"/><Relationship Id="rId46" Type="http://schemas.openxmlformats.org/officeDocument/2006/relationships/customXml" Target="../ink/ink25.xml"/><Relationship Id="rId59" Type="http://schemas.openxmlformats.org/officeDocument/2006/relationships/image" Target="../media/image91.png"/></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0.xml"/><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3.xml"/><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4.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customXml" Target="../ink/ink35.xml"/><Relationship Id="rId7" Type="http://schemas.openxmlformats.org/officeDocument/2006/relationships/customXml" Target="../ink/ink37.xml"/><Relationship Id="rId2" Type="http://schemas.openxmlformats.org/officeDocument/2006/relationships/image" Target="../media/image60.jpg"/><Relationship Id="rId1" Type="http://schemas.openxmlformats.org/officeDocument/2006/relationships/slideLayout" Target="../slideLayouts/slideLayout14.xml"/><Relationship Id="rId6" Type="http://schemas.openxmlformats.org/officeDocument/2006/relationships/image" Target="../media/image104.png"/><Relationship Id="rId5" Type="http://schemas.openxmlformats.org/officeDocument/2006/relationships/customXml" Target="../ink/ink36.xml"/><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customXml" Target="../ink/ink3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www.google.com/url?sa=i&amp;rct=j&amp;q=&amp;esrc=s&amp;source=images&amp;cd=&amp;cad=rja&amp;uact=8&amp;ved=2ahUKEwiC-f-Xi9LeAhUGmuAKHZtQBnEQjRx6BAgBEAU&amp;url=https://carts4u.com/standard-grocery-shopping-cart-200&amp;psig=AOvVaw2mxLOxLtO1o_Akisvm5Xsg&amp;ust=1542223177263294" TargetMode="External"/><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64.jpg"/><Relationship Id="rId4" Type="http://schemas.openxmlformats.org/officeDocument/2006/relationships/image" Target="../media/image63.jp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7.xml"/><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4.xml"/></Relationships>
</file>

<file path=ppt/slides/_rels/slide21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10.png"/><Relationship Id="rId2" Type="http://schemas.openxmlformats.org/officeDocument/2006/relationships/notesSlide" Target="../notesSlides/notesSlide184.xml"/><Relationship Id="rId1" Type="http://schemas.openxmlformats.org/officeDocument/2006/relationships/slideLayout" Target="../slideLayouts/slideLayout1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s://www.google.com/imgres?imgurl=https://cdn.ttgtmedia.com/rms/onlineImages/storage_removeablemedia_mobile.jpg&amp;imgrefurl=https://searchdatabackup.techtarget.com/definition/backup-storage-device&amp;docid=tKj2yj7QWZkkKM&amp;tbnid=bx62BcvQbfx-NM:&amp;vet=10ahUKEwjy-7aXstDeAhUBQawKHTMtCbsQMwh0KAQwBA..i&amp;w=520&amp;h=442&amp;bih=606&amp;biw=1366&amp;q=storage%20media%20%20&amp;ved=0ahUKEwjy-7aXstDeAhUBQawKHTMtCbsQMwh0KAQwBA&amp;iact=mrc&amp;uact=8" TargetMode="Externa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3.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6.xml"/><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8" Type="http://schemas.openxmlformats.org/officeDocument/2006/relationships/image" Target="../media/image131.jpg"/><Relationship Id="rId3" Type="http://schemas.openxmlformats.org/officeDocument/2006/relationships/image" Target="../media/image126.jpg"/><Relationship Id="rId7" Type="http://schemas.openxmlformats.org/officeDocument/2006/relationships/image" Target="../media/image130.jpg"/><Relationship Id="rId2" Type="http://schemas.openxmlformats.org/officeDocument/2006/relationships/notesSlide" Target="../notesSlides/notesSlide213.xml"/><Relationship Id="rId1" Type="http://schemas.openxmlformats.org/officeDocument/2006/relationships/slideLayout" Target="../slideLayouts/slideLayout14.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jpg"/><Relationship Id="rId9" Type="http://schemas.openxmlformats.org/officeDocument/2006/relationships/image" Target="../media/image132.png"/></Relationships>
</file>

<file path=ppt/slides/_rels/slide25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jpg"/><Relationship Id="rId7" Type="http://schemas.openxmlformats.org/officeDocument/2006/relationships/image" Target="../media/image137.jpg"/><Relationship Id="rId2" Type="http://schemas.openxmlformats.org/officeDocument/2006/relationships/notesSlide" Target="../notesSlides/notesSlide214.xml"/><Relationship Id="rId1" Type="http://schemas.openxmlformats.org/officeDocument/2006/relationships/slideLayout" Target="../slideLayouts/slideLayout14.xml"/><Relationship Id="rId6" Type="http://schemas.openxmlformats.org/officeDocument/2006/relationships/image" Target="../media/image136.jpg"/><Relationship Id="rId5" Type="http://schemas.openxmlformats.org/officeDocument/2006/relationships/image" Target="../media/image135.jpg"/><Relationship Id="rId4" Type="http://schemas.openxmlformats.org/officeDocument/2006/relationships/image" Target="../media/image134.jpg"/><Relationship Id="rId9" Type="http://schemas.openxmlformats.org/officeDocument/2006/relationships/image" Target="../media/image139.jp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215.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6.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7.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8.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2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9.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customXml" Target="../ink/ink39.xml"/><Relationship Id="rId1" Type="http://schemas.openxmlformats.org/officeDocument/2006/relationships/slideLayout" Target="../slideLayouts/slideLayout14.xml"/><Relationship Id="rId6" Type="http://schemas.openxmlformats.org/officeDocument/2006/relationships/customXml" Target="../ink/ink41.xml"/><Relationship Id="rId5" Type="http://schemas.openxmlformats.org/officeDocument/2006/relationships/image" Target="../media/image156.png"/><Relationship Id="rId4" Type="http://schemas.openxmlformats.org/officeDocument/2006/relationships/customXml" Target="../ink/ink4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20.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1.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4.xml"/></Relationships>
</file>

<file path=ppt/slides/_rels/slide27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223.xml"/><Relationship Id="rId1" Type="http://schemas.openxmlformats.org/officeDocument/2006/relationships/slideLayout" Target="../slideLayouts/slideLayout14.xml"/><Relationship Id="rId6" Type="http://schemas.openxmlformats.org/officeDocument/2006/relationships/image" Target="../media/image151.jpg"/><Relationship Id="rId5" Type="http://schemas.openxmlformats.org/officeDocument/2006/relationships/image" Target="../media/image150.gif"/><Relationship Id="rId4" Type="http://schemas.openxmlformats.org/officeDocument/2006/relationships/image" Target="../media/image149.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226.xml"/><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4.xml"/></Relationships>
</file>

<file path=ppt/slides/_rels/slide282.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228.xml"/><Relationship Id="rId1" Type="http://schemas.openxmlformats.org/officeDocument/2006/relationships/slideLayout" Target="../slideLayouts/slideLayout14.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229.xml"/><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232.xml"/><Relationship Id="rId1" Type="http://schemas.openxmlformats.org/officeDocument/2006/relationships/slideLayout" Target="../slideLayouts/slideLayout1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4.xml"/></Relationships>
</file>

<file path=ppt/slides/_rels/slide2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35.xml"/><Relationship Id="rId1" Type="http://schemas.openxmlformats.org/officeDocument/2006/relationships/slideLayout" Target="../slideLayouts/slideLayout14.xml"/></Relationships>
</file>

<file path=ppt/slides/_rels/slide2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6.xml"/><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240.xml"/><Relationship Id="rId1" Type="http://schemas.openxmlformats.org/officeDocument/2006/relationships/slideLayout" Target="../slideLayouts/slideLayout1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4.xml"/></Relationships>
</file>

<file path=ppt/slides/_rels/slide3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4.xml"/><Relationship Id="rId1" Type="http://schemas.openxmlformats.org/officeDocument/2006/relationships/slideLayout" Target="../slideLayouts/slideLayout14.xml"/></Relationships>
</file>

<file path=ppt/slides/_rels/slide3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45.xml"/><Relationship Id="rId1" Type="http://schemas.openxmlformats.org/officeDocument/2006/relationships/slideLayout" Target="../slideLayouts/slideLayout14.xml"/></Relationships>
</file>

<file path=ppt/slides/_rels/slide3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46.xml"/><Relationship Id="rId1" Type="http://schemas.openxmlformats.org/officeDocument/2006/relationships/slideLayout" Target="../slideLayouts/slideLayout14.xml"/><Relationship Id="rId4" Type="http://schemas.openxmlformats.org/officeDocument/2006/relationships/image" Target="../media/image164.png"/></Relationships>
</file>

<file path=ppt/slides/_rels/slide3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4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4.xml"/></Relationships>
</file>

<file path=ppt/slides/_rels/slide313.xml.rels><?xml version="1.0" encoding="UTF-8" standalone="yes"?>
<Relationships xmlns="http://schemas.openxmlformats.org/package/2006/relationships"><Relationship Id="rId3" Type="http://schemas.openxmlformats.org/officeDocument/2006/relationships/hyperlink" Target="https://www.google.com/imgres?imgurl=http://www.webclasses.net/3comu/intro/units/media/figures/unit07/RS232Modem.gif&amp;imgrefurl=http://www.webclasses.net/3comu/intro/units/unit07/sec01b.html&amp;docid=2-qX2IT8dr-_cM&amp;tbnid=DLSimnbnCunTIM:&amp;vet=10ahUKEwikzvvLptHeAhXGVN8KHRANB-QQMwhNKAowCg..i&amp;w=425&amp;h=226&amp;bih=651&amp;biw=1366&amp;q=dial%20up%20networking&amp;ved=0ahUKEwikzvvLptHeAhXGVN8KHRANB-QQMwhNKAowCg&amp;iact=mrc&amp;uact=8" TargetMode="External"/><Relationship Id="rId2" Type="http://schemas.openxmlformats.org/officeDocument/2006/relationships/notesSlide" Target="../notesSlides/notesSlide250.xml"/><Relationship Id="rId1" Type="http://schemas.openxmlformats.org/officeDocument/2006/relationships/slideLayout" Target="../slideLayouts/slideLayout14.xml"/><Relationship Id="rId4" Type="http://schemas.openxmlformats.org/officeDocument/2006/relationships/image" Target="../media/image166.jpe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1.xml"/><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hyperlink" Target="https://www.google.com/imgres?imgurl=http://forwardslashtechnology.com/images/wireless.jpg&amp;imgrefurl=http://forwardslashtechnology.com/wireless-networking.html&amp;docid=qolOblk8GJSkTM&amp;tbnid=IP7VHt48aKVCeM:&amp;vet=10ahUKEwjaq4-mqNHeAhWKZd8KHZnUCm4QMwh3KAcwBw..i&amp;w=392&amp;h=306&amp;bih=651&amp;biw=1366&amp;q=wireless%20network&amp;ved=0ahUKEwjaq4-mqNHeAhWKZd8KHZnUCm4QMwh3KAcwBw&amp;iact=mrc&amp;uact=8" TargetMode="External"/><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3" Type="http://schemas.openxmlformats.org/officeDocument/2006/relationships/hyperlink" Target="https://www.google.com/imgres?imgurl=https://andersontech.com/wp-content/uploads/2016/09/WirelessSecurity.jpg&amp;imgrefurl=https://andersontech.com/wireless-security-vulnerable-network/&amp;docid=qGJaoiwGPHTjsM&amp;tbnid=_PIZMIuIzdmikM:&amp;vet=10ahUKEwj75eTmqdHeAhUtnOAKHVxdDW4QMwiSASgCMAI..i&amp;w=1000&amp;h=911&amp;bih=651&amp;biw=1366&amp;q=wireless%20security&amp;ved=0ahUKEwj75eTmqdHeAhUtnOAKHVxdDW4QMwiSASgCMAI&amp;iact=mrc&amp;uact=8" TargetMode="External"/><Relationship Id="rId2" Type="http://schemas.openxmlformats.org/officeDocument/2006/relationships/notesSlide" Target="../notesSlides/notesSlide257.xml"/><Relationship Id="rId1" Type="http://schemas.openxmlformats.org/officeDocument/2006/relationships/slideLayout" Target="../slideLayouts/slideLayout14.xml"/><Relationship Id="rId4" Type="http://schemas.openxmlformats.org/officeDocument/2006/relationships/image" Target="../media/image169.jpe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5.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notesSlide" Target="../notesSlides/notesSlide258.xml"/><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2.xml"/><Relationship Id="rId1" Type="http://schemas.openxmlformats.org/officeDocument/2006/relationships/slideLayout" Target="../slideLayouts/slideLayout14.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4.xml"/><Relationship Id="rId1" Type="http://schemas.openxmlformats.org/officeDocument/2006/relationships/slideLayout" Target="../slideLayouts/slideLayout14.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9.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6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70.xml"/><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4.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4.xml"/></Relationships>
</file>

<file path=ppt/slides/_rels/slide345.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273.xml"/><Relationship Id="rId1" Type="http://schemas.openxmlformats.org/officeDocument/2006/relationships/slideLayout" Target="../slideLayouts/slideLayout14.xml"/><Relationship Id="rId4" Type="http://schemas.openxmlformats.org/officeDocument/2006/relationships/image" Target="../media/image178.jpg"/></Relationships>
</file>

<file path=ppt/slides/_rels/slide346.xml.rels><?xml version="1.0" encoding="UTF-8" standalone="yes"?>
<Relationships xmlns="http://schemas.openxmlformats.org/package/2006/relationships"><Relationship Id="rId3" Type="http://schemas.openxmlformats.org/officeDocument/2006/relationships/hyperlink" Target="https://www.google.com/imgres?imgurl=http://www.gmarwaha.com/blog/wp-content/uploads/2014/09/Credit_Card_Mag_Stripe.jpg&amp;imgrefurl=http://www.gmarwaha.com/blog/2014/04/10/mobile-payments-what-is-a-magnetic-stripe-card/&amp;docid=Bo8U04MHbNb8jM&amp;tbnid=kFV7JbGEkFXLoM:&amp;vet=10ahUKEwjD-O2cp9LeAhWGZd8KHez7ACwQMwhOKAIwAg..i&amp;w=351&amp;h=319&amp;bih=651&amp;biw=1366&amp;q=credit%20card%20magnetic%20strip&amp;ved=0ahUKEwjD-O2cp9LeAhWGZd8KHez7ACwQMwhOKAIwAg&amp;iact=mrc&amp;uact=8" TargetMode="External"/><Relationship Id="rId2" Type="http://schemas.openxmlformats.org/officeDocument/2006/relationships/notesSlide" Target="../notesSlides/notesSlide274.xml"/><Relationship Id="rId1" Type="http://schemas.openxmlformats.org/officeDocument/2006/relationships/slideLayout" Target="../slideLayouts/slideLayout14.xml"/><Relationship Id="rId4" Type="http://schemas.openxmlformats.org/officeDocument/2006/relationships/image" Target="../media/image179.jpeg"/></Relationships>
</file>

<file path=ppt/slides/_rels/slide347.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75.xml"/><Relationship Id="rId1" Type="http://schemas.openxmlformats.org/officeDocument/2006/relationships/slideLayout" Target="../slideLayouts/slideLayout14.xml"/><Relationship Id="rId5" Type="http://schemas.openxmlformats.org/officeDocument/2006/relationships/image" Target="../media/image181.jpeg"/><Relationship Id="rId4" Type="http://schemas.openxmlformats.org/officeDocument/2006/relationships/hyperlink" Target="https://www.google.com/imgres?imgurl=https://wwwcdn.wthr.com/sites/wthr.com/files/styles/article_image/public/archive/2016/04/25/9481067_G.jpg?itok%3Dvps2Dft6&amp;imgrefurl=https://www.wthr.com/article/hundreds-of-stolen-cloned-credit-cards-may-be-in-use-across-central-indiana&amp;docid=q0F8bmIlnrYqvM&amp;tbnid=ceXOxoijGxEtkM:&amp;vet=10ahUKEwiQhc3JqdLeAhUJUt8KHWVbAf0QMwhMKAgwCA..i&amp;w=640&amp;h=360&amp;bih=651&amp;biw=1366&amp;q=cloned%20credit%20cards&amp;ved=0ahUKEwiQhc3JqdLeAhUJUt8KHWVbAf0QMwhMKAgwCA&amp;iact=mrc&amp;uact=8" TargetMode="External"/></Relationships>
</file>

<file path=ppt/slides/_rels/slide3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6.xml"/><Relationship Id="rId1" Type="http://schemas.openxmlformats.org/officeDocument/2006/relationships/slideLayout" Target="../slideLayouts/slideLayout14.xml"/><Relationship Id="rId5" Type="http://schemas.openxmlformats.org/officeDocument/2006/relationships/image" Target="../media/image184.png"/><Relationship Id="rId4" Type="http://schemas.openxmlformats.org/officeDocument/2006/relationships/image" Target="../media/image183.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78.xml"/><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4.xml"/></Relationships>
</file>

<file path=ppt/slides/_rels/slide35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83.xml"/><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4.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4.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4.xml"/></Relationships>
</file>

<file path=ppt/slides/_rels/slide374.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notesSlide" Target="../notesSlides/notesSlide294.xml"/><Relationship Id="rId1" Type="http://schemas.openxmlformats.org/officeDocument/2006/relationships/slideLayout" Target="../slideLayouts/slideLayout14.xml"/></Relationships>
</file>

<file path=ppt/slides/_rels/slide3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95.xml"/><Relationship Id="rId1" Type="http://schemas.openxmlformats.org/officeDocument/2006/relationships/slideLayout" Target="../slideLayouts/slideLayout1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4.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4.xml"/></Relationships>
</file>

<file path=ppt/slides/_rels/slide379.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298.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8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99.xml"/><Relationship Id="rId1" Type="http://schemas.openxmlformats.org/officeDocument/2006/relationships/slideLayout" Target="../slideLayouts/slideLayout14.xml"/><Relationship Id="rId4" Type="http://schemas.openxmlformats.org/officeDocument/2006/relationships/image" Target="../media/image194.png"/></Relationships>
</file>

<file path=ppt/slides/_rels/slide3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jpg"/><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4.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14.xml"/></Relationships>
</file>

<file path=ppt/slides/_rels/slide38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02.xml"/><Relationship Id="rId1" Type="http://schemas.openxmlformats.org/officeDocument/2006/relationships/slideLayout" Target="../slideLayouts/slideLayout14.xml"/></Relationships>
</file>

<file path=ppt/slides/_rels/slide38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03.xml"/><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90.xml.rels><?xml version="1.0" encoding="UTF-8" standalone="yes"?>
<Relationships xmlns="http://schemas.openxmlformats.org/package/2006/relationships"><Relationship Id="rId3" Type="http://schemas.openxmlformats.org/officeDocument/2006/relationships/image" Target="../media/image199.gif"/><Relationship Id="rId2" Type="http://schemas.openxmlformats.org/officeDocument/2006/relationships/notesSlide" Target="../notesSlides/notesSlide306.xml"/><Relationship Id="rId1" Type="http://schemas.openxmlformats.org/officeDocument/2006/relationships/slideLayout" Target="../slideLayouts/slideLayout1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2.xml.rels><?xml version="1.0" encoding="UTF-8" standalone="yes"?>
<Relationships xmlns="http://schemas.openxmlformats.org/package/2006/relationships"><Relationship Id="rId3" Type="http://schemas.openxmlformats.org/officeDocument/2006/relationships/image" Target="../media/image200.gif"/><Relationship Id="rId2" Type="http://schemas.openxmlformats.org/officeDocument/2006/relationships/notesSlide" Target="../notesSlides/notesSlide307.xml"/><Relationship Id="rId1" Type="http://schemas.openxmlformats.org/officeDocument/2006/relationships/slideLayout" Target="../slideLayouts/slideLayout14.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1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1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14.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1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2.xml"/></Relationships>
</file>

<file path=ppt/slides/_rels/slide416.xml.rels><?xml version="1.0" encoding="UTF-8" standalone="yes"?>
<Relationships xmlns="http://schemas.openxmlformats.org/package/2006/relationships"><Relationship Id="rId3" Type="http://schemas.openxmlformats.org/officeDocument/2006/relationships/customXml" Target="../ink/ink42.xml"/><Relationship Id="rId108" Type="http://schemas.openxmlformats.org/officeDocument/2006/relationships/image" Target="../media/image220.png"/><Relationship Id="rId2" Type="http://schemas.openxmlformats.org/officeDocument/2006/relationships/notesSlide" Target="../notesSlides/notesSlide330.xml"/><Relationship Id="rId1" Type="http://schemas.openxmlformats.org/officeDocument/2006/relationships/slideLayout" Target="../slideLayouts/slideLayout14.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4.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4.xml"/></Relationships>
</file>

<file path=ppt/slides/_rels/slide4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4.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14.xml"/></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4.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14.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4.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4.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1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14.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4.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1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4.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14.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4.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4.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4.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4.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4.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14.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14.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14.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4.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14.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4.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4.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4.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4.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14.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4.xml"/></Relationships>
</file>

<file path=ppt/slides/_rels/slide46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customXml" Target="../ink/ink43.xml"/><Relationship Id="rId7" Type="http://schemas.openxmlformats.org/officeDocument/2006/relationships/customXml" Target="../ink/ink46.xml"/><Relationship Id="rId2" Type="http://schemas.openxmlformats.org/officeDocument/2006/relationships/notesSlide" Target="../notesSlides/notesSlide374.xml"/><Relationship Id="rId1" Type="http://schemas.openxmlformats.org/officeDocument/2006/relationships/slideLayout" Target="../slideLayouts/slideLayout16.xml"/><Relationship Id="rId6" Type="http://schemas.openxmlformats.org/officeDocument/2006/relationships/customXml" Target="../ink/ink45.xml"/><Relationship Id="rId5" Type="http://schemas.openxmlformats.org/officeDocument/2006/relationships/customXml" Target="../ink/ink44.xml"/><Relationship Id="rId4" Type="http://schemas.openxmlformats.org/officeDocument/2006/relationships/image" Target="../media/image220.png"/><Relationship Id="rId9" Type="http://schemas.openxmlformats.org/officeDocument/2006/relationships/customXml" Target="../ink/ink47.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14.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14.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4.xml"/></Relationships>
</file>

<file path=ppt/slides/_rels/slide4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78.xml"/><Relationship Id="rId1" Type="http://schemas.openxmlformats.org/officeDocument/2006/relationships/slideLayout" Target="../slideLayouts/slideLayout14.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14.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4.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14.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4.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4.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6.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87.xml"/><Relationship Id="rId1" Type="http://schemas.openxmlformats.org/officeDocument/2006/relationships/slideLayout" Target="../slideLayouts/slideLayout14.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6.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91.xml"/><Relationship Id="rId1" Type="http://schemas.openxmlformats.org/officeDocument/2006/relationships/slideLayout" Target="../slideLayouts/slideLayout1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4.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1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96.xml"/><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14.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1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99.xml"/><Relationship Id="rId1" Type="http://schemas.openxmlformats.org/officeDocument/2006/relationships/slideLayout" Target="../slideLayouts/slideLayout1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14.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4.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4.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4.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14.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16.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16.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16.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3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2.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6.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16.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16.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16.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451.xml"/><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1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ctrTitle"/>
          </p:nvPr>
        </p:nvSpPr>
        <p:spPr>
          <a:prstGeom prst="rect">
            <a:avLst/>
          </a:prstGeom>
        </p:spPr>
        <p:txBody>
          <a:bodyPr spcFirstLastPara="1" wrap="square" lIns="121900" tIns="121900" rIns="121900" bIns="121900" anchor="ctr" anchorCtr="0">
            <a:noAutofit/>
          </a:bodyPr>
          <a:lstStyle/>
          <a:p>
            <a:r>
              <a:rPr lang="en" dirty="0"/>
              <a:t>Welcome and Introduction</a:t>
            </a:r>
            <a:br>
              <a:rPr lang="en" dirty="0"/>
            </a:br>
            <a:r>
              <a:rPr lang="en" dirty="0"/>
              <a:t>CISSP Certification Course</a:t>
            </a:r>
            <a:br>
              <a:rPr lang="en" dirty="0"/>
            </a:br>
            <a:r>
              <a:rPr lang="en" sz="3600" dirty="0"/>
              <a:t>Instructor: Kelly Handerhan</a:t>
            </a:r>
            <a:br>
              <a:rPr lang="en" sz="3600" dirty="0"/>
            </a:br>
            <a:r>
              <a:rPr lang="en" sz="3600" dirty="0"/>
              <a:t>CISSP, </a:t>
            </a:r>
            <a:r>
              <a:rPr lang="en-US" sz="3600" dirty="0"/>
              <a:t>CISSP</a:t>
            </a:r>
            <a:r>
              <a:rPr lang="en" sz="3600" dirty="0"/>
              <a:t>, CCSP, PMP, CRISC, etc.</a:t>
            </a:r>
            <a:endParaRPr lang="en-US" dirty="0"/>
          </a:p>
        </p:txBody>
      </p:sp>
      <p:sp>
        <p:nvSpPr>
          <p:cNvPr id="3" name="Subtitle 2">
            <a:extLst>
              <a:ext uri="{FF2B5EF4-FFF2-40B4-BE49-F238E27FC236}">
                <a16:creationId xmlns:a16="http://schemas.microsoft.com/office/drawing/2014/main" id="{00F4DA59-6CF3-45CA-9803-6648013EC79A}"/>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3F0E6E83-6B40-4EDD-AB99-F766CCBB8F9C}"/>
              </a:ext>
            </a:extLst>
          </p:cNvPr>
          <p:cNvSpPr>
            <a:spLocks noGrp="1"/>
          </p:cNvSpPr>
          <p:nvPr>
            <p:ph type="sldNum" sz="quarter"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388534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452167" y="833167"/>
            <a:ext cx="10901600" cy="526400"/>
          </a:xfrm>
          <a:prstGeom prst="rect">
            <a:avLst/>
          </a:prstGeom>
          <a:noFill/>
          <a:ln>
            <a:noFill/>
          </a:ln>
        </p:spPr>
        <p:txBody>
          <a:bodyPr spcFirstLastPara="1" wrap="square" lIns="100767" tIns="50367" rIns="100767" bIns="50367" anchor="ctr" anchorCtr="0">
            <a:noAutofit/>
          </a:bodyPr>
          <a:lstStyle/>
          <a:p>
            <a:pPr algn="r">
              <a:lnSpc>
                <a:spcPct val="90000"/>
              </a:lnSpc>
              <a:buSzPts val="2700"/>
            </a:pPr>
            <a:r>
              <a:rPr lang="en" sz="3200" dirty="0">
                <a:latin typeface="Calibri"/>
                <a:ea typeface="Calibri"/>
                <a:cs typeface="Calibri"/>
                <a:sym typeface="Calibri"/>
              </a:rPr>
              <a:t>Domain 1 Agenda Information Security and Risk Management</a:t>
            </a:r>
            <a:endParaRPr sz="3200" dirty="0">
              <a:latin typeface="Calibri"/>
              <a:ea typeface="Calibri"/>
              <a:cs typeface="Calibri"/>
              <a:sym typeface="Calibri"/>
            </a:endParaRPr>
          </a:p>
        </p:txBody>
      </p:sp>
      <p:sp>
        <p:nvSpPr>
          <p:cNvPr id="154" name="Google Shape;154;p26"/>
          <p:cNvSpPr txBox="1">
            <a:spLocks noGrp="1"/>
          </p:cNvSpPr>
          <p:nvPr>
            <p:ph idx="1"/>
          </p:nvPr>
        </p:nvSpPr>
        <p:spPr>
          <a:xfrm>
            <a:off x="928501" y="1573900"/>
            <a:ext cx="5360000" cy="4212000"/>
          </a:xfrm>
          <a:prstGeom prst="rect">
            <a:avLst/>
          </a:prstGeom>
          <a:noFill/>
          <a:ln>
            <a:noFill/>
          </a:ln>
        </p:spPr>
        <p:txBody>
          <a:bodyPr spcFirstLastPara="1" wrap="square" lIns="100767" tIns="50367" rIns="100767" bIns="50367" anchor="t" anchorCtr="0">
            <a:noAutofit/>
          </a:bodyPr>
          <a:lstStyle/>
          <a:p>
            <a:pPr marL="203195" indent="-152396">
              <a:lnSpc>
                <a:spcPct val="90000"/>
              </a:lnSpc>
              <a:spcBef>
                <a:spcPts val="933"/>
              </a:spcBef>
              <a:buClr>
                <a:schemeClr val="dk1"/>
              </a:buClr>
              <a:buFont typeface="Assistant"/>
              <a:buChar char="●"/>
            </a:pPr>
            <a:r>
              <a:rPr lang="en" sz="2267" dirty="0">
                <a:solidFill>
                  <a:schemeClr val="dk1"/>
                </a:solidFill>
                <a:latin typeface="Assistant"/>
                <a:ea typeface="Assistant"/>
                <a:cs typeface="Assistant"/>
                <a:sym typeface="Assistant"/>
              </a:rPr>
              <a:t>Principles of </a:t>
            </a:r>
            <a:r>
              <a:rPr lang="en-US" sz="2267" dirty="0">
                <a:solidFill>
                  <a:schemeClr val="dk1"/>
                </a:solidFill>
                <a:latin typeface="Assistant"/>
                <a:ea typeface="Assistant"/>
                <a:cs typeface="Assistant"/>
                <a:sym typeface="Assistant"/>
              </a:rPr>
              <a:t>Information </a:t>
            </a:r>
            <a:r>
              <a:rPr lang="en" sz="2267" dirty="0">
                <a:solidFill>
                  <a:schemeClr val="dk1"/>
                </a:solidFill>
                <a:latin typeface="Assistant"/>
                <a:ea typeface="Assistant"/>
                <a:cs typeface="Assistant"/>
                <a:sym typeface="Assistant"/>
              </a:rPr>
              <a:t>Security </a:t>
            </a:r>
          </a:p>
          <a:p>
            <a:pPr marL="203195" indent="-152396">
              <a:lnSpc>
                <a:spcPct val="90000"/>
              </a:lnSpc>
              <a:spcBef>
                <a:spcPts val="933"/>
              </a:spcBef>
              <a:buClr>
                <a:schemeClr val="dk1"/>
              </a:buClr>
              <a:buFont typeface="Assistant"/>
              <a:buChar char="●"/>
            </a:pPr>
            <a:r>
              <a:rPr lang="en" sz="2267" dirty="0">
                <a:solidFill>
                  <a:schemeClr val="dk1"/>
                </a:solidFill>
                <a:latin typeface="Assistant"/>
                <a:sym typeface="Assistant"/>
              </a:rPr>
              <a:t>Understanding GRC (Governance, Risk </a:t>
            </a:r>
            <a:r>
              <a:rPr lang="en-US" sz="2267" dirty="0">
                <a:solidFill>
                  <a:schemeClr val="dk1"/>
                </a:solidFill>
                <a:latin typeface="Assistant"/>
                <a:sym typeface="Assistant"/>
              </a:rPr>
              <a:t>and Compliance)</a:t>
            </a:r>
            <a:endParaRPr sz="1600" dirty="0"/>
          </a:p>
          <a:p>
            <a:pPr marL="203195" indent="-152396">
              <a:lnSpc>
                <a:spcPct val="90000"/>
              </a:lnSpc>
              <a:spcBef>
                <a:spcPts val="933"/>
              </a:spcBef>
              <a:buClr>
                <a:schemeClr val="dk1"/>
              </a:buClr>
              <a:buFont typeface="Assistant"/>
              <a:buChar char="●"/>
            </a:pPr>
            <a:r>
              <a:rPr lang="en-US" sz="2267" dirty="0">
                <a:solidFill>
                  <a:schemeClr val="dk1"/>
                </a:solidFill>
                <a:latin typeface="Assistant"/>
                <a:ea typeface="Assistant"/>
                <a:cs typeface="Assistant"/>
                <a:sym typeface="Assistant"/>
              </a:rPr>
              <a:t>Information Security Strategy and Roadmap</a:t>
            </a:r>
          </a:p>
          <a:p>
            <a:pPr marL="203195" indent="-152396">
              <a:lnSpc>
                <a:spcPct val="90000"/>
              </a:lnSpc>
              <a:spcBef>
                <a:spcPts val="933"/>
              </a:spcBef>
              <a:buClr>
                <a:schemeClr val="dk1"/>
              </a:buClr>
              <a:buFont typeface="Assistant"/>
              <a:buChar char="●"/>
            </a:pPr>
            <a:r>
              <a:rPr lang="en-US" sz="2267" dirty="0">
                <a:solidFill>
                  <a:schemeClr val="dk1"/>
                </a:solidFill>
                <a:latin typeface="Assistant"/>
                <a:ea typeface="Assistant"/>
                <a:cs typeface="Assistant"/>
                <a:sym typeface="Assistant"/>
              </a:rPr>
              <a:t>Information Security Frameworks</a:t>
            </a:r>
            <a:endParaRPr sz="2267" dirty="0">
              <a:solidFill>
                <a:schemeClr val="dk1"/>
              </a:solidFill>
              <a:latin typeface="Assistant"/>
              <a:ea typeface="Assistant"/>
              <a:cs typeface="Assistant"/>
              <a:sym typeface="Assistant"/>
            </a:endParaRPr>
          </a:p>
          <a:p>
            <a:pPr marL="203195" indent="-152396">
              <a:lnSpc>
                <a:spcPct val="90000"/>
              </a:lnSpc>
              <a:spcBef>
                <a:spcPts val="933"/>
              </a:spcBef>
              <a:buClr>
                <a:schemeClr val="dk1"/>
              </a:buClr>
              <a:buFont typeface="Assistant"/>
              <a:buChar char="●"/>
            </a:pPr>
            <a:r>
              <a:rPr lang="en" sz="2267" dirty="0">
                <a:solidFill>
                  <a:schemeClr val="dk1"/>
                </a:solidFill>
                <a:latin typeface="Assistant"/>
                <a:ea typeface="Assistant"/>
                <a:cs typeface="Assistant"/>
                <a:sym typeface="Assistant"/>
              </a:rPr>
              <a:t>Information Security Program</a:t>
            </a:r>
            <a:endParaRPr sz="2267" dirty="0">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Policies, Standards, Procedures, Guidelines</a:t>
            </a:r>
            <a:endParaRPr sz="1600" dirty="0"/>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Roles and Responsibilities</a:t>
            </a:r>
            <a:endParaRPr sz="1600" dirty="0"/>
          </a:p>
          <a:p>
            <a:pPr marL="203195" indent="0">
              <a:lnSpc>
                <a:spcPct val="90000"/>
              </a:lnSpc>
              <a:spcBef>
                <a:spcPts val="933"/>
              </a:spcBef>
              <a:spcAft>
                <a:spcPts val="2133"/>
              </a:spcAft>
              <a:buNone/>
            </a:pPr>
            <a:endParaRPr sz="1600" dirty="0"/>
          </a:p>
        </p:txBody>
      </p:sp>
      <p:sp>
        <p:nvSpPr>
          <p:cNvPr id="3" name="Footer Placeholder 2">
            <a:extLst>
              <a:ext uri="{FF2B5EF4-FFF2-40B4-BE49-F238E27FC236}">
                <a16:creationId xmlns:a16="http://schemas.microsoft.com/office/drawing/2014/main" id="{C598EDD1-686E-47B3-9A29-044CD6C67731}"/>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700901ED-40AF-4130-938B-4F8FF5EFCF4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10</a:t>
            </a:fld>
            <a:endParaRPr lang="en"/>
          </a:p>
        </p:txBody>
      </p:sp>
      <p:sp>
        <p:nvSpPr>
          <p:cNvPr id="155" name="Google Shape;155;p26"/>
          <p:cNvSpPr txBox="1"/>
          <p:nvPr/>
        </p:nvSpPr>
        <p:spPr>
          <a:xfrm>
            <a:off x="6542467" y="1751900"/>
            <a:ext cx="5078000" cy="4034000"/>
          </a:xfrm>
          <a:prstGeom prst="rect">
            <a:avLst/>
          </a:prstGeom>
          <a:noFill/>
          <a:ln>
            <a:noFill/>
          </a:ln>
        </p:spPr>
        <p:txBody>
          <a:bodyPr spcFirstLastPara="1" wrap="square" lIns="121900" tIns="121900" rIns="121900" bIns="121900" anchor="t" anchorCtr="0">
            <a:noAutofit/>
          </a:bodyPr>
          <a:lstStyle/>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Information Security Risk Management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Identification </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Assessment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Mitigation</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Monitoring</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Legal Considerations</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Knowledge Transfer </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607383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1"/>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2" name="Google Shape;762;p104"/>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Knowledge Transfer</a:t>
            </a:r>
          </a:p>
        </p:txBody>
      </p:sp>
      <p:cxnSp>
        <p:nvCxnSpPr>
          <p:cNvPr id="257" name="Straight Connector 256">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594B1724-E96B-4485-BD6C-186CDBD2ADE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100</a:t>
            </a:fld>
            <a:endParaRPr lang="en-US" sz="600">
              <a:solidFill>
                <a:srgbClr val="FFFFFF"/>
              </a:solidFill>
            </a:endParaRPr>
          </a:p>
        </p:txBody>
      </p:sp>
    </p:spTree>
    <p:extLst>
      <p:ext uri="{BB962C8B-B14F-4D97-AF65-F5344CB8AC3E}">
        <p14:creationId xmlns:p14="http://schemas.microsoft.com/office/powerpoint/2010/main" val="1476114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5"/>
          <p:cNvSpPr txBox="1"/>
          <p:nvPr/>
        </p:nvSpPr>
        <p:spPr>
          <a:xfrm>
            <a:off x="2742593" y="556685"/>
            <a:ext cx="8611200" cy="421200"/>
          </a:xfrm>
          <a:prstGeom prst="rect">
            <a:avLst/>
          </a:prstGeom>
          <a:noFill/>
          <a:ln>
            <a:noFill/>
          </a:ln>
        </p:spPr>
        <p:txBody>
          <a:bodyPr spcFirstLastPara="1" wrap="square" lIns="80800" tIns="40400" rIns="80800" bIns="40400" anchor="ctr" anchorCtr="0">
            <a:noAutofit/>
          </a:bodyPr>
          <a:lstStyle/>
          <a:p>
            <a:pPr algn="r" defTabSz="1219170">
              <a:lnSpc>
                <a:spcPct val="93000"/>
              </a:lnSpc>
              <a:buClr>
                <a:srgbClr val="000000"/>
              </a:buClr>
              <a:buSzPts val="3000"/>
            </a:pPr>
            <a:r>
              <a:rPr lang="en" sz="4000" kern="0" dirty="0">
                <a:solidFill>
                  <a:srgbClr val="000000"/>
                </a:solidFill>
                <a:latin typeface="Assistant"/>
                <a:ea typeface="Assistant"/>
                <a:cs typeface="Assistant"/>
                <a:sym typeface="Assistant"/>
              </a:rPr>
              <a:t>Knowledge Transfer</a:t>
            </a:r>
            <a:endParaRPr sz="1600" kern="0" dirty="0">
              <a:solidFill>
                <a:srgbClr val="000000"/>
              </a:solidFill>
              <a:latin typeface="Assistant"/>
              <a:ea typeface="Assistant"/>
              <a:cs typeface="Assistant"/>
              <a:sym typeface="Assistant"/>
            </a:endParaRPr>
          </a:p>
        </p:txBody>
      </p:sp>
      <p:sp>
        <p:nvSpPr>
          <p:cNvPr id="772" name="Google Shape;772;p10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101</a:t>
            </a:fld>
            <a:endParaRPr kern="0">
              <a:solidFill>
                <a:srgbClr val="000000"/>
              </a:solidFill>
            </a:endParaRPr>
          </a:p>
        </p:txBody>
      </p:sp>
      <p:sp>
        <p:nvSpPr>
          <p:cNvPr id="2" name="Rectangle 1">
            <a:extLst>
              <a:ext uri="{FF2B5EF4-FFF2-40B4-BE49-F238E27FC236}">
                <a16:creationId xmlns:a16="http://schemas.microsoft.com/office/drawing/2014/main" id="{8B930728-3E39-4F36-90F8-BEDCD6A0B6E3}"/>
              </a:ext>
            </a:extLst>
          </p:cNvPr>
          <p:cNvSpPr/>
          <p:nvPr/>
        </p:nvSpPr>
        <p:spPr>
          <a:xfrm>
            <a:off x="848140" y="1080441"/>
            <a:ext cx="4797287" cy="2862322"/>
          </a:xfrm>
          <a:prstGeom prst="rect">
            <a:avLst/>
          </a:prstGeom>
        </p:spPr>
        <p:txBody>
          <a:bodyPr wrap="square">
            <a:spAutoFit/>
          </a:bodyPr>
          <a:lstStyle/>
          <a:p>
            <a:r>
              <a:rPr lang="en-US" b="1" dirty="0">
                <a:solidFill>
                  <a:srgbClr val="333333"/>
                </a:solidFill>
                <a:latin typeface="&amp;quot"/>
              </a:rPr>
              <a:t>Awareness</a:t>
            </a:r>
            <a:endParaRPr lang="en-US" dirty="0">
              <a:solidFill>
                <a:srgbClr val="333333"/>
              </a:solidFill>
              <a:latin typeface="&amp;quot"/>
            </a:endParaRPr>
          </a:p>
          <a:p>
            <a:r>
              <a:rPr lang="en-US" dirty="0">
                <a:solidFill>
                  <a:srgbClr val="333333"/>
                </a:solidFill>
                <a:latin typeface="&amp;quot"/>
              </a:rPr>
              <a:t>To focus attention on security.</a:t>
            </a:r>
          </a:p>
          <a:p>
            <a:r>
              <a:rPr lang="en-US" b="1" dirty="0">
                <a:solidFill>
                  <a:srgbClr val="333333"/>
                </a:solidFill>
                <a:latin typeface="&amp;quot"/>
              </a:rPr>
              <a:t>Training</a:t>
            </a:r>
            <a:endParaRPr lang="en-US" dirty="0">
              <a:solidFill>
                <a:srgbClr val="333333"/>
              </a:solidFill>
              <a:latin typeface="&amp;quot"/>
            </a:endParaRPr>
          </a:p>
          <a:p>
            <a:r>
              <a:rPr lang="en-US" dirty="0">
                <a:solidFill>
                  <a:srgbClr val="333333"/>
                </a:solidFill>
                <a:latin typeface="&amp;quot"/>
              </a:rPr>
              <a:t>To produce relevant and needed security skills and competency, often particular to a discipline</a:t>
            </a:r>
          </a:p>
          <a:p>
            <a:r>
              <a:rPr lang="en-US" b="1" dirty="0">
                <a:solidFill>
                  <a:srgbClr val="333333"/>
                </a:solidFill>
                <a:latin typeface="&amp;quot"/>
              </a:rPr>
              <a:t>Education</a:t>
            </a:r>
            <a:endParaRPr lang="en-US" dirty="0">
              <a:solidFill>
                <a:srgbClr val="333333"/>
              </a:solidFill>
              <a:latin typeface="&amp;quot"/>
            </a:endParaRPr>
          </a:p>
          <a:p>
            <a:r>
              <a:rPr lang="en-US" dirty="0">
                <a:solidFill>
                  <a:srgbClr val="333333"/>
                </a:solidFill>
                <a:latin typeface="&amp;quot"/>
              </a:rPr>
              <a:t>To integrate all (security skills and competencies) into a common body of knowledge, adding a multidisciplinary study of concepts, issues, and principles.</a:t>
            </a:r>
            <a:endParaRPr lang="en-US" b="0" i="0" u="none" strike="noStrike" dirty="0">
              <a:solidFill>
                <a:srgbClr val="333333"/>
              </a:solidFill>
              <a:effectLst/>
              <a:latin typeface="&amp;quot"/>
            </a:endParaRPr>
          </a:p>
        </p:txBody>
      </p:sp>
      <p:sp>
        <p:nvSpPr>
          <p:cNvPr id="3" name="Rectangle 2">
            <a:extLst>
              <a:ext uri="{FF2B5EF4-FFF2-40B4-BE49-F238E27FC236}">
                <a16:creationId xmlns:a16="http://schemas.microsoft.com/office/drawing/2014/main" id="{66B0093C-9766-431C-8E88-C46AE5AAF8CC}"/>
              </a:ext>
            </a:extLst>
          </p:cNvPr>
          <p:cNvSpPr/>
          <p:nvPr/>
        </p:nvSpPr>
        <p:spPr>
          <a:xfrm>
            <a:off x="400309" y="4218330"/>
            <a:ext cx="6362184" cy="2138021"/>
          </a:xfrm>
          <a:prstGeom prst="rect">
            <a:avLst/>
          </a:prstGeom>
        </p:spPr>
        <p:txBody>
          <a:bodyPr wrap="square">
            <a:spAutoFit/>
          </a:bodyPr>
          <a:lstStyle/>
          <a:p>
            <a:pPr marL="177796">
              <a:lnSpc>
                <a:spcPct val="90000"/>
              </a:lnSpc>
              <a:spcBef>
                <a:spcPts val="400"/>
              </a:spcBef>
              <a:buClr>
                <a:schemeClr val="dk1"/>
              </a:buClr>
              <a:buSzPts val="1500"/>
            </a:pPr>
            <a:r>
              <a:rPr lang="en-US" b="1" dirty="0">
                <a:solidFill>
                  <a:schemeClr val="dk1"/>
                </a:solidFill>
                <a:latin typeface="Assistant"/>
                <a:ea typeface="Assistant"/>
                <a:cs typeface="Assistant"/>
                <a:sym typeface="Assistant"/>
              </a:rPr>
              <a:t>Remember…</a:t>
            </a:r>
          </a:p>
          <a:p>
            <a:pPr marL="1066785" lvl="1" indent="-431789">
              <a:lnSpc>
                <a:spcPct val="90000"/>
              </a:lnSpc>
              <a:spcBef>
                <a:spcPts val="400"/>
              </a:spcBef>
              <a:buClr>
                <a:schemeClr val="dk1"/>
              </a:buClr>
              <a:buSzPts val="1500"/>
              <a:buFont typeface="Assistant"/>
              <a:buChar char="●"/>
            </a:pPr>
            <a:r>
              <a:rPr lang="en-US" dirty="0">
                <a:solidFill>
                  <a:schemeClr val="dk1"/>
                </a:solidFill>
                <a:latin typeface="Assistant"/>
                <a:ea typeface="Assistant"/>
                <a:cs typeface="Assistant"/>
                <a:sym typeface="Assistant"/>
              </a:rPr>
              <a:t>Employees cannot and will not follow the directives and procedures, if they do not know about them </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Employees must know expectations and ramifications, if not met</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Employee recognition award program</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Part of due care </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Administrative control </a:t>
            </a:r>
            <a:endParaRPr lang="en-US" sz="1200" dirty="0"/>
          </a:p>
        </p:txBody>
      </p:sp>
      <p:pic>
        <p:nvPicPr>
          <p:cNvPr id="7" name="Picture 6">
            <a:extLst>
              <a:ext uri="{FF2B5EF4-FFF2-40B4-BE49-F238E27FC236}">
                <a16:creationId xmlns:a16="http://schemas.microsoft.com/office/drawing/2014/main" id="{5C2ED0CD-142E-472E-87D8-20BC7D34FAC8}"/>
              </a:ext>
            </a:extLst>
          </p:cNvPr>
          <p:cNvPicPr>
            <a:picLocks noChangeAspect="1"/>
          </p:cNvPicPr>
          <p:nvPr/>
        </p:nvPicPr>
        <p:blipFill>
          <a:blip r:embed="rId3"/>
          <a:stretch>
            <a:fillRect/>
          </a:stretch>
        </p:blipFill>
        <p:spPr>
          <a:xfrm>
            <a:off x="7101561" y="2083250"/>
            <a:ext cx="4242299" cy="4141477"/>
          </a:xfrm>
          <a:prstGeom prst="rect">
            <a:avLst/>
          </a:prstGeom>
        </p:spPr>
      </p:pic>
    </p:spTree>
    <p:extLst>
      <p:ext uri="{BB962C8B-B14F-4D97-AF65-F5344CB8AC3E}">
        <p14:creationId xmlns:p14="http://schemas.microsoft.com/office/powerpoint/2010/main" val="63210551"/>
      </p:ext>
    </p:extLst>
  </p:cSld>
  <p:clrMapOvr>
    <a:masterClrMapping/>
  </p:clrMapOvr>
  <p:transition>
    <p:fade thruBlk="1"/>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8"/>
          <p:cNvSpPr txBox="1">
            <a:spLocks noGrp="1"/>
          </p:cNvSpPr>
          <p:nvPr>
            <p:ph type="title"/>
          </p:nvPr>
        </p:nvSpPr>
        <p:spPr>
          <a:xfrm>
            <a:off x="452167" y="833167"/>
            <a:ext cx="10901600" cy="526400"/>
          </a:xfrm>
          <a:prstGeom prst="rect">
            <a:avLst/>
          </a:prstGeom>
          <a:noFill/>
          <a:ln>
            <a:noFill/>
          </a:ln>
        </p:spPr>
        <p:txBody>
          <a:bodyPr spcFirstLastPara="1" wrap="square" lIns="100767" tIns="50367" rIns="100767" bIns="50367" anchor="ctr" anchorCtr="0">
            <a:noAutofit/>
          </a:bodyPr>
          <a:lstStyle/>
          <a:p>
            <a:pPr algn="r">
              <a:lnSpc>
                <a:spcPct val="90000"/>
              </a:lnSpc>
              <a:buSzPts val="2700"/>
            </a:pPr>
            <a:r>
              <a:rPr lang="en" sz="3200" dirty="0">
                <a:latin typeface="Calibri"/>
                <a:ea typeface="Calibri"/>
                <a:cs typeface="Calibri"/>
                <a:sym typeface="Calibri"/>
              </a:rPr>
              <a:t>Domain 1 </a:t>
            </a:r>
            <a:r>
              <a:rPr lang="en-US" sz="3200" dirty="0">
                <a:latin typeface="Calibri"/>
                <a:ea typeface="Calibri"/>
                <a:cs typeface="Calibri"/>
                <a:sym typeface="Calibri"/>
              </a:rPr>
              <a:t>Review:</a:t>
            </a:r>
            <a:r>
              <a:rPr lang="en" sz="3200" dirty="0">
                <a:latin typeface="Calibri"/>
                <a:ea typeface="Calibri"/>
                <a:cs typeface="Calibri"/>
                <a:sym typeface="Calibri"/>
              </a:rPr>
              <a:t> Information Security and Risk Management</a:t>
            </a:r>
            <a:endParaRPr sz="3200" dirty="0">
              <a:latin typeface="Calibri"/>
              <a:ea typeface="Calibri"/>
              <a:cs typeface="Calibri"/>
              <a:sym typeface="Calibri"/>
            </a:endParaRPr>
          </a:p>
        </p:txBody>
      </p:sp>
      <p:sp>
        <p:nvSpPr>
          <p:cNvPr id="799" name="Google Shape;799;p108"/>
          <p:cNvSpPr txBox="1">
            <a:spLocks noGrp="1"/>
          </p:cNvSpPr>
          <p:nvPr>
            <p:ph idx="1"/>
          </p:nvPr>
        </p:nvSpPr>
        <p:spPr>
          <a:xfrm>
            <a:off x="912401" y="1573900"/>
            <a:ext cx="5360000" cy="4212000"/>
          </a:xfrm>
          <a:prstGeom prst="rect">
            <a:avLst/>
          </a:prstGeom>
          <a:noFill/>
          <a:ln>
            <a:noFill/>
          </a:ln>
        </p:spPr>
        <p:txBody>
          <a:bodyPr spcFirstLastPara="1" wrap="square" lIns="100767" tIns="50367" rIns="100767" bIns="50367" anchor="t" anchorCtr="0">
            <a:noAutofit/>
          </a:bodyPr>
          <a:lstStyle/>
          <a:p>
            <a:pPr marL="393699" indent="-342900">
              <a:spcBef>
                <a:spcPts val="933"/>
              </a:spcBef>
              <a:buClr>
                <a:schemeClr val="dk1"/>
              </a:buClr>
            </a:pPr>
            <a:r>
              <a:rPr lang="en" sz="2267" dirty="0">
                <a:solidFill>
                  <a:schemeClr val="dk1"/>
                </a:solidFill>
                <a:latin typeface="Assistant"/>
                <a:ea typeface="Assistant"/>
                <a:cs typeface="Assistant"/>
                <a:sym typeface="Assistant"/>
              </a:rPr>
              <a:t>Principles of Security </a:t>
            </a:r>
            <a:endParaRPr sz="1600" dirty="0"/>
          </a:p>
          <a:p>
            <a:pPr marL="393699" indent="-342900">
              <a:spcBef>
                <a:spcPts val="933"/>
              </a:spcBef>
              <a:buClr>
                <a:schemeClr val="dk1"/>
              </a:buClr>
            </a:pPr>
            <a:r>
              <a:rPr lang="en" sz="2267" dirty="0">
                <a:solidFill>
                  <a:schemeClr val="dk1"/>
                </a:solidFill>
                <a:latin typeface="Assistant"/>
                <a:ea typeface="Assistant"/>
                <a:cs typeface="Assistant"/>
                <a:sym typeface="Assistant"/>
              </a:rPr>
              <a:t>Security Governance</a:t>
            </a:r>
            <a:endParaRPr sz="2267" dirty="0">
              <a:solidFill>
                <a:schemeClr val="dk1"/>
              </a:solidFill>
              <a:latin typeface="Assistant"/>
              <a:ea typeface="Assistant"/>
              <a:cs typeface="Assistant"/>
              <a:sym typeface="Assistant"/>
            </a:endParaRPr>
          </a:p>
          <a:p>
            <a:pPr marL="1219170" lvl="1" indent="-448722">
              <a:lnSpc>
                <a:spcPct val="90000"/>
              </a:lnSpc>
              <a:spcBef>
                <a:spcPts val="933"/>
              </a:spcBef>
              <a:buClr>
                <a:schemeClr val="dk1"/>
              </a:buClr>
              <a:buSzPts val="1700"/>
              <a:buFont typeface="Assistant"/>
              <a:buChar char="○"/>
            </a:pPr>
            <a:r>
              <a:rPr lang="en" sz="2267" dirty="0">
                <a:solidFill>
                  <a:schemeClr val="dk1"/>
                </a:solidFill>
                <a:latin typeface="Assistant"/>
                <a:ea typeface="Assistant"/>
                <a:cs typeface="Assistant"/>
                <a:sym typeface="Assistant"/>
              </a:rPr>
              <a:t>Security strategy</a:t>
            </a:r>
            <a:endParaRPr sz="2267" dirty="0">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Security Blueprints and Frameworks</a:t>
            </a:r>
            <a:endParaRPr sz="1600" dirty="0"/>
          </a:p>
          <a:p>
            <a:pPr marL="393699" indent="-342900">
              <a:spcBef>
                <a:spcPts val="933"/>
              </a:spcBef>
              <a:buClr>
                <a:schemeClr val="dk1"/>
              </a:buClr>
            </a:pPr>
            <a:r>
              <a:rPr lang="en" sz="2267" dirty="0">
                <a:solidFill>
                  <a:schemeClr val="dk1"/>
                </a:solidFill>
                <a:latin typeface="Assistant"/>
                <a:ea typeface="Assistant"/>
                <a:cs typeface="Assistant"/>
                <a:sym typeface="Assistant"/>
              </a:rPr>
              <a:t>Information Security Program</a:t>
            </a:r>
            <a:endParaRPr sz="2267" dirty="0">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Policies, Standards, Procedures, Guidelines</a:t>
            </a:r>
            <a:endParaRPr sz="1600" dirty="0"/>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Roles and Responsibilities</a:t>
            </a:r>
            <a:endParaRPr sz="1600" dirty="0"/>
          </a:p>
          <a:p>
            <a:pPr marL="203195" indent="0">
              <a:lnSpc>
                <a:spcPct val="90000"/>
              </a:lnSpc>
              <a:spcBef>
                <a:spcPts val="933"/>
              </a:spcBef>
              <a:spcAft>
                <a:spcPts val="2133"/>
              </a:spcAft>
              <a:buNone/>
            </a:pPr>
            <a:endParaRPr sz="1600" dirty="0"/>
          </a:p>
        </p:txBody>
      </p:sp>
      <p:sp>
        <p:nvSpPr>
          <p:cNvPr id="3" name="Footer Placeholder 2">
            <a:extLst>
              <a:ext uri="{FF2B5EF4-FFF2-40B4-BE49-F238E27FC236}">
                <a16:creationId xmlns:a16="http://schemas.microsoft.com/office/drawing/2014/main" id="{2F0CCA67-D294-449D-9C61-00178C5B3E80}"/>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F9341D2A-C049-4C72-8985-E962EC733350}"/>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102</a:t>
            </a:fld>
            <a:endParaRPr lang="en"/>
          </a:p>
        </p:txBody>
      </p:sp>
      <p:sp>
        <p:nvSpPr>
          <p:cNvPr id="800" name="Google Shape;800;p108"/>
          <p:cNvSpPr txBox="1"/>
          <p:nvPr/>
        </p:nvSpPr>
        <p:spPr>
          <a:xfrm>
            <a:off x="6590767" y="1573900"/>
            <a:ext cx="5078000" cy="4034000"/>
          </a:xfrm>
          <a:prstGeom prst="rect">
            <a:avLst/>
          </a:prstGeom>
          <a:noFill/>
          <a:ln>
            <a:noFill/>
          </a:ln>
        </p:spPr>
        <p:txBody>
          <a:bodyPr spcFirstLastPara="1" wrap="square" lIns="121900" tIns="121900" rIns="121900" bIns="121900" anchor="t" anchorCtr="0">
            <a:noAutofit/>
          </a:bodyPr>
          <a:lstStyle/>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Information Security Risk Management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Identification </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Assessment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Mitigation</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Monitoring</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Legal Considerations</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Knowledge Transfer </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934436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05"/>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0" name="Google Shape;810;p109"/>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algn="r">
              <a:spcBef>
                <a:spcPct val="0"/>
              </a:spcBef>
              <a:buClr>
                <a:srgbClr val="FFFFFF"/>
              </a:buClr>
              <a:buSzPts val="3900"/>
            </a:pPr>
            <a:r>
              <a:rPr lang="en-US" sz="6000" kern="1200" dirty="0">
                <a:solidFill>
                  <a:schemeClr val="tx1"/>
                </a:solidFill>
                <a:latin typeface="+mj-lt"/>
                <a:ea typeface="+mj-ea"/>
                <a:cs typeface="+mj-cs"/>
                <a:sym typeface="Calibri"/>
              </a:rPr>
              <a:t>Domain 2</a:t>
            </a:r>
            <a:br>
              <a:rPr lang="en-US" sz="6000" kern="1200" dirty="0">
                <a:solidFill>
                  <a:schemeClr val="tx1"/>
                </a:solidFill>
                <a:latin typeface="+mj-lt"/>
                <a:ea typeface="+mj-ea"/>
                <a:cs typeface="+mj-cs"/>
                <a:sym typeface="Calibri"/>
              </a:rPr>
            </a:br>
            <a:endParaRPr lang="en-US" sz="6000" kern="1200" dirty="0">
              <a:solidFill>
                <a:schemeClr val="tx1"/>
              </a:solidFill>
              <a:latin typeface="+mj-lt"/>
              <a:ea typeface="+mj-ea"/>
              <a:cs typeface="+mj-cs"/>
              <a:sym typeface="Calibri"/>
            </a:endParaRPr>
          </a:p>
        </p:txBody>
      </p:sp>
      <p:sp>
        <p:nvSpPr>
          <p:cNvPr id="811" name="Google Shape;811;p109"/>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buClr>
                <a:srgbClr val="FFFFFF"/>
              </a:buClr>
              <a:buSzPts val="1600"/>
              <a:buNone/>
            </a:pPr>
            <a:r>
              <a:rPr lang="en-US" sz="2400" b="1" kern="1200" dirty="0">
                <a:solidFill>
                  <a:schemeClr val="tx1"/>
                </a:solidFill>
                <a:latin typeface="+mn-lt"/>
                <a:ea typeface="+mn-ea"/>
                <a:cs typeface="+mn-cs"/>
                <a:sym typeface="Calibri"/>
              </a:rPr>
              <a:t>Asset Security</a:t>
            </a:r>
            <a:endParaRPr lang="en-US" sz="2400" kern="1200" dirty="0">
              <a:solidFill>
                <a:schemeClr val="tx1"/>
              </a:solidFill>
              <a:latin typeface="+mn-lt"/>
              <a:ea typeface="+mn-ea"/>
              <a:cs typeface="+mn-cs"/>
            </a:endParaRPr>
          </a:p>
        </p:txBody>
      </p:sp>
      <p:sp>
        <p:nvSpPr>
          <p:cNvPr id="114" name="Oval 11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CA669C0-35A8-4690-B9AB-4BCAE06AD09C}"/>
              </a:ext>
            </a:extLst>
          </p:cNvPr>
          <p:cNvSpPr>
            <a:spLocks noGrp="1"/>
          </p:cNvSpPr>
          <p:nvPr>
            <p:ph type="sldNum" idx="12"/>
          </p:nvPr>
        </p:nvSpPr>
        <p:spPr>
          <a:xfrm>
            <a:off x="11082528" y="6356350"/>
            <a:ext cx="365760" cy="365125"/>
          </a:xfrm>
          <a:prstGeom prst="ellipse">
            <a:avLst/>
          </a:prstGeom>
          <a:solidFill>
            <a:srgbClr val="7F7F7F"/>
          </a:solidFill>
        </p:spPr>
        <p:txBody>
          <a:bodyPr vert="horz" lIns="91440" tIns="45720" rIns="91440" bIns="45720" rtlCol="0" anchor="ctr">
            <a:normAutofit fontScale="700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defRPr/>
            </a:pPr>
            <a:fld id="{9861821A-181D-4317-92E0-2829451E9DB3}" type="slidenum">
              <a:rPr lang="en-US" altLang="en-US" sz="600">
                <a:solidFill>
                  <a:srgbClr val="FFFFFF"/>
                </a:solidFill>
              </a:rPr>
              <a:pPr algn="ctr">
                <a:lnSpc>
                  <a:spcPct val="90000"/>
                </a:lnSpc>
                <a:spcAft>
                  <a:spcPts val="600"/>
                </a:spcAft>
                <a:defRPr/>
              </a:pPr>
              <a:t>103</a:t>
            </a:fld>
            <a:endParaRPr lang="en-US" sz="600">
              <a:solidFill>
                <a:srgbClr val="FFFFFF"/>
              </a:solidFill>
            </a:endParaRPr>
          </a:p>
        </p:txBody>
      </p:sp>
    </p:spTree>
    <p:extLst>
      <p:ext uri="{BB962C8B-B14F-4D97-AF65-F5344CB8AC3E}">
        <p14:creationId xmlns:p14="http://schemas.microsoft.com/office/powerpoint/2010/main" val="2581733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0"/>
          <p:cNvSpPr txBox="1">
            <a:spLocks noGrp="1"/>
          </p:cNvSpPr>
          <p:nvPr>
            <p:ph type="title"/>
          </p:nvPr>
        </p:nvSpPr>
        <p:spPr>
          <a:xfrm>
            <a:off x="838193" y="663813"/>
            <a:ext cx="10515600" cy="964800"/>
          </a:xfrm>
          <a:prstGeom prst="rect">
            <a:avLst/>
          </a:prstGeom>
          <a:noFill/>
          <a:ln>
            <a:noFill/>
          </a:ln>
        </p:spPr>
        <p:txBody>
          <a:bodyPr spcFirstLastPara="1" wrap="square" lIns="100767" tIns="50367" rIns="100767" bIns="50367" anchor="ctr" anchorCtr="0">
            <a:noAutofit/>
          </a:bodyPr>
          <a:lstStyle/>
          <a:p>
            <a:r>
              <a:rPr lang="en" dirty="0"/>
              <a:t>Asset Security Agenda</a:t>
            </a:r>
            <a:endParaRPr sz="1600" dirty="0"/>
          </a:p>
        </p:txBody>
      </p:sp>
      <p:sp>
        <p:nvSpPr>
          <p:cNvPr id="818" name="Google Shape;818;p110"/>
          <p:cNvSpPr txBox="1">
            <a:spLocks noGrp="1"/>
          </p:cNvSpPr>
          <p:nvPr>
            <p:ph idx="1"/>
          </p:nvPr>
        </p:nvSpPr>
        <p:spPr>
          <a:xfrm>
            <a:off x="1047467" y="1867433"/>
            <a:ext cx="5157200" cy="4450800"/>
          </a:xfrm>
          <a:prstGeom prst="rect">
            <a:avLst/>
          </a:prstGeom>
          <a:noFill/>
          <a:ln>
            <a:noFill/>
          </a:ln>
        </p:spPr>
        <p:txBody>
          <a:bodyPr spcFirstLastPara="1" wrap="square" lIns="100767" tIns="50367" rIns="100767" bIns="50367" anchor="t" anchorCtr="0">
            <a:noAutofit/>
          </a:bodyPr>
          <a:lstStyle/>
          <a:p>
            <a:pPr marL="203195" indent="0">
              <a:spcBef>
                <a:spcPts val="0"/>
              </a:spcBef>
              <a:buNone/>
            </a:pPr>
            <a:r>
              <a:rPr lang="en" sz="2933" dirty="0">
                <a:latin typeface="Calibri"/>
                <a:ea typeface="Calibri"/>
                <a:cs typeface="Calibri"/>
                <a:sym typeface="Calibri"/>
              </a:rPr>
              <a:t>Asset Value and Classification</a:t>
            </a:r>
            <a:endParaRPr sz="2933" dirty="0"/>
          </a:p>
          <a:p>
            <a:pPr marL="203195" indent="-220128">
              <a:buSzPts val="2200"/>
              <a:buFont typeface="Arial"/>
              <a:buChar char="•"/>
            </a:pPr>
            <a:r>
              <a:rPr lang="en" sz="2933" dirty="0">
                <a:latin typeface="Calibri"/>
                <a:ea typeface="Calibri"/>
                <a:cs typeface="Calibri"/>
                <a:sym typeface="Calibri"/>
              </a:rPr>
              <a:t>Data Protection</a:t>
            </a:r>
            <a:endParaRPr sz="2933" dirty="0">
              <a:latin typeface="Calibri"/>
              <a:ea typeface="Calibri"/>
              <a:cs typeface="Calibri"/>
              <a:sym typeface="Calibri"/>
            </a:endParaRPr>
          </a:p>
          <a:p>
            <a:pPr marL="203195" indent="-220128">
              <a:buSzPts val="2200"/>
              <a:buFont typeface="Arial"/>
              <a:buChar char="•"/>
            </a:pPr>
            <a:r>
              <a:rPr lang="en" sz="2933" dirty="0">
                <a:latin typeface="Calibri"/>
                <a:ea typeface="Calibri"/>
                <a:cs typeface="Calibri"/>
                <a:sym typeface="Calibri"/>
              </a:rPr>
              <a:t>Secure Data Disposal</a:t>
            </a:r>
            <a:endParaRPr sz="2933" dirty="0"/>
          </a:p>
          <a:p>
            <a:pPr marL="203195" indent="-33866">
              <a:spcAft>
                <a:spcPts val="2133"/>
              </a:spcAft>
              <a:buSzPts val="2000"/>
              <a:buNone/>
            </a:pPr>
            <a:endParaRPr sz="2933" dirty="0">
              <a:latin typeface="Calibri"/>
              <a:ea typeface="Calibri"/>
              <a:cs typeface="Calibri"/>
              <a:sym typeface="Calibri"/>
            </a:endParaRPr>
          </a:p>
        </p:txBody>
      </p:sp>
      <p:sp>
        <p:nvSpPr>
          <p:cNvPr id="3" name="Footer Placeholder 2">
            <a:extLst>
              <a:ext uri="{FF2B5EF4-FFF2-40B4-BE49-F238E27FC236}">
                <a16:creationId xmlns:a16="http://schemas.microsoft.com/office/drawing/2014/main" id="{6E4254D3-242D-43DE-95A1-9E4C5F4F2D73}"/>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A2C7F98-4535-4FD7-B3E9-6F4C9D360B7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104</a:t>
            </a:fld>
            <a:endParaRPr lang="en"/>
          </a:p>
        </p:txBody>
      </p:sp>
    </p:spTree>
    <p:extLst>
      <p:ext uri="{BB962C8B-B14F-4D97-AF65-F5344CB8AC3E}">
        <p14:creationId xmlns:p14="http://schemas.microsoft.com/office/powerpoint/2010/main" val="3157080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1"/>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Asset Value and Classification</a:t>
            </a:r>
            <a:endParaRPr dirty="0"/>
          </a:p>
        </p:txBody>
      </p:sp>
      <p:sp>
        <p:nvSpPr>
          <p:cNvPr id="2" name="Slide Number Placeholder 1">
            <a:extLst>
              <a:ext uri="{FF2B5EF4-FFF2-40B4-BE49-F238E27FC236}">
                <a16:creationId xmlns:a16="http://schemas.microsoft.com/office/drawing/2014/main" id="{62484DD6-19B1-4A06-919B-31C737BAF124}"/>
              </a:ext>
            </a:extLst>
          </p:cNvPr>
          <p:cNvSpPr>
            <a:spLocks noGrp="1"/>
          </p:cNvSpPr>
          <p:nvPr>
            <p:ph type="sldNum" idx="12"/>
          </p:nvPr>
        </p:nvSpPr>
        <p:spPr/>
        <p:txBody>
          <a:bodyPr/>
          <a:lstStyle/>
          <a:p>
            <a:fld id="{00000000-1234-1234-1234-123412341234}" type="slidenum">
              <a:rPr lang="en" smtClean="0"/>
              <a:pPr/>
              <a:t>105</a:t>
            </a:fld>
            <a:endParaRPr lang="en"/>
          </a:p>
        </p:txBody>
      </p:sp>
    </p:spTree>
    <p:extLst>
      <p:ext uri="{BB962C8B-B14F-4D97-AF65-F5344CB8AC3E}">
        <p14:creationId xmlns:p14="http://schemas.microsoft.com/office/powerpoint/2010/main" val="2104561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2"/>
          <p:cNvSpPr txBox="1">
            <a:spLocks noGrp="1"/>
          </p:cNvSpPr>
          <p:nvPr>
            <p:ph type="title"/>
          </p:nvPr>
        </p:nvSpPr>
        <p:spPr>
          <a:xfrm>
            <a:off x="988036" y="473071"/>
            <a:ext cx="10515600" cy="964800"/>
          </a:xfrm>
          <a:prstGeom prst="rect">
            <a:avLst/>
          </a:prstGeom>
          <a:noFill/>
          <a:ln>
            <a:noFill/>
          </a:ln>
        </p:spPr>
        <p:txBody>
          <a:bodyPr spcFirstLastPara="1" wrap="square" lIns="60500" tIns="23300" rIns="60500" bIns="30267" anchor="b" anchorCtr="0">
            <a:noAutofit/>
          </a:bodyPr>
          <a:lstStyle/>
          <a:p>
            <a:r>
              <a:rPr lang="en" dirty="0"/>
              <a:t>Considerations for Determining an Asset’s Value</a:t>
            </a:r>
            <a:endParaRPr sz="1600" dirty="0"/>
          </a:p>
        </p:txBody>
      </p:sp>
      <p:sp>
        <p:nvSpPr>
          <p:cNvPr id="3" name="Footer Placeholder 2">
            <a:extLst>
              <a:ext uri="{FF2B5EF4-FFF2-40B4-BE49-F238E27FC236}">
                <a16:creationId xmlns:a16="http://schemas.microsoft.com/office/drawing/2014/main" id="{F98DAB2F-A755-48E1-8AE8-CD9BA01915C3}"/>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19672DB-B050-4CFC-A303-9DD2117418A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106</a:t>
            </a:fld>
            <a:endParaRPr lang="en"/>
          </a:p>
        </p:txBody>
      </p:sp>
      <p:sp>
        <p:nvSpPr>
          <p:cNvPr id="831" name="Google Shape;831;p112"/>
          <p:cNvSpPr txBox="1">
            <a:spLocks noGrp="1"/>
          </p:cNvSpPr>
          <p:nvPr>
            <p:ph type="body" idx="4294967295"/>
          </p:nvPr>
        </p:nvSpPr>
        <p:spPr>
          <a:xfrm>
            <a:off x="0" y="1955800"/>
            <a:ext cx="8959850" cy="3429000"/>
          </a:xfrm>
          <a:prstGeom prst="rect">
            <a:avLst/>
          </a:prstGeom>
          <a:noFill/>
          <a:ln>
            <a:noFill/>
          </a:ln>
        </p:spPr>
        <p:txBody>
          <a:bodyPr spcFirstLastPara="1" wrap="square" lIns="100767" tIns="50367" rIns="100767" bIns="50367" anchor="t" anchorCtr="0">
            <a:noAutofit/>
          </a:bodyPr>
          <a:lstStyle/>
          <a:p>
            <a:pPr marL="253994" indent="-186262">
              <a:lnSpc>
                <a:spcPct val="90000"/>
              </a:lnSpc>
              <a:buClr>
                <a:schemeClr val="dk1"/>
              </a:buClr>
              <a:buFont typeface="Noto Sans Symbols"/>
              <a:buChar char="●"/>
            </a:pPr>
            <a:r>
              <a:rPr lang="en" sz="3067">
                <a:solidFill>
                  <a:schemeClr val="dk1"/>
                </a:solidFill>
                <a:latin typeface="Calibri"/>
                <a:ea typeface="Calibri"/>
                <a:cs typeface="Calibri"/>
                <a:sym typeface="Calibri"/>
              </a:rPr>
              <a:t>What makes up the value of an asset?</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Value to the organization</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Loss if compromised</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Legislative drivers</a:t>
            </a:r>
            <a:endParaRPr sz="1600"/>
          </a:p>
          <a:p>
            <a:pPr marL="507987" lvl="1" indent="-177796">
              <a:lnSpc>
                <a:spcPct val="90000"/>
              </a:lnSpc>
              <a:spcBef>
                <a:spcPts val="400"/>
              </a:spcBef>
              <a:buClr>
                <a:schemeClr val="dk1"/>
              </a:buClr>
              <a:buSzPts val="900"/>
              <a:buFont typeface="Noto Sans Symbols"/>
              <a:buChar char="●"/>
            </a:pPr>
            <a:r>
              <a:rPr lang="en" sz="2667" b="1">
                <a:solidFill>
                  <a:schemeClr val="dk1"/>
                </a:solidFill>
                <a:latin typeface="Calibri"/>
                <a:ea typeface="Calibri"/>
                <a:cs typeface="Calibri"/>
                <a:sym typeface="Calibri"/>
              </a:rPr>
              <a:t>Liabilities</a:t>
            </a:r>
            <a:r>
              <a:rPr lang="en" sz="2667">
                <a:solidFill>
                  <a:schemeClr val="dk1"/>
                </a:solidFill>
                <a:latin typeface="Calibri"/>
                <a:ea typeface="Calibri"/>
                <a:cs typeface="Calibri"/>
                <a:sym typeface="Calibri"/>
              </a:rPr>
              <a:t> </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Value to competitors</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Acquisition costs</a:t>
            </a:r>
            <a:endParaRPr sz="1600"/>
          </a:p>
          <a:p>
            <a:pPr marL="507987" lvl="1" indent="-177796">
              <a:lnSpc>
                <a:spcPct val="90000"/>
              </a:lnSpc>
              <a:spcBef>
                <a:spcPts val="400"/>
              </a:spcBef>
              <a:spcAft>
                <a:spcPts val="2133"/>
              </a:spcAft>
              <a:buClr>
                <a:schemeClr val="dk1"/>
              </a:buClr>
              <a:buSzPts val="900"/>
              <a:buFont typeface="Noto Sans Symbols"/>
              <a:buChar char="●"/>
            </a:pPr>
            <a:r>
              <a:rPr lang="en" sz="2667">
                <a:solidFill>
                  <a:schemeClr val="dk1"/>
                </a:solidFill>
                <a:latin typeface="Calibri"/>
                <a:ea typeface="Calibri"/>
                <a:cs typeface="Calibri"/>
                <a:sym typeface="Calibri"/>
              </a:rPr>
              <a:t>And many others</a:t>
            </a:r>
            <a:endParaRPr sz="1600"/>
          </a:p>
        </p:txBody>
      </p:sp>
    </p:spTree>
    <p:extLst>
      <p:ext uri="{BB962C8B-B14F-4D97-AF65-F5344CB8AC3E}">
        <p14:creationId xmlns:p14="http://schemas.microsoft.com/office/powerpoint/2010/main" val="11624986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3"/>
          <p:cNvSpPr txBox="1">
            <a:spLocks noGrp="1"/>
          </p:cNvSpPr>
          <p:nvPr>
            <p:ph type="title"/>
          </p:nvPr>
        </p:nvSpPr>
        <p:spPr>
          <a:xfrm>
            <a:off x="838200" y="142559"/>
            <a:ext cx="10515600" cy="1325600"/>
          </a:xfrm>
          <a:prstGeom prst="rect">
            <a:avLst/>
          </a:prstGeom>
          <a:noFill/>
          <a:ln>
            <a:noFill/>
          </a:ln>
        </p:spPr>
        <p:txBody>
          <a:bodyPr spcFirstLastPara="1" wrap="square" lIns="60500" tIns="23300" rIns="60500" bIns="30267" anchor="b" anchorCtr="0">
            <a:noAutofit/>
          </a:bodyPr>
          <a:lstStyle/>
          <a:p>
            <a:r>
              <a:rPr lang="en" dirty="0"/>
              <a:t>Data Classification</a:t>
            </a:r>
            <a:endParaRPr sz="1600" dirty="0"/>
          </a:p>
        </p:txBody>
      </p:sp>
      <p:sp>
        <p:nvSpPr>
          <p:cNvPr id="3" name="Footer Placeholder 2">
            <a:extLst>
              <a:ext uri="{FF2B5EF4-FFF2-40B4-BE49-F238E27FC236}">
                <a16:creationId xmlns:a16="http://schemas.microsoft.com/office/drawing/2014/main" id="{15F6F811-432C-4D9B-B033-32E0A3CA0999}"/>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518AA7F7-771B-4F3C-BF31-DEA0D2EE1B9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107</a:t>
            </a:fld>
            <a:endParaRPr lang="en"/>
          </a:p>
        </p:txBody>
      </p:sp>
      <p:sp>
        <p:nvSpPr>
          <p:cNvPr id="839" name="Google Shape;839;p113"/>
          <p:cNvSpPr txBox="1">
            <a:spLocks noGrp="1"/>
          </p:cNvSpPr>
          <p:nvPr>
            <p:ph type="body" idx="4294967295"/>
          </p:nvPr>
        </p:nvSpPr>
        <p:spPr>
          <a:xfrm>
            <a:off x="575187" y="1620736"/>
            <a:ext cx="9051925" cy="3832225"/>
          </a:xfrm>
          <a:prstGeom prst="rect">
            <a:avLst/>
          </a:prstGeom>
          <a:noFill/>
          <a:ln>
            <a:noFill/>
          </a:ln>
        </p:spPr>
        <p:txBody>
          <a:bodyPr spcFirstLastPara="1" wrap="square" lIns="100767" tIns="50367" rIns="100767" bIns="50367" anchor="t" anchorCtr="0">
            <a:noAutofit/>
          </a:bodyPr>
          <a:lstStyle/>
          <a:p>
            <a:pPr marL="253994" indent="-194728">
              <a:lnSpc>
                <a:spcPct val="90000"/>
              </a:lnSpc>
              <a:buClr>
                <a:schemeClr val="dk1"/>
              </a:buClr>
              <a:buSzPts val="900"/>
              <a:buFont typeface="Noto Sans Symbols"/>
              <a:buChar char="●"/>
            </a:pPr>
            <a:r>
              <a:rPr lang="en" sz="2667" dirty="0">
                <a:solidFill>
                  <a:schemeClr val="dk1"/>
                </a:solidFill>
                <a:latin typeface="Calibri"/>
                <a:ea typeface="Calibri"/>
                <a:cs typeface="Calibri"/>
                <a:sym typeface="Calibri"/>
              </a:rPr>
              <a:t>Development of sensitivity labels for data and the assignment of those labels for the purpose of configuring baseline security based on value of data</a:t>
            </a:r>
            <a:endParaRPr sz="1600" dirty="0"/>
          </a:p>
          <a:p>
            <a:pPr marL="253994" indent="-194728">
              <a:lnSpc>
                <a:spcPct val="90000"/>
              </a:lnSpc>
              <a:spcBef>
                <a:spcPts val="933"/>
              </a:spcBef>
              <a:buClr>
                <a:schemeClr val="dk1"/>
              </a:buClr>
              <a:buSzPts val="900"/>
              <a:buFont typeface="Noto Sans Symbols"/>
              <a:buChar char="●"/>
            </a:pPr>
            <a:r>
              <a:rPr lang="en" sz="2667" dirty="0">
                <a:solidFill>
                  <a:schemeClr val="dk1"/>
                </a:solidFill>
                <a:latin typeface="Calibri"/>
                <a:ea typeface="Calibri"/>
                <a:cs typeface="Calibri"/>
                <a:sym typeface="Calibri"/>
              </a:rPr>
              <a:t>Cost:  Value of the Data</a:t>
            </a:r>
            <a:endParaRPr sz="1600" dirty="0"/>
          </a:p>
          <a:p>
            <a:pPr marL="253994" indent="-194728">
              <a:lnSpc>
                <a:spcPct val="90000"/>
              </a:lnSpc>
              <a:spcBef>
                <a:spcPts val="933"/>
              </a:spcBef>
              <a:buClr>
                <a:schemeClr val="dk1"/>
              </a:buClr>
              <a:buSzPts val="900"/>
              <a:buFont typeface="Noto Sans Symbols"/>
              <a:buChar char="●"/>
            </a:pPr>
            <a:r>
              <a:rPr lang="en" sz="2667" dirty="0">
                <a:solidFill>
                  <a:schemeClr val="dk1"/>
                </a:solidFill>
                <a:latin typeface="Calibri"/>
                <a:ea typeface="Calibri"/>
                <a:cs typeface="Calibri"/>
                <a:sym typeface="Calibri"/>
              </a:rPr>
              <a:t>Classify:  Criteria for Classification </a:t>
            </a:r>
            <a:endParaRPr sz="1600" dirty="0"/>
          </a:p>
          <a:p>
            <a:pPr marL="253994" indent="-194728">
              <a:lnSpc>
                <a:spcPct val="90000"/>
              </a:lnSpc>
              <a:spcBef>
                <a:spcPts val="933"/>
              </a:spcBef>
              <a:buClr>
                <a:schemeClr val="dk1"/>
              </a:buClr>
              <a:buSzPts val="900"/>
              <a:buFont typeface="Noto Sans Symbols"/>
              <a:buChar char="●"/>
            </a:pPr>
            <a:r>
              <a:rPr lang="en" sz="2667" dirty="0">
                <a:solidFill>
                  <a:schemeClr val="dk1"/>
                </a:solidFill>
                <a:latin typeface="Calibri"/>
                <a:ea typeface="Calibri"/>
                <a:cs typeface="Calibri"/>
                <a:sym typeface="Calibri"/>
              </a:rPr>
              <a:t>Controls: Determining the baseline security configuration for each</a:t>
            </a:r>
            <a:endParaRPr sz="1600" dirty="0"/>
          </a:p>
          <a:p>
            <a:pPr marL="253994" indent="-194728">
              <a:lnSpc>
                <a:spcPct val="90000"/>
              </a:lnSpc>
              <a:spcBef>
                <a:spcPts val="933"/>
              </a:spcBef>
              <a:buClr>
                <a:schemeClr val="dk1"/>
              </a:buClr>
              <a:buSzPts val="900"/>
              <a:buFont typeface="Noto Sans Symbols"/>
              <a:buChar char="●"/>
            </a:pPr>
            <a:r>
              <a:rPr lang="en" sz="2667" dirty="0">
                <a:solidFill>
                  <a:schemeClr val="dk1"/>
                </a:solidFill>
                <a:latin typeface="Calibri"/>
                <a:ea typeface="Calibri"/>
                <a:cs typeface="Calibri"/>
                <a:sym typeface="Calibri"/>
              </a:rPr>
              <a:t>Data Owner determines the classification of data</a:t>
            </a:r>
            <a:endParaRPr sz="1600" dirty="0"/>
          </a:p>
          <a:p>
            <a:pPr marL="253994" indent="-194728">
              <a:lnSpc>
                <a:spcPct val="90000"/>
              </a:lnSpc>
              <a:spcBef>
                <a:spcPts val="933"/>
              </a:spcBef>
              <a:spcAft>
                <a:spcPts val="2133"/>
              </a:spcAft>
              <a:buClr>
                <a:schemeClr val="dk1"/>
              </a:buClr>
              <a:buSzPts val="900"/>
              <a:buFont typeface="Noto Sans Symbols"/>
              <a:buChar char="●"/>
            </a:pPr>
            <a:r>
              <a:rPr lang="en" sz="2667" dirty="0">
                <a:solidFill>
                  <a:schemeClr val="dk1"/>
                </a:solidFill>
                <a:latin typeface="Calibri"/>
                <a:ea typeface="Calibri"/>
                <a:cs typeface="Calibri"/>
                <a:sym typeface="Calibri"/>
              </a:rPr>
              <a:t>Data Custodian maintains the data</a:t>
            </a:r>
            <a:endParaRPr sz="1600" dirty="0"/>
          </a:p>
        </p:txBody>
      </p:sp>
    </p:spTree>
    <p:extLst>
      <p:ext uri="{BB962C8B-B14F-4D97-AF65-F5344CB8AC3E}">
        <p14:creationId xmlns:p14="http://schemas.microsoft.com/office/powerpoint/2010/main" val="24560879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4"/>
          <p:cNvSpPr txBox="1">
            <a:spLocks noGrp="1"/>
          </p:cNvSpPr>
          <p:nvPr>
            <p:ph type="title"/>
          </p:nvPr>
        </p:nvSpPr>
        <p:spPr>
          <a:xfrm>
            <a:off x="2678848" y="540391"/>
            <a:ext cx="8228000" cy="849200"/>
          </a:xfrm>
          <a:prstGeom prst="rect">
            <a:avLst/>
          </a:prstGeom>
          <a:noFill/>
          <a:ln>
            <a:noFill/>
          </a:ln>
        </p:spPr>
        <p:txBody>
          <a:bodyPr spcFirstLastPara="1" wrap="square" lIns="83133" tIns="32033" rIns="83133" bIns="41567" anchor="ctr" anchorCtr="0">
            <a:noAutofit/>
          </a:bodyPr>
          <a:lstStyle/>
          <a:p>
            <a:pPr>
              <a:buSzPts val="2200"/>
            </a:pPr>
            <a:r>
              <a:rPr lang="en" sz="2933" dirty="0"/>
              <a:t>Government and Military Data Classifications</a:t>
            </a:r>
            <a:endParaRPr sz="1600" dirty="0"/>
          </a:p>
        </p:txBody>
      </p:sp>
      <p:sp>
        <p:nvSpPr>
          <p:cNvPr id="3" name="Footer Placeholder 2">
            <a:extLst>
              <a:ext uri="{FF2B5EF4-FFF2-40B4-BE49-F238E27FC236}">
                <a16:creationId xmlns:a16="http://schemas.microsoft.com/office/drawing/2014/main" id="{D8379B42-BD63-4021-97E5-F9CB1F06EFD7}"/>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1E4FD83-F2BC-4C85-8292-5051A3452D5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108</a:t>
            </a:fld>
            <a:endParaRPr lang="en"/>
          </a:p>
        </p:txBody>
      </p:sp>
      <p:graphicFrame>
        <p:nvGraphicFramePr>
          <p:cNvPr id="847" name="Google Shape;847;p114"/>
          <p:cNvGraphicFramePr/>
          <p:nvPr/>
        </p:nvGraphicFramePr>
        <p:xfrm>
          <a:off x="1016001" y="2084295"/>
          <a:ext cx="9562766" cy="3830166"/>
        </p:xfrm>
        <a:graphic>
          <a:graphicData uri="http://schemas.openxmlformats.org/drawingml/2006/table">
            <a:tbl>
              <a:tblPr>
                <a:noFill/>
              </a:tblPr>
              <a:tblGrid>
                <a:gridCol w="4782333">
                  <a:extLst>
                    <a:ext uri="{9D8B030D-6E8A-4147-A177-3AD203B41FA5}">
                      <a16:colId xmlns:a16="http://schemas.microsoft.com/office/drawing/2014/main" val="20000"/>
                    </a:ext>
                  </a:extLst>
                </a:gridCol>
                <a:gridCol w="4780433">
                  <a:extLst>
                    <a:ext uri="{9D8B030D-6E8A-4147-A177-3AD203B41FA5}">
                      <a16:colId xmlns:a16="http://schemas.microsoft.com/office/drawing/2014/main" val="20001"/>
                    </a:ext>
                  </a:extLst>
                </a:gridCol>
              </a:tblGrid>
              <a:tr h="1092333">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Top Secret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 Grave damage to national security—Blueprints of wartime weapons, Spy satellite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0"/>
                  </a:ext>
                </a:extLst>
              </a:tr>
              <a:tr h="680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Secret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Serious Damage to national security—Troop movements </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961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Confidential</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Data exempt from Freedom of Information Act.  Would cause damage to national security</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2"/>
                  </a:ext>
                </a:extLst>
              </a:tr>
              <a:tr h="680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Sensitive but Unclassified (SBU)</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 Minor Secret.  No national damage.  Personnel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415033">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Unclassified</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Not sensitive.  Recruiting processes</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234452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5"/>
          <p:cNvSpPr txBox="1">
            <a:spLocks noGrp="1"/>
          </p:cNvSpPr>
          <p:nvPr>
            <p:ph type="title"/>
          </p:nvPr>
        </p:nvSpPr>
        <p:spPr>
          <a:xfrm>
            <a:off x="2863273" y="739588"/>
            <a:ext cx="8228000" cy="773600"/>
          </a:xfrm>
          <a:prstGeom prst="rect">
            <a:avLst/>
          </a:prstGeom>
          <a:noFill/>
          <a:ln>
            <a:noFill/>
          </a:ln>
        </p:spPr>
        <p:txBody>
          <a:bodyPr spcFirstLastPara="1" wrap="square" lIns="83133" tIns="32033" rIns="83133" bIns="41567" anchor="ctr" anchorCtr="0">
            <a:noAutofit/>
          </a:bodyPr>
          <a:lstStyle/>
          <a:p>
            <a:pPr>
              <a:buSzPts val="2500"/>
            </a:pPr>
            <a:r>
              <a:rPr lang="en" sz="3333" dirty="0"/>
              <a:t>Private Sector Data Classifications</a:t>
            </a:r>
            <a:endParaRPr sz="1600" dirty="0"/>
          </a:p>
        </p:txBody>
      </p:sp>
      <p:sp>
        <p:nvSpPr>
          <p:cNvPr id="3" name="Footer Placeholder 2">
            <a:extLst>
              <a:ext uri="{FF2B5EF4-FFF2-40B4-BE49-F238E27FC236}">
                <a16:creationId xmlns:a16="http://schemas.microsoft.com/office/drawing/2014/main" id="{A2873332-8445-49F4-8882-F3477D05968B}"/>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C767A267-EB26-475A-946F-D040C7755A0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109</a:t>
            </a:fld>
            <a:endParaRPr lang="en"/>
          </a:p>
        </p:txBody>
      </p:sp>
      <p:graphicFrame>
        <p:nvGraphicFramePr>
          <p:cNvPr id="855" name="Google Shape;855;p115"/>
          <p:cNvGraphicFramePr/>
          <p:nvPr/>
        </p:nvGraphicFramePr>
        <p:xfrm>
          <a:off x="1197534" y="2105439"/>
          <a:ext cx="9796933" cy="3610000"/>
        </p:xfrm>
        <a:graphic>
          <a:graphicData uri="http://schemas.openxmlformats.org/drawingml/2006/table">
            <a:tbl>
              <a:tblPr>
                <a:noFill/>
              </a:tblPr>
              <a:tblGrid>
                <a:gridCol w="4899433">
                  <a:extLst>
                    <a:ext uri="{9D8B030D-6E8A-4147-A177-3AD203B41FA5}">
                      <a16:colId xmlns:a16="http://schemas.microsoft.com/office/drawing/2014/main" val="20000"/>
                    </a:ext>
                  </a:extLst>
                </a:gridCol>
                <a:gridCol w="4897500">
                  <a:extLst>
                    <a:ext uri="{9D8B030D-6E8A-4147-A177-3AD203B41FA5}">
                      <a16:colId xmlns:a16="http://schemas.microsoft.com/office/drawing/2014/main" val="20001"/>
                    </a:ext>
                  </a:extLst>
                </a:gridCol>
              </a:tblGrid>
              <a:tr h="9158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Confidential</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Company Secrets.  Serious implications if this information is released.  </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0"/>
                  </a:ext>
                </a:extLst>
              </a:tr>
              <a:tr h="6482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Private</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Personal information of employees within an organization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6482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Sensitive</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Financial Information, Forecasts, Project-related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2"/>
                  </a:ext>
                </a:extLst>
              </a:tr>
              <a:tr h="9158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Public</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Disclosure is not necessarily welcome, but the impact would not have an adverse affect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482000">
                <a:tc>
                  <a:txBody>
                    <a:bodyPr/>
                    <a:lstStyle/>
                    <a:p>
                      <a:pPr marL="0" marR="0" lvl="0" indent="0" algn="l" rtl="0">
                        <a:spcBef>
                          <a:spcPts val="0"/>
                        </a:spcBef>
                        <a:spcAft>
                          <a:spcPts val="0"/>
                        </a:spcAft>
                        <a:buNone/>
                      </a:pPr>
                      <a:endParaRPr sz="1500"/>
                    </a:p>
                  </a:txBody>
                  <a:tcPr marL="82933" marR="82933" marT="30200" marB="30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spcBef>
                          <a:spcPts val="0"/>
                        </a:spcBef>
                        <a:spcAft>
                          <a:spcPts val="0"/>
                        </a:spcAft>
                        <a:buNone/>
                      </a:pPr>
                      <a:endParaRPr sz="1500"/>
                    </a:p>
                  </a:txBody>
                  <a:tcPr marL="82933" marR="82933" marT="30200" marB="30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9776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9"/>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Google Shape;160;p2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600" kern="1200" dirty="0">
                <a:solidFill>
                  <a:schemeClr val="tx1">
                    <a:lumMod val="85000"/>
                    <a:lumOff val="15000"/>
                  </a:schemeClr>
                </a:solidFill>
                <a:latin typeface="+mj-lt"/>
                <a:ea typeface="+mj-ea"/>
                <a:cs typeface="+mj-cs"/>
              </a:rPr>
              <a:t>Principles of Information Security</a:t>
            </a:r>
          </a:p>
        </p:txBody>
      </p:sp>
      <p:cxnSp>
        <p:nvCxnSpPr>
          <p:cNvPr id="105" name="Straight Connector 104">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FA48D80-EB24-48F8-A2AA-0A6182BE79D8}"/>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11</a:t>
            </a:fld>
            <a:endParaRPr lang="en-US" sz="600">
              <a:solidFill>
                <a:srgbClr val="FFFFFF"/>
              </a:solidFill>
            </a:endParaRPr>
          </a:p>
        </p:txBody>
      </p:sp>
    </p:spTree>
    <p:extLst>
      <p:ext uri="{BB962C8B-B14F-4D97-AF65-F5344CB8AC3E}">
        <p14:creationId xmlns:p14="http://schemas.microsoft.com/office/powerpoint/2010/main" val="22883215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6"/>
          <p:cNvSpPr txBox="1">
            <a:spLocks noGrp="1"/>
          </p:cNvSpPr>
          <p:nvPr>
            <p:ph type="title"/>
          </p:nvPr>
        </p:nvSpPr>
        <p:spPr>
          <a:xfrm>
            <a:off x="3325091" y="941295"/>
            <a:ext cx="7886800" cy="743200"/>
          </a:xfrm>
          <a:prstGeom prst="rect">
            <a:avLst/>
          </a:prstGeom>
          <a:noFill/>
          <a:ln>
            <a:noFill/>
          </a:ln>
        </p:spPr>
        <p:txBody>
          <a:bodyPr spcFirstLastPara="1" wrap="square" lIns="100767" tIns="50367" rIns="100767" bIns="50367" anchor="ctr" anchorCtr="0">
            <a:noAutofit/>
          </a:bodyPr>
          <a:lstStyle/>
          <a:p>
            <a:r>
              <a:rPr lang="en" dirty="0"/>
              <a:t>Sensitivity vs. Criticality</a:t>
            </a:r>
            <a:endParaRPr sz="1600" dirty="0"/>
          </a:p>
        </p:txBody>
      </p:sp>
      <p:sp>
        <p:nvSpPr>
          <p:cNvPr id="862" name="Google Shape;862;p116"/>
          <p:cNvSpPr txBox="1">
            <a:spLocks noGrp="1"/>
          </p:cNvSpPr>
          <p:nvPr>
            <p:ph idx="1"/>
          </p:nvPr>
        </p:nvSpPr>
        <p:spPr>
          <a:xfrm>
            <a:off x="1477819" y="2286000"/>
            <a:ext cx="9328800" cy="41684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Sensitivity describes the amount of damage that would be done should the information be disclosed</a:t>
            </a:r>
            <a:endParaRPr sz="1600"/>
          </a:p>
          <a:p>
            <a:pPr marL="203195" indent="-194728">
              <a:spcAft>
                <a:spcPts val="2133"/>
              </a:spcAft>
              <a:buFont typeface="Arial"/>
              <a:buChar char="•"/>
            </a:pPr>
            <a:r>
              <a:rPr lang="en">
                <a:latin typeface="Calibri"/>
                <a:ea typeface="Calibri"/>
                <a:cs typeface="Calibri"/>
                <a:sym typeface="Calibri"/>
              </a:rPr>
              <a:t>Criticality describes the time sensitivity of the data.  This is usually driven by the understanding of how much revenue a specific asset generates, and without that asset, there will be lost revenue</a:t>
            </a:r>
            <a:endParaRPr sz="1600"/>
          </a:p>
        </p:txBody>
      </p:sp>
      <p:sp>
        <p:nvSpPr>
          <p:cNvPr id="3" name="Footer Placeholder 2">
            <a:extLst>
              <a:ext uri="{FF2B5EF4-FFF2-40B4-BE49-F238E27FC236}">
                <a16:creationId xmlns:a16="http://schemas.microsoft.com/office/drawing/2014/main" id="{6377AA95-DAE2-4B14-AC2D-AA551A0588AA}"/>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F693192D-30B0-4A8D-A1A7-A5E725B4B65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110</a:t>
            </a:fld>
            <a:endParaRPr lang="en"/>
          </a:p>
        </p:txBody>
      </p:sp>
    </p:spTree>
    <p:extLst>
      <p:ext uri="{BB962C8B-B14F-4D97-AF65-F5344CB8AC3E}">
        <p14:creationId xmlns:p14="http://schemas.microsoft.com/office/powerpoint/2010/main" val="3968905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6"/>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Google Shape;867;p11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Data Protection</a:t>
            </a:r>
          </a:p>
        </p:txBody>
      </p:sp>
      <p:cxnSp>
        <p:nvCxnSpPr>
          <p:cNvPr id="108" name="Straight Connector 107">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8EA19DB-9A20-4F60-B19A-B17C8D912DDA}"/>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111</a:t>
            </a:fld>
            <a:endParaRPr lang="en-US" sz="600">
              <a:solidFill>
                <a:srgbClr val="FFFFFF"/>
              </a:solidFill>
            </a:endParaRPr>
          </a:p>
        </p:txBody>
      </p:sp>
    </p:spTree>
    <p:extLst>
      <p:ext uri="{BB962C8B-B14F-4D97-AF65-F5344CB8AC3E}">
        <p14:creationId xmlns:p14="http://schemas.microsoft.com/office/powerpoint/2010/main" val="884594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8"/>
          <p:cNvSpPr txBox="1">
            <a:spLocks noGrp="1"/>
          </p:cNvSpPr>
          <p:nvPr>
            <p:ph type="title"/>
          </p:nvPr>
        </p:nvSpPr>
        <p:spPr>
          <a:xfrm>
            <a:off x="838200" y="114725"/>
            <a:ext cx="10515600" cy="1325600"/>
          </a:xfrm>
          <a:prstGeom prst="rect">
            <a:avLst/>
          </a:prstGeom>
          <a:noFill/>
          <a:ln>
            <a:noFill/>
          </a:ln>
        </p:spPr>
        <p:txBody>
          <a:bodyPr spcFirstLastPara="1" wrap="square" lIns="100767" tIns="50367" rIns="100767" bIns="50367" anchor="ctr" anchorCtr="0">
            <a:noAutofit/>
          </a:bodyPr>
          <a:lstStyle/>
          <a:p>
            <a:r>
              <a:rPr lang="en" dirty="0"/>
              <a:t>Location and Access</a:t>
            </a:r>
            <a:endParaRPr sz="1600" dirty="0"/>
          </a:p>
        </p:txBody>
      </p:sp>
      <p:sp>
        <p:nvSpPr>
          <p:cNvPr id="874" name="Google Shape;874;p118"/>
          <p:cNvSpPr txBox="1">
            <a:spLocks noGrp="1"/>
          </p:cNvSpPr>
          <p:nvPr>
            <p:ph idx="1"/>
          </p:nvPr>
        </p:nvSpPr>
        <p:spPr>
          <a:xfrm>
            <a:off x="550606" y="1555667"/>
            <a:ext cx="10515600" cy="4351200"/>
          </a:xfrm>
          <a:prstGeom prst="rect">
            <a:avLst/>
          </a:prstGeom>
          <a:noFill/>
          <a:ln>
            <a:noFill/>
          </a:ln>
        </p:spPr>
        <p:txBody>
          <a:bodyPr spcFirstLastPara="1" wrap="square" lIns="100767" tIns="50367" rIns="100767" bIns="50367" anchor="t" anchorCtr="0">
            <a:noAutofit/>
          </a:bodyPr>
          <a:lstStyle/>
          <a:p>
            <a:pPr marL="203195" indent="-186262">
              <a:lnSpc>
                <a:spcPct val="80000"/>
              </a:lnSpc>
              <a:spcBef>
                <a:spcPts val="0"/>
              </a:spcBef>
              <a:buSzPts val="1800"/>
              <a:buFont typeface="Arial"/>
              <a:buChar char="•"/>
            </a:pPr>
            <a:r>
              <a:rPr lang="en" sz="2400" dirty="0">
                <a:latin typeface="Calibri"/>
                <a:ea typeface="Calibri"/>
                <a:cs typeface="Calibri"/>
                <a:sym typeface="Calibri"/>
              </a:rPr>
              <a:t>Though the data lifecycle model does not specify requirements for location and access, these two factors are essential in planning the implementation of security controls</a:t>
            </a:r>
            <a:endParaRPr sz="2400" dirty="0"/>
          </a:p>
          <a:p>
            <a:pPr marL="203195" indent="-186262">
              <a:lnSpc>
                <a:spcPct val="80000"/>
              </a:lnSpc>
              <a:buSzPts val="1800"/>
              <a:buFont typeface="Arial"/>
              <a:buChar char="•"/>
            </a:pPr>
            <a:r>
              <a:rPr lang="en" sz="2400" dirty="0">
                <a:latin typeface="Calibri"/>
                <a:ea typeface="Calibri"/>
                <a:cs typeface="Calibri"/>
                <a:sym typeface="Calibri"/>
              </a:rPr>
              <a:t>Location?  Where is the data stored/processed/transmitted</a:t>
            </a:r>
            <a:endParaRPr sz="2400"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Jurisdiction</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Audit</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Threat landscape</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What actors have access to the data</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Does data move between locations and how?</a:t>
            </a:r>
            <a:endParaRPr sz="1867" dirty="0"/>
          </a:p>
          <a:p>
            <a:pPr marL="203195" indent="-186262">
              <a:lnSpc>
                <a:spcPct val="80000"/>
              </a:lnSpc>
              <a:buSzPts val="1800"/>
              <a:buFont typeface="Arial"/>
              <a:buChar char="•"/>
            </a:pPr>
            <a:r>
              <a:rPr lang="en" sz="2400" dirty="0">
                <a:latin typeface="Calibri"/>
                <a:ea typeface="Calibri"/>
                <a:cs typeface="Calibri"/>
                <a:sym typeface="Calibri"/>
              </a:rPr>
              <a:t>Access</a:t>
            </a:r>
            <a:endParaRPr sz="2400"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Who has access to the data</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What controls are in place</a:t>
            </a:r>
            <a:endParaRPr sz="1867" dirty="0"/>
          </a:p>
          <a:p>
            <a:pPr marL="626518" lvl="1" indent="-186262">
              <a:lnSpc>
                <a:spcPct val="80000"/>
              </a:lnSpc>
              <a:spcBef>
                <a:spcPts val="400"/>
              </a:spcBef>
              <a:buSzPts val="1400"/>
              <a:buFont typeface="Arial"/>
              <a:buChar char="•"/>
            </a:pPr>
            <a:r>
              <a:rPr lang="en" sz="1867" dirty="0">
                <a:latin typeface="Calibri"/>
                <a:ea typeface="Calibri"/>
                <a:cs typeface="Calibri"/>
                <a:sym typeface="Calibri"/>
              </a:rPr>
              <a:t>What devices can be used to access data</a:t>
            </a:r>
            <a:endParaRPr sz="1867" dirty="0"/>
          </a:p>
          <a:p>
            <a:pPr marL="626518" lvl="1" indent="-67732">
              <a:lnSpc>
                <a:spcPct val="80000"/>
              </a:lnSpc>
              <a:spcBef>
                <a:spcPts val="400"/>
              </a:spcBef>
              <a:buNone/>
            </a:pPr>
            <a:endParaRPr dirty="0">
              <a:latin typeface="Calibri"/>
              <a:ea typeface="Calibri"/>
              <a:cs typeface="Calibri"/>
              <a:sym typeface="Calibri"/>
            </a:endParaRPr>
          </a:p>
          <a:p>
            <a:pPr marL="304792" lvl="1" indent="0">
              <a:lnSpc>
                <a:spcPct val="80000"/>
              </a:lnSpc>
              <a:spcBef>
                <a:spcPts val="400"/>
              </a:spcBef>
              <a:buNone/>
            </a:pPr>
            <a:r>
              <a:rPr lang="en" dirty="0">
                <a:latin typeface="Calibri"/>
                <a:ea typeface="Calibri"/>
                <a:cs typeface="Calibri"/>
                <a:sym typeface="Calibri"/>
              </a:rPr>
              <a:t>	</a:t>
            </a:r>
            <a:endParaRPr sz="1600" dirty="0"/>
          </a:p>
          <a:p>
            <a:pPr marL="626518" lvl="1" indent="-67732">
              <a:lnSpc>
                <a:spcPct val="80000"/>
              </a:lnSpc>
              <a:spcBef>
                <a:spcPts val="400"/>
              </a:spcBef>
              <a:spcAft>
                <a:spcPts val="2133"/>
              </a:spcAft>
              <a:buNone/>
            </a:pPr>
            <a:endParaRPr dirty="0">
              <a:latin typeface="Calibri"/>
              <a:ea typeface="Calibri"/>
              <a:cs typeface="Calibri"/>
              <a:sym typeface="Calibri"/>
            </a:endParaRPr>
          </a:p>
        </p:txBody>
      </p:sp>
      <p:sp>
        <p:nvSpPr>
          <p:cNvPr id="3" name="Footer Placeholder 2">
            <a:extLst>
              <a:ext uri="{FF2B5EF4-FFF2-40B4-BE49-F238E27FC236}">
                <a16:creationId xmlns:a16="http://schemas.microsoft.com/office/drawing/2014/main" id="{12A5396C-101F-4B77-A00A-CE8E4B3949AB}"/>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FB0ED1E-89C9-4B69-B287-5394EBA9146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112</a:t>
            </a:fld>
            <a:endParaRPr lang="en"/>
          </a:p>
        </p:txBody>
      </p:sp>
    </p:spTree>
    <p:extLst>
      <p:ext uri="{BB962C8B-B14F-4D97-AF65-F5344CB8AC3E}">
        <p14:creationId xmlns:p14="http://schemas.microsoft.com/office/powerpoint/2010/main" val="37441168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9"/>
          <p:cNvSpPr txBox="1">
            <a:spLocks noGrp="1"/>
          </p:cNvSpPr>
          <p:nvPr>
            <p:ph type="title"/>
          </p:nvPr>
        </p:nvSpPr>
        <p:spPr>
          <a:xfrm>
            <a:off x="3417455" y="806824"/>
            <a:ext cx="7654800" cy="964800"/>
          </a:xfrm>
          <a:prstGeom prst="rect">
            <a:avLst/>
          </a:prstGeom>
          <a:noFill/>
          <a:ln>
            <a:noFill/>
          </a:ln>
        </p:spPr>
        <p:txBody>
          <a:bodyPr spcFirstLastPara="1" wrap="square" lIns="100767" tIns="50367" rIns="100767" bIns="50367" anchor="ctr" anchorCtr="0">
            <a:noAutofit/>
          </a:bodyPr>
          <a:lstStyle/>
          <a:p>
            <a:r>
              <a:rPr lang="en" dirty="0"/>
              <a:t>States of Data</a:t>
            </a:r>
            <a:endParaRPr sz="1600" dirty="0"/>
          </a:p>
        </p:txBody>
      </p:sp>
      <p:sp>
        <p:nvSpPr>
          <p:cNvPr id="3" name="Footer Placeholder 2">
            <a:extLst>
              <a:ext uri="{FF2B5EF4-FFF2-40B4-BE49-F238E27FC236}">
                <a16:creationId xmlns:a16="http://schemas.microsoft.com/office/drawing/2014/main" id="{F99314A7-01D5-4D84-885D-25A98C52BC2C}"/>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A2B8386-9C12-448A-BC9D-51006E58C8F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113</a:t>
            </a:fld>
            <a:endParaRPr lang="en"/>
          </a:p>
        </p:txBody>
      </p:sp>
      <p:sp>
        <p:nvSpPr>
          <p:cNvPr id="882" name="Google Shape;882;p119"/>
          <p:cNvSpPr txBox="1">
            <a:spLocks noGrp="1"/>
          </p:cNvSpPr>
          <p:nvPr>
            <p:ph type="body" idx="4294967295"/>
          </p:nvPr>
        </p:nvSpPr>
        <p:spPr>
          <a:xfrm>
            <a:off x="759542" y="2184042"/>
            <a:ext cx="7202488" cy="27940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At Rest:  File System Encryptions, EFS, TPM</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 Process: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 Transi</a:t>
            </a:r>
            <a:r>
              <a:rPr lang="en-US" sz="2533" dirty="0">
                <a:solidFill>
                  <a:schemeClr val="dk1"/>
                </a:solidFill>
                <a:latin typeface="Calibri"/>
                <a:ea typeface="Calibri"/>
                <a:cs typeface="Calibri"/>
                <a:sym typeface="Calibri"/>
              </a:rPr>
              <a:t>t:</a:t>
            </a:r>
            <a:r>
              <a:rPr lang="en" sz="2533" dirty="0">
                <a:solidFill>
                  <a:schemeClr val="dk1"/>
                </a:solidFill>
                <a:latin typeface="Calibri"/>
                <a:ea typeface="Calibri"/>
                <a:cs typeface="Calibri"/>
                <a:sym typeface="Calibri"/>
              </a:rPr>
              <a:t> SSL/TLS, </a:t>
            </a:r>
            <a:r>
              <a:rPr lang="en-US" sz="2533" dirty="0">
                <a:solidFill>
                  <a:schemeClr val="dk1"/>
                </a:solidFill>
                <a:latin typeface="Calibri"/>
                <a:ea typeface="Calibri"/>
                <a:cs typeface="Calibri"/>
                <a:sym typeface="Calibri"/>
              </a:rPr>
              <a:t>IPSec, SSH</a:t>
            </a:r>
            <a:endParaRPr sz="2533" dirty="0">
              <a:solidFill>
                <a:schemeClr val="dk1"/>
              </a:solidFill>
              <a:latin typeface="Calibri"/>
              <a:ea typeface="Calibri"/>
              <a:cs typeface="Calibri"/>
              <a:sym typeface="Calibri"/>
            </a:endParaRPr>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7506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System Hardening &amp; Baselining</a:t>
            </a:r>
            <a:endParaRPr dirty="0"/>
          </a:p>
        </p:txBody>
      </p:sp>
      <p:sp>
        <p:nvSpPr>
          <p:cNvPr id="3" name="Footer Placeholder 2">
            <a:extLst>
              <a:ext uri="{FF2B5EF4-FFF2-40B4-BE49-F238E27FC236}">
                <a16:creationId xmlns:a16="http://schemas.microsoft.com/office/drawing/2014/main" id="{90C9B2E9-13CF-4CA4-AA20-0239355D7009}"/>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1EC22C7E-7327-44F0-BF5E-01D1125A186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114</a:t>
            </a:fld>
            <a:endParaRPr lang="en"/>
          </a:p>
        </p:txBody>
      </p:sp>
      <p:sp>
        <p:nvSpPr>
          <p:cNvPr id="889" name="Google Shape;889;p120"/>
          <p:cNvSpPr txBox="1">
            <a:spLocks noGrp="1"/>
          </p:cNvSpPr>
          <p:nvPr>
            <p:ph type="body" idx="4294967295"/>
          </p:nvPr>
        </p:nvSpPr>
        <p:spPr>
          <a:xfrm>
            <a:off x="0" y="1931988"/>
            <a:ext cx="7704138" cy="3251200"/>
          </a:xfrm>
          <a:prstGeom prst="rect">
            <a:avLst/>
          </a:prstGeom>
          <a:noFill/>
          <a:ln>
            <a:noFill/>
          </a:ln>
        </p:spPr>
        <p:txBody>
          <a:bodyPr spcFirstLastPara="1" wrap="square" lIns="100767" tIns="50367" rIns="100767" bIns="50367" anchor="t" anchorCtr="0">
            <a:noAutofit/>
          </a:bodyPr>
          <a:lstStyle/>
          <a:p>
            <a:pPr marL="203195" indent="-203195">
              <a:lnSpc>
                <a:spcPct val="70000"/>
              </a:lnSpc>
              <a:buClr>
                <a:schemeClr val="dk1"/>
              </a:buClr>
              <a:buSzPts val="1800"/>
              <a:buFont typeface="Arial"/>
              <a:buChar char="•"/>
            </a:pPr>
            <a:r>
              <a:rPr lang="en" sz="2400" dirty="0">
                <a:solidFill>
                  <a:schemeClr val="dk1"/>
                </a:solidFill>
                <a:latin typeface="Calibri"/>
                <a:ea typeface="Calibri"/>
                <a:cs typeface="Calibri"/>
                <a:sym typeface="Calibri"/>
              </a:rPr>
              <a:t>Removing Unnecessary Services</a:t>
            </a:r>
            <a:endParaRPr sz="1600" dirty="0"/>
          </a:p>
          <a:p>
            <a:pPr marL="203195" indent="-203195">
              <a:lnSpc>
                <a:spcPct val="70000"/>
              </a:lnSpc>
              <a:spcBef>
                <a:spcPts val="933"/>
              </a:spcBef>
              <a:buClr>
                <a:schemeClr val="dk1"/>
              </a:buClr>
              <a:buSzPts val="1800"/>
              <a:buFont typeface="Arial"/>
              <a:buChar char="•"/>
            </a:pPr>
            <a:r>
              <a:rPr lang="en" sz="2400" dirty="0">
                <a:solidFill>
                  <a:schemeClr val="dk1"/>
                </a:solidFill>
                <a:latin typeface="Calibri"/>
                <a:ea typeface="Calibri"/>
                <a:cs typeface="Calibri"/>
                <a:sym typeface="Calibri"/>
              </a:rPr>
              <a:t>Installing the latest services packs and patches</a:t>
            </a:r>
            <a:endParaRPr sz="1600" dirty="0"/>
          </a:p>
          <a:p>
            <a:pPr marL="203195" indent="-203195">
              <a:lnSpc>
                <a:spcPct val="70000"/>
              </a:lnSpc>
              <a:spcBef>
                <a:spcPts val="933"/>
              </a:spcBef>
              <a:buClr>
                <a:schemeClr val="dk1"/>
              </a:buClr>
              <a:buSzPts val="1800"/>
              <a:buFont typeface="Arial"/>
              <a:buChar char="•"/>
            </a:pPr>
            <a:r>
              <a:rPr lang="en" sz="2400" dirty="0">
                <a:solidFill>
                  <a:schemeClr val="dk1"/>
                </a:solidFill>
                <a:latin typeface="Calibri"/>
                <a:ea typeface="Calibri"/>
                <a:cs typeface="Calibri"/>
                <a:sym typeface="Calibri"/>
              </a:rPr>
              <a:t>Renaming default accounts</a:t>
            </a:r>
            <a:endParaRPr sz="1600" dirty="0"/>
          </a:p>
          <a:p>
            <a:pPr marL="203195" indent="-203195">
              <a:lnSpc>
                <a:spcPct val="70000"/>
              </a:lnSpc>
              <a:spcBef>
                <a:spcPts val="933"/>
              </a:spcBef>
              <a:buClr>
                <a:schemeClr val="dk1"/>
              </a:buClr>
              <a:buSzPts val="1800"/>
              <a:buFont typeface="Arial"/>
              <a:buChar char="•"/>
            </a:pPr>
            <a:r>
              <a:rPr lang="en" sz="2400" dirty="0">
                <a:solidFill>
                  <a:schemeClr val="dk1"/>
                </a:solidFill>
                <a:latin typeface="Calibri"/>
                <a:ea typeface="Calibri"/>
                <a:cs typeface="Calibri"/>
                <a:sym typeface="Calibri"/>
              </a:rPr>
              <a:t>Changing default settings</a:t>
            </a:r>
            <a:endParaRPr sz="1600" dirty="0"/>
          </a:p>
          <a:p>
            <a:pPr marL="203195" indent="-203195">
              <a:lnSpc>
                <a:spcPct val="70000"/>
              </a:lnSpc>
              <a:spcBef>
                <a:spcPts val="933"/>
              </a:spcBef>
              <a:buClr>
                <a:schemeClr val="dk1"/>
              </a:buClr>
              <a:buSzPts val="1800"/>
              <a:buFont typeface="Arial"/>
              <a:buChar char="•"/>
            </a:pPr>
            <a:r>
              <a:rPr lang="en" sz="2400" dirty="0">
                <a:solidFill>
                  <a:schemeClr val="dk1"/>
                </a:solidFill>
                <a:latin typeface="Calibri"/>
                <a:ea typeface="Calibri"/>
                <a:cs typeface="Calibri"/>
                <a:sym typeface="Calibri"/>
              </a:rPr>
              <a:t>Enabling security configurations like auditing, firewalls, updates, etc</a:t>
            </a:r>
            <a:endParaRPr sz="2400" dirty="0">
              <a:solidFill>
                <a:schemeClr val="dk1"/>
              </a:solidFill>
              <a:latin typeface="Calibri"/>
              <a:ea typeface="Calibri"/>
              <a:cs typeface="Calibri"/>
              <a:sym typeface="Calibri"/>
            </a:endParaRPr>
          </a:p>
          <a:p>
            <a:pPr marL="203195" indent="-203195">
              <a:lnSpc>
                <a:spcPct val="70000"/>
              </a:lnSpc>
              <a:spcBef>
                <a:spcPts val="933"/>
              </a:spcBef>
              <a:spcAft>
                <a:spcPts val="2133"/>
              </a:spcAft>
              <a:buClr>
                <a:schemeClr val="dk1"/>
              </a:buClr>
              <a:buSzPts val="1800"/>
              <a:buFont typeface="Arial"/>
              <a:buChar char="•"/>
            </a:pPr>
            <a:r>
              <a:rPr lang="en" sz="2400" dirty="0">
                <a:solidFill>
                  <a:schemeClr val="dk1"/>
                </a:solidFill>
                <a:latin typeface="Calibri"/>
                <a:ea typeface="Calibri"/>
                <a:cs typeface="Calibri"/>
                <a:sym typeface="Calibri"/>
              </a:rPr>
              <a:t>***Don’t forget physical security!***</a:t>
            </a:r>
            <a:endParaRPr sz="1600" dirty="0"/>
          </a:p>
        </p:txBody>
      </p:sp>
    </p:spTree>
    <p:extLst>
      <p:ext uri="{BB962C8B-B14F-4D97-AF65-F5344CB8AC3E}">
        <p14:creationId xmlns:p14="http://schemas.microsoft.com/office/powerpoint/2010/main" val="32221554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21"/>
          <p:cNvSpPr txBox="1">
            <a:spLocks noGrp="1"/>
          </p:cNvSpPr>
          <p:nvPr>
            <p:ph type="title"/>
          </p:nvPr>
        </p:nvSpPr>
        <p:spPr>
          <a:xfrm>
            <a:off x="904149" y="123788"/>
            <a:ext cx="9212000" cy="1273600"/>
          </a:xfrm>
          <a:prstGeom prst="rect">
            <a:avLst/>
          </a:prstGeom>
          <a:noFill/>
          <a:ln>
            <a:noFill/>
          </a:ln>
        </p:spPr>
        <p:txBody>
          <a:bodyPr spcFirstLastPara="1" wrap="square" lIns="100767" tIns="50367" rIns="100767" bIns="50367" anchor="ctr" anchorCtr="0">
            <a:noAutofit/>
          </a:bodyPr>
          <a:lstStyle/>
          <a:p>
            <a:r>
              <a:rPr lang="en" dirty="0"/>
              <a:t>Threats to Data Storage</a:t>
            </a:r>
            <a:endParaRPr sz="1600" dirty="0"/>
          </a:p>
        </p:txBody>
      </p:sp>
      <p:sp>
        <p:nvSpPr>
          <p:cNvPr id="896" name="Google Shape;896;p121"/>
          <p:cNvSpPr txBox="1">
            <a:spLocks noGrp="1"/>
          </p:cNvSpPr>
          <p:nvPr>
            <p:ph idx="1"/>
          </p:nvPr>
        </p:nvSpPr>
        <p:spPr>
          <a:xfrm>
            <a:off x="737267" y="1119167"/>
            <a:ext cx="4882800" cy="4820800"/>
          </a:xfrm>
          <a:prstGeom prst="rect">
            <a:avLst/>
          </a:prstGeom>
          <a:noFill/>
          <a:ln>
            <a:noFill/>
          </a:ln>
        </p:spPr>
        <p:txBody>
          <a:bodyPr spcFirstLastPara="1" wrap="square" lIns="100767" tIns="50367" rIns="100767" bIns="50367" anchor="t" anchorCtr="0">
            <a:noAutofit/>
          </a:bodyPr>
          <a:lstStyle/>
          <a:p>
            <a:pPr marL="626518" lvl="1" indent="-228594">
              <a:lnSpc>
                <a:spcPct val="70000"/>
              </a:lnSpc>
              <a:spcBef>
                <a:spcPts val="0"/>
              </a:spcBef>
              <a:buSzPts val="1300"/>
              <a:buFont typeface="Arial"/>
              <a:buChar char="•"/>
            </a:pPr>
            <a:r>
              <a:rPr lang="en" sz="1733">
                <a:latin typeface="Calibri"/>
                <a:ea typeface="Calibri"/>
                <a:cs typeface="Calibri"/>
                <a:sym typeface="Calibri"/>
              </a:rPr>
              <a:t>Unauthorized usage/access</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Strong Authentication</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Encryption</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Obfuscation, anonymization,  tokenization, and masking</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Organizational policies &amp; layered Defense</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Liability due to noncompliance</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Due care and due diligence</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SLAs</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Dos and DDoS</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Redundancy</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Data Dispersion</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Corruption, modification, destruction of data</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Hashes/Digitally signed files</a:t>
            </a:r>
            <a:endParaRPr sz="1733"/>
          </a:p>
          <a:p>
            <a:pPr marL="626518" lvl="1" indent="-135463">
              <a:lnSpc>
                <a:spcPct val="70000"/>
              </a:lnSpc>
              <a:spcBef>
                <a:spcPts val="400"/>
              </a:spcBef>
              <a:spcAft>
                <a:spcPts val="2133"/>
              </a:spcAft>
              <a:buSzPts val="900"/>
              <a:buNone/>
            </a:pPr>
            <a:endParaRPr sz="1200">
              <a:latin typeface="Calibri"/>
              <a:ea typeface="Calibri"/>
              <a:cs typeface="Calibri"/>
              <a:sym typeface="Calibri"/>
            </a:endParaRPr>
          </a:p>
        </p:txBody>
      </p:sp>
      <p:sp>
        <p:nvSpPr>
          <p:cNvPr id="3" name="Footer Placeholder 2">
            <a:extLst>
              <a:ext uri="{FF2B5EF4-FFF2-40B4-BE49-F238E27FC236}">
                <a16:creationId xmlns:a16="http://schemas.microsoft.com/office/drawing/2014/main" id="{ACBEFA5C-99A7-42F7-B3BC-377AFA922BC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01B6486D-72B7-47C1-B43A-23D58E4B6D7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115</a:t>
            </a:fld>
            <a:endParaRPr lang="en"/>
          </a:p>
        </p:txBody>
      </p:sp>
      <p:sp>
        <p:nvSpPr>
          <p:cNvPr id="898" name="Google Shape;898;p121"/>
          <p:cNvSpPr txBox="1"/>
          <p:nvPr/>
        </p:nvSpPr>
        <p:spPr>
          <a:xfrm>
            <a:off x="6259867" y="1050233"/>
            <a:ext cx="4882800" cy="4618400"/>
          </a:xfrm>
          <a:prstGeom prst="rect">
            <a:avLst/>
          </a:prstGeom>
          <a:noFill/>
          <a:ln>
            <a:noFill/>
          </a:ln>
        </p:spPr>
        <p:txBody>
          <a:bodyPr spcFirstLastPara="1" wrap="square" lIns="121900" tIns="121900" rIns="121900" bIns="121900" anchor="t" anchorCtr="0">
            <a:noAutofit/>
          </a:bodyPr>
          <a:lstStyle/>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Data leakage and breaches</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DLP</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Theft or accidental media loss</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TPM</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Malware attack</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Anti-malware</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Improper treatment or sanitization of data at end of lifecycle</a:t>
            </a:r>
            <a:endParaRPr sz="1733"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7504299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2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Data Security in the Cloud</a:t>
            </a:r>
            <a:endParaRPr sz="1600" dirty="0"/>
          </a:p>
        </p:txBody>
      </p:sp>
      <p:sp>
        <p:nvSpPr>
          <p:cNvPr id="905" name="Google Shape;905;p122"/>
          <p:cNvSpPr txBox="1">
            <a:spLocks noGrp="1"/>
          </p:cNvSpPr>
          <p:nvPr>
            <p:ph idx="1"/>
          </p:nvPr>
        </p:nvSpPr>
        <p:spPr>
          <a:xfrm>
            <a:off x="838200" y="1690692"/>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Protecting Data moving to and within the cloud</a:t>
            </a:r>
            <a:endParaRPr sz="1600"/>
          </a:p>
          <a:p>
            <a:pPr marL="626518" lvl="1" indent="-203195">
              <a:spcBef>
                <a:spcPts val="400"/>
              </a:spcBef>
              <a:buFont typeface="Arial"/>
              <a:buChar char="•"/>
            </a:pPr>
            <a:r>
              <a:rPr lang="en">
                <a:latin typeface="Calibri"/>
                <a:ea typeface="Calibri"/>
                <a:cs typeface="Calibri"/>
                <a:sym typeface="Calibri"/>
              </a:rPr>
              <a:t>SSL/TLS/IPSec</a:t>
            </a:r>
            <a:endParaRPr>
              <a:latin typeface="Calibri"/>
              <a:ea typeface="Calibri"/>
              <a:cs typeface="Calibri"/>
              <a:sym typeface="Calibri"/>
            </a:endParaRPr>
          </a:p>
          <a:p>
            <a:pPr marL="203195" indent="-194728">
              <a:buFont typeface="Arial"/>
              <a:buChar char="•"/>
            </a:pPr>
            <a:r>
              <a:rPr lang="en">
                <a:latin typeface="Calibri"/>
                <a:ea typeface="Calibri"/>
                <a:cs typeface="Calibri"/>
                <a:sym typeface="Calibri"/>
              </a:rPr>
              <a:t>Protecting Data in the Cloud</a:t>
            </a:r>
            <a:endParaRPr sz="1600"/>
          </a:p>
          <a:p>
            <a:pPr marL="626518" lvl="1" indent="-203195">
              <a:spcBef>
                <a:spcPts val="400"/>
              </a:spcBef>
              <a:buFont typeface="Arial"/>
              <a:buChar char="•"/>
            </a:pPr>
            <a:r>
              <a:rPr lang="en">
                <a:latin typeface="Calibri"/>
                <a:ea typeface="Calibri"/>
                <a:cs typeface="Calibri"/>
                <a:sym typeface="Calibri"/>
              </a:rPr>
              <a:t>Encryption</a:t>
            </a:r>
            <a:endParaRPr sz="1600"/>
          </a:p>
          <a:p>
            <a:pPr marL="203195" indent="-194728">
              <a:buFont typeface="Arial"/>
              <a:buChar char="•"/>
            </a:pPr>
            <a:r>
              <a:rPr lang="en">
                <a:latin typeface="Calibri"/>
                <a:ea typeface="Calibri"/>
                <a:cs typeface="Calibri"/>
                <a:sym typeface="Calibri"/>
              </a:rPr>
              <a:t>Detection of Data Migration to the Cloud</a:t>
            </a:r>
            <a:endParaRPr sz="1600"/>
          </a:p>
          <a:p>
            <a:pPr marL="626518" lvl="1" indent="-203195">
              <a:spcBef>
                <a:spcPts val="400"/>
              </a:spcBef>
              <a:buFont typeface="Arial"/>
              <a:buChar char="•"/>
            </a:pPr>
            <a:r>
              <a:rPr lang="en">
                <a:latin typeface="Calibri"/>
                <a:ea typeface="Calibri"/>
                <a:cs typeface="Calibri"/>
                <a:sym typeface="Calibri"/>
              </a:rPr>
              <a:t>DAM, DLP</a:t>
            </a:r>
            <a:endParaRPr sz="1600"/>
          </a:p>
          <a:p>
            <a:pPr marL="203195" indent="-194728">
              <a:buFont typeface="Arial"/>
              <a:buChar char="•"/>
            </a:pPr>
            <a:r>
              <a:rPr lang="en">
                <a:latin typeface="Calibri"/>
                <a:ea typeface="Calibri"/>
                <a:cs typeface="Calibri"/>
                <a:sym typeface="Calibri"/>
              </a:rPr>
              <a:t>Data Dispersion: Data is replicated in multiple physical locations across your cloud. Is used for higher availability</a:t>
            </a:r>
            <a:endParaRPr sz="1600"/>
          </a:p>
          <a:p>
            <a:pPr marL="203195" indent="-194728">
              <a:spcAft>
                <a:spcPts val="2133"/>
              </a:spcAft>
              <a:buFont typeface="Arial"/>
              <a:buChar char="•"/>
            </a:pPr>
            <a:r>
              <a:rPr lang="en">
                <a:latin typeface="Calibri"/>
                <a:ea typeface="Calibri"/>
                <a:cs typeface="Calibri"/>
                <a:sym typeface="Calibri"/>
              </a:rPr>
              <a:t>Data Fragmentation involves splitting a data set into smaller fragments (or shards), and distributing them across a large number of machines.</a:t>
            </a:r>
            <a:endParaRPr>
              <a:latin typeface="Calibri"/>
              <a:ea typeface="Calibri"/>
              <a:cs typeface="Calibri"/>
              <a:sym typeface="Calibri"/>
            </a:endParaRPr>
          </a:p>
        </p:txBody>
      </p:sp>
      <p:sp>
        <p:nvSpPr>
          <p:cNvPr id="3" name="Footer Placeholder 2">
            <a:extLst>
              <a:ext uri="{FF2B5EF4-FFF2-40B4-BE49-F238E27FC236}">
                <a16:creationId xmlns:a16="http://schemas.microsoft.com/office/drawing/2014/main" id="{E27E2EBE-2659-460A-AAD6-A6D9068D5B7B}"/>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653CEEA1-1FB3-46E1-921B-E1F6085FD02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116</a:t>
            </a:fld>
            <a:endParaRPr lang="en"/>
          </a:p>
        </p:txBody>
      </p:sp>
    </p:spTree>
    <p:extLst>
      <p:ext uri="{BB962C8B-B14F-4D97-AF65-F5344CB8AC3E}">
        <p14:creationId xmlns:p14="http://schemas.microsoft.com/office/powerpoint/2010/main" val="30298895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3"/>
          <p:cNvSpPr txBox="1">
            <a:spLocks noGrp="1"/>
          </p:cNvSpPr>
          <p:nvPr>
            <p:ph type="title"/>
          </p:nvPr>
        </p:nvSpPr>
        <p:spPr>
          <a:xfrm>
            <a:off x="942467" y="260859"/>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3733" dirty="0"/>
              <a:t>Data Loss Prevention DLP</a:t>
            </a:r>
            <a:endParaRPr sz="3733" dirty="0"/>
          </a:p>
        </p:txBody>
      </p:sp>
      <p:sp>
        <p:nvSpPr>
          <p:cNvPr id="913" name="Google Shape;913;p123"/>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Can also be know as Data Leakage Prevention describes the controls put in place by an organization to ensure that certain types of data (SSNs, Account Numbers, etc) remain under organization controls in line with policies, standards, and procedures</a:t>
            </a:r>
            <a:endParaRPr sz="1600"/>
          </a:p>
          <a:p>
            <a:pPr marL="203195" indent="-194728">
              <a:buFont typeface="Arial"/>
              <a:buChar char="•"/>
            </a:pPr>
            <a:r>
              <a:rPr lang="en">
                <a:latin typeface="Calibri"/>
                <a:ea typeface="Calibri"/>
                <a:cs typeface="Calibri"/>
                <a:sym typeface="Calibri"/>
              </a:rPr>
              <a:t>Detects exfiltration of certain types of key data (SSNs, Account number, etc.)</a:t>
            </a:r>
            <a:endParaRPr sz="1600"/>
          </a:p>
          <a:p>
            <a:pPr marL="203195" indent="-194728">
              <a:spcAft>
                <a:spcPts val="2133"/>
              </a:spcAft>
              <a:buFont typeface="Arial"/>
              <a:buChar char="•"/>
            </a:pPr>
            <a:r>
              <a:rPr lang="en">
                <a:latin typeface="Calibri"/>
                <a:ea typeface="Calibri"/>
                <a:cs typeface="Calibri"/>
                <a:sym typeface="Calibri"/>
              </a:rPr>
              <a:t>Help ensure compliance with regulations like HIPAA, PCI-DSS and others</a:t>
            </a:r>
            <a:endParaRPr sz="1600"/>
          </a:p>
        </p:txBody>
      </p:sp>
      <p:sp>
        <p:nvSpPr>
          <p:cNvPr id="3" name="Footer Placeholder 2">
            <a:extLst>
              <a:ext uri="{FF2B5EF4-FFF2-40B4-BE49-F238E27FC236}">
                <a16:creationId xmlns:a16="http://schemas.microsoft.com/office/drawing/2014/main" id="{9FDEB8F8-71A2-48AF-9913-FF92E6A1D92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9981438-3236-4303-963C-90247899E8D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117</a:t>
            </a:fld>
            <a:endParaRPr lang="en"/>
          </a:p>
        </p:txBody>
      </p:sp>
    </p:spTree>
    <p:extLst>
      <p:ext uri="{BB962C8B-B14F-4D97-AF65-F5344CB8AC3E}">
        <p14:creationId xmlns:p14="http://schemas.microsoft.com/office/powerpoint/2010/main" val="2049327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2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Data rights management</a:t>
            </a:r>
            <a:endParaRPr sz="1600" dirty="0"/>
          </a:p>
        </p:txBody>
      </p:sp>
      <p:sp>
        <p:nvSpPr>
          <p:cNvPr id="928" name="Google Shape;928;p125"/>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DRM or IRM (Information Rights Management) adds an extra layer of access controls on top of the data object or document and provides granularity flowing down to printing, saving, copying and other options</a:t>
            </a:r>
            <a:endParaRPr sz="1600"/>
          </a:p>
          <a:p>
            <a:pPr marL="203195" indent="-194728">
              <a:buFont typeface="Arial"/>
              <a:buChar char="•"/>
            </a:pPr>
            <a:r>
              <a:rPr lang="en">
                <a:latin typeface="Calibri"/>
                <a:ea typeface="Calibri"/>
                <a:cs typeface="Calibri"/>
                <a:sym typeface="Calibri"/>
              </a:rPr>
              <a:t>Useful for protecting sensitive organization content and intellectual property</a:t>
            </a:r>
            <a:endParaRPr sz="1600"/>
          </a:p>
          <a:p>
            <a:pPr marL="203195" indent="-194728">
              <a:buFont typeface="Arial"/>
              <a:buChar char="•"/>
            </a:pPr>
            <a:r>
              <a:rPr lang="en">
                <a:latin typeface="Calibri"/>
                <a:ea typeface="Calibri"/>
                <a:cs typeface="Calibri"/>
                <a:sym typeface="Calibri"/>
              </a:rPr>
              <a:t>ACLs are embedded into the file, it is agnostic to the location of data.  IRM will travel with the file (persistent)</a:t>
            </a:r>
            <a:endParaRPr sz="1600"/>
          </a:p>
          <a:p>
            <a:pPr marL="203195" indent="-194728">
              <a:buFont typeface="Arial"/>
              <a:buChar char="•"/>
            </a:pPr>
            <a:r>
              <a:rPr lang="en">
                <a:latin typeface="Calibri"/>
                <a:ea typeface="Calibri"/>
                <a:cs typeface="Calibri"/>
                <a:sym typeface="Calibri"/>
              </a:rPr>
              <a:t>Dynamic policy control allows the owner to define and change user permissions and recall or expire content even after distribution</a:t>
            </a:r>
            <a:endParaRPr sz="1600"/>
          </a:p>
          <a:p>
            <a:pPr marL="203195" indent="-33866">
              <a:spcAft>
                <a:spcPts val="2133"/>
              </a:spcAft>
              <a:buNone/>
            </a:pPr>
            <a:endParaRPr>
              <a:latin typeface="Calibri"/>
              <a:ea typeface="Calibri"/>
              <a:cs typeface="Calibri"/>
              <a:sym typeface="Calibri"/>
            </a:endParaRPr>
          </a:p>
        </p:txBody>
      </p:sp>
      <p:sp>
        <p:nvSpPr>
          <p:cNvPr id="3" name="Footer Placeholder 2">
            <a:extLst>
              <a:ext uri="{FF2B5EF4-FFF2-40B4-BE49-F238E27FC236}">
                <a16:creationId xmlns:a16="http://schemas.microsoft.com/office/drawing/2014/main" id="{CF3E27B9-3B6A-4B1D-BD63-59A5CFE7B130}"/>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982CA118-B59C-4530-91D4-C80A6C64BF0C}"/>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118</a:t>
            </a:fld>
            <a:endParaRPr lang="en"/>
          </a:p>
        </p:txBody>
      </p:sp>
    </p:spTree>
    <p:extLst>
      <p:ext uri="{BB962C8B-B14F-4D97-AF65-F5344CB8AC3E}">
        <p14:creationId xmlns:p14="http://schemas.microsoft.com/office/powerpoint/2010/main" val="27507901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4"/>
          <p:cNvSpPr txBox="1">
            <a:spLocks noGrp="1"/>
          </p:cNvSpPr>
          <p:nvPr>
            <p:ph type="title"/>
          </p:nvPr>
        </p:nvSpPr>
        <p:spPr>
          <a:xfrm>
            <a:off x="2398000" y="366467"/>
            <a:ext cx="9099600" cy="743200"/>
          </a:xfrm>
          <a:prstGeom prst="rect">
            <a:avLst/>
          </a:prstGeom>
          <a:noFill/>
          <a:ln>
            <a:noFill/>
          </a:ln>
        </p:spPr>
        <p:txBody>
          <a:bodyPr spcFirstLastPara="1" wrap="square" lIns="100767" tIns="50367" rIns="100767" bIns="50367" anchor="ctr" anchorCtr="0">
            <a:noAutofit/>
          </a:bodyPr>
          <a:lstStyle/>
          <a:p>
            <a:pPr>
              <a:buSzPts val="1900"/>
            </a:pPr>
            <a:r>
              <a:rPr lang="en" sz="3733" dirty="0"/>
              <a:t>Masking, Obfuscation, Anonymization, and Tokenization</a:t>
            </a:r>
            <a:endParaRPr sz="3733" dirty="0"/>
          </a:p>
        </p:txBody>
      </p:sp>
      <p:sp>
        <p:nvSpPr>
          <p:cNvPr id="921" name="Google Shape;921;p124"/>
          <p:cNvSpPr txBox="1">
            <a:spLocks noGrp="1"/>
          </p:cNvSpPr>
          <p:nvPr>
            <p:ph idx="1"/>
          </p:nvPr>
        </p:nvSpPr>
        <p:spPr>
          <a:xfrm>
            <a:off x="768626" y="1258957"/>
            <a:ext cx="10585174" cy="4917868"/>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dirty="0">
                <a:latin typeface="Calibri"/>
                <a:ea typeface="Calibri"/>
                <a:cs typeface="Calibri"/>
                <a:sym typeface="Calibri"/>
              </a:rPr>
              <a:t>Obfuscation is the process of hiding, replacing or omitting sensitive information</a:t>
            </a:r>
            <a:endParaRPr sz="1600" dirty="0"/>
          </a:p>
          <a:p>
            <a:pPr marL="626518" lvl="1" indent="-203195">
              <a:spcBef>
                <a:spcPts val="400"/>
              </a:spcBef>
              <a:buFont typeface="Arial"/>
              <a:buChar char="•"/>
            </a:pPr>
            <a:r>
              <a:rPr lang="en" dirty="0">
                <a:latin typeface="Calibri"/>
                <a:ea typeface="Calibri"/>
                <a:cs typeface="Calibri"/>
                <a:sym typeface="Calibri"/>
              </a:rPr>
              <a:t>Masking is the process of using specific characters to hide certain parts of a specific dataset.  For instance, displaying asterisks for all but last 4 digits of SSN.  </a:t>
            </a:r>
            <a:endParaRPr sz="1600" dirty="0"/>
          </a:p>
          <a:p>
            <a:pPr marL="203195" indent="-194728">
              <a:buFont typeface="Arial"/>
              <a:buChar char="•"/>
            </a:pPr>
            <a:r>
              <a:rPr lang="en" dirty="0">
                <a:latin typeface="Calibri"/>
                <a:ea typeface="Calibri"/>
                <a:cs typeface="Calibri"/>
                <a:sym typeface="Calibri"/>
              </a:rPr>
              <a:t>Data Anonymization is the process of either encrypting or removing personally identifiable information from data sets, so that the people whom the data describe remain anonymous</a:t>
            </a:r>
            <a:endParaRPr sz="1600" dirty="0"/>
          </a:p>
          <a:p>
            <a:pPr marL="203195" indent="-194728">
              <a:spcAft>
                <a:spcPts val="2133"/>
              </a:spcAft>
              <a:buFont typeface="Arial"/>
              <a:buChar char="•"/>
            </a:pPr>
            <a:r>
              <a:rPr lang="en" dirty="0">
                <a:latin typeface="Calibri"/>
                <a:ea typeface="Calibri"/>
                <a:cs typeface="Calibri"/>
                <a:sym typeface="Calibri"/>
              </a:rPr>
              <a:t>Tokenization:  Public cloud service can be integrated and paired with a private cloud that stores sensitive data.  The data sent to the public cloud is altered and contains a reference to the data residing the in the private cloud.</a:t>
            </a:r>
          </a:p>
          <a:p>
            <a:pPr marL="203195" indent="-194728">
              <a:spcAft>
                <a:spcPts val="2133"/>
              </a:spcAft>
              <a:buFont typeface="Arial"/>
              <a:buChar char="•"/>
            </a:pPr>
            <a:r>
              <a:rPr lang="en" dirty="0">
                <a:latin typeface="Calibri"/>
                <a:ea typeface="Calibri"/>
                <a:cs typeface="Calibri"/>
                <a:sym typeface="Calibri"/>
              </a:rPr>
              <a:t>Scoping: Limiting what </a:t>
            </a:r>
            <a:r>
              <a:rPr lang="en-US" dirty="0">
                <a:latin typeface="Calibri"/>
                <a:ea typeface="Calibri"/>
                <a:cs typeface="Calibri"/>
                <a:sym typeface="Calibri"/>
              </a:rPr>
              <a:t>information is stored—the less I store, the less I have to protect</a:t>
            </a:r>
            <a:endParaRPr dirty="0">
              <a:latin typeface="Calibri"/>
              <a:ea typeface="Calibri"/>
              <a:cs typeface="Calibri"/>
              <a:sym typeface="Calibri"/>
            </a:endParaRPr>
          </a:p>
        </p:txBody>
      </p:sp>
      <p:sp>
        <p:nvSpPr>
          <p:cNvPr id="3" name="Footer Placeholder 2">
            <a:extLst>
              <a:ext uri="{FF2B5EF4-FFF2-40B4-BE49-F238E27FC236}">
                <a16:creationId xmlns:a16="http://schemas.microsoft.com/office/drawing/2014/main" id="{F9E682BB-EB93-4EA2-BF59-B96123EAE96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E67AAA24-7580-4DD5-92D0-D806812FDA6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119</a:t>
            </a:fld>
            <a:endParaRPr lang="en"/>
          </a:p>
        </p:txBody>
      </p:sp>
    </p:spTree>
    <p:extLst>
      <p:ext uri="{BB962C8B-B14F-4D97-AF65-F5344CB8AC3E}">
        <p14:creationId xmlns:p14="http://schemas.microsoft.com/office/powerpoint/2010/main" val="344926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3" name="Picture 2">
            <a:extLst>
              <a:ext uri="{FF2B5EF4-FFF2-40B4-BE49-F238E27FC236}">
                <a16:creationId xmlns:a16="http://schemas.microsoft.com/office/drawing/2014/main" id="{B70A1BF4-F481-410A-AB85-65F94B40A548}"/>
              </a:ext>
            </a:extLst>
          </p:cNvPr>
          <p:cNvPicPr>
            <a:picLocks noChangeAspect="1"/>
          </p:cNvPicPr>
          <p:nvPr/>
        </p:nvPicPr>
        <p:blipFill>
          <a:blip r:embed="rId3"/>
          <a:stretch>
            <a:fillRect/>
          </a:stretch>
        </p:blipFill>
        <p:spPr>
          <a:xfrm>
            <a:off x="2070910" y="889460"/>
            <a:ext cx="7308221" cy="5690370"/>
          </a:xfrm>
          <a:prstGeom prst="rect">
            <a:avLst/>
          </a:prstGeom>
        </p:spPr>
      </p:pic>
      <p:sp>
        <p:nvSpPr>
          <p:cNvPr id="166" name="Google Shape;166;p28"/>
          <p:cNvSpPr txBox="1">
            <a:spLocks noGrp="1"/>
          </p:cNvSpPr>
          <p:nvPr>
            <p:ph type="title"/>
          </p:nvPr>
        </p:nvSpPr>
        <p:spPr>
          <a:xfrm>
            <a:off x="122663" y="168638"/>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What is Security?</a:t>
            </a:r>
            <a:endParaRPr sz="1600" dirty="0">
              <a:latin typeface="Assistant"/>
              <a:ea typeface="Assistant"/>
              <a:cs typeface="Assistant"/>
              <a:sym typeface="Assistant"/>
            </a:endParaRPr>
          </a:p>
        </p:txBody>
      </p:sp>
      <p:sp>
        <p:nvSpPr>
          <p:cNvPr id="167" name="Google Shape;167;p28"/>
          <p:cNvSpPr txBox="1">
            <a:spLocks noGrp="1"/>
          </p:cNvSpPr>
          <p:nvPr>
            <p:ph idx="1"/>
          </p:nvPr>
        </p:nvSpPr>
        <p:spPr>
          <a:xfrm>
            <a:off x="737921" y="2207645"/>
            <a:ext cx="5572000" cy="3054000"/>
          </a:xfrm>
          <a:prstGeom prst="rect">
            <a:avLst/>
          </a:prstGeom>
          <a:noFill/>
          <a:ln>
            <a:noFill/>
          </a:ln>
        </p:spPr>
        <p:txBody>
          <a:bodyPr spcFirstLastPara="1" wrap="square" lIns="100767" tIns="50367" rIns="100767" bIns="50367" anchor="t" anchorCtr="0">
            <a:noAutofit/>
          </a:bodyPr>
          <a:lstStyle/>
          <a:p>
            <a:pPr marL="203195" indent="0">
              <a:buSzPts val="2300"/>
              <a:buNone/>
            </a:pPr>
            <a:endParaRPr sz="2400" dirty="0"/>
          </a:p>
          <a:p>
            <a:pPr marL="203195" indent="0">
              <a:spcAft>
                <a:spcPts val="2133"/>
              </a:spcAft>
              <a:buSzPts val="2300"/>
              <a:buNone/>
            </a:pPr>
            <a:endParaRPr sz="2400" dirty="0"/>
          </a:p>
        </p:txBody>
      </p:sp>
      <p:sp>
        <p:nvSpPr>
          <p:cNvPr id="172" name="Google Shape;172;p2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12</a:t>
            </a:fld>
            <a:endParaRPr kern="0">
              <a:solidFill>
                <a:srgbClr val="000000"/>
              </a:solidFill>
            </a:endParaRPr>
          </a:p>
        </p:txBody>
      </p:sp>
    </p:spTree>
    <p:extLst>
      <p:ext uri="{BB962C8B-B14F-4D97-AF65-F5344CB8AC3E}">
        <p14:creationId xmlns:p14="http://schemas.microsoft.com/office/powerpoint/2010/main" val="40667840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2"/>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Google Shape;933;p126"/>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Data Redundancy</a:t>
            </a:r>
          </a:p>
        </p:txBody>
      </p:sp>
      <p:cxnSp>
        <p:nvCxnSpPr>
          <p:cNvPr id="110" name="Straight Connector 109">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C48A444-2C4C-46E7-AF84-C91BF9E6B11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120</a:t>
            </a:fld>
            <a:endParaRPr lang="en-US" sz="600">
              <a:solidFill>
                <a:srgbClr val="FFFFFF"/>
              </a:solidFill>
            </a:endParaRPr>
          </a:p>
        </p:txBody>
      </p:sp>
    </p:spTree>
    <p:extLst>
      <p:ext uri="{BB962C8B-B14F-4D97-AF65-F5344CB8AC3E}">
        <p14:creationId xmlns:p14="http://schemas.microsoft.com/office/powerpoint/2010/main" val="29887980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7"/>
          <p:cNvSpPr txBox="1">
            <a:spLocks noGrp="1"/>
          </p:cNvSpPr>
          <p:nvPr>
            <p:ph type="title"/>
          </p:nvPr>
        </p:nvSpPr>
        <p:spPr>
          <a:xfrm>
            <a:off x="5630067" y="423467"/>
            <a:ext cx="5722800" cy="700000"/>
          </a:xfrm>
          <a:prstGeom prst="rect">
            <a:avLst/>
          </a:prstGeom>
          <a:noFill/>
          <a:ln>
            <a:noFill/>
          </a:ln>
        </p:spPr>
        <p:txBody>
          <a:bodyPr spcFirstLastPara="1" wrap="square" lIns="0" tIns="9667" rIns="0" bIns="0" anchor="ctr" anchorCtr="0">
            <a:noAutofit/>
          </a:bodyPr>
          <a:lstStyle/>
          <a:p>
            <a:pPr marL="16933">
              <a:buSzPts val="2600"/>
            </a:pPr>
            <a:r>
              <a:rPr lang="en" b="0" i="0" u="none" strike="noStrike" cap="none" dirty="0">
                <a:solidFill>
                  <a:schemeClr val="dk1"/>
                </a:solidFill>
                <a:latin typeface="Calibri"/>
                <a:ea typeface="Calibri"/>
                <a:cs typeface="Calibri"/>
                <a:sym typeface="Calibri"/>
              </a:rPr>
              <a:t>Backups and Archives</a:t>
            </a:r>
            <a:endParaRPr b="0" i="0" u="none" strike="noStrike" cap="none" dirty="0">
              <a:solidFill>
                <a:schemeClr val="dk1"/>
              </a:solidFill>
              <a:latin typeface="Calibri"/>
              <a:ea typeface="Calibri"/>
              <a:cs typeface="Calibri"/>
              <a:sym typeface="Calibri"/>
            </a:endParaRPr>
          </a:p>
        </p:txBody>
      </p:sp>
      <p:sp>
        <p:nvSpPr>
          <p:cNvPr id="3" name="Footer Placeholder 2">
            <a:extLst>
              <a:ext uri="{FF2B5EF4-FFF2-40B4-BE49-F238E27FC236}">
                <a16:creationId xmlns:a16="http://schemas.microsoft.com/office/drawing/2014/main" id="{7F46A7F1-E5E6-4EF5-BB5D-08156E1DA2F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3029ADB-DD25-426B-9BA3-C9F986E34E0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121</a:t>
            </a:fld>
            <a:endParaRPr lang="en"/>
          </a:p>
        </p:txBody>
      </p:sp>
      <p:sp>
        <p:nvSpPr>
          <p:cNvPr id="940" name="Google Shape;940;p127"/>
          <p:cNvSpPr txBox="1"/>
          <p:nvPr/>
        </p:nvSpPr>
        <p:spPr>
          <a:xfrm>
            <a:off x="1179444" y="2447439"/>
            <a:ext cx="8258400" cy="2498000"/>
          </a:xfrm>
          <a:prstGeom prst="rect">
            <a:avLst/>
          </a:prstGeom>
          <a:noFill/>
          <a:ln>
            <a:noFill/>
          </a:ln>
        </p:spPr>
        <p:txBody>
          <a:bodyPr spcFirstLastPara="1" wrap="square" lIns="0" tIns="9667" rIns="0" bIns="0" anchor="t" anchorCtr="0">
            <a:noAutofit/>
          </a:bodyPr>
          <a:lstStyle/>
          <a:p>
            <a:pPr marL="287859" marR="67732" indent="-270927" defTabSz="1219170">
              <a:buClr>
                <a:srgbClr val="000000"/>
              </a:buClr>
              <a:buSzPts val="1600"/>
              <a:buFont typeface="Noto Sans Symbols"/>
              <a:buChar char="➢"/>
            </a:pPr>
            <a:r>
              <a:rPr lang="en" sz="2133" kern="0" dirty="0">
                <a:solidFill>
                  <a:srgbClr val="000000"/>
                </a:solidFill>
                <a:latin typeface="Calibri"/>
                <a:ea typeface="Calibri"/>
                <a:cs typeface="Calibri"/>
                <a:sym typeface="Calibri"/>
              </a:rPr>
              <a:t>Keep Data Retention Requirements  in mind</a:t>
            </a:r>
            <a:endParaRPr sz="2133" kern="0" dirty="0">
              <a:solidFill>
                <a:srgbClr val="000000"/>
              </a:solidFill>
              <a:latin typeface="Calibri"/>
              <a:ea typeface="Calibri"/>
              <a:cs typeface="Calibri"/>
              <a:sym typeface="Calibri"/>
            </a:endParaRPr>
          </a:p>
          <a:p>
            <a:pPr marL="287859"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Select Backup methods appropriate  with Business Objectives</a:t>
            </a:r>
            <a:endParaRPr sz="2133" kern="0" dirty="0">
              <a:solidFill>
                <a:srgbClr val="000000"/>
              </a:solidFill>
              <a:latin typeface="Calibri"/>
              <a:ea typeface="Calibri"/>
              <a:cs typeface="Calibri"/>
              <a:sym typeface="Calibri"/>
            </a:endParaRPr>
          </a:p>
          <a:p>
            <a:pPr marL="287859" marR="423323"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Use Numbers from BIA: RTO and  RPO</a:t>
            </a:r>
          </a:p>
          <a:p>
            <a:pPr marL="745059" marR="423323" lvl="1"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RTO  Recovery Time Objective:  How quickly the service/server must get back up and running</a:t>
            </a:r>
          </a:p>
          <a:p>
            <a:pPr marL="745059" marR="423323" lvl="1"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RPO Recovery Point Objective:  How current data must be—tolerance for data loss</a:t>
            </a:r>
            <a:endParaRPr sz="2133" kern="0" dirty="0">
              <a:solidFill>
                <a:srgbClr val="000000"/>
              </a:solidFill>
              <a:latin typeface="Calibri"/>
              <a:ea typeface="Calibri"/>
              <a:cs typeface="Calibri"/>
              <a:sym typeface="Calibri"/>
            </a:endParaRPr>
          </a:p>
          <a:p>
            <a:pPr marL="287859" marR="761981"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Remember security of backup  media</a:t>
            </a:r>
            <a:endParaRPr sz="2133" kern="0" dirty="0">
              <a:solidFill>
                <a:srgbClr val="000000"/>
              </a:solidFill>
              <a:latin typeface="Calibri"/>
              <a:ea typeface="Calibri"/>
              <a:cs typeface="Calibri"/>
              <a:sym typeface="Calibri"/>
            </a:endParaRPr>
          </a:p>
          <a:p>
            <a:pPr marL="287859" marR="761981"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Backups are copies of current data, intended for fault tolerance</a:t>
            </a:r>
            <a:endParaRPr sz="1600" kern="0" dirty="0">
              <a:solidFill>
                <a:srgbClr val="000000"/>
              </a:solidFill>
              <a:latin typeface="Arial"/>
              <a:cs typeface="Arial"/>
              <a:sym typeface="Arial"/>
            </a:endParaRPr>
          </a:p>
          <a:p>
            <a:pPr marL="287859" marR="761981" indent="-270927" defTabSz="1219170">
              <a:spcBef>
                <a:spcPts val="667"/>
              </a:spcBef>
              <a:buClr>
                <a:srgbClr val="000000"/>
              </a:buClr>
              <a:buSzPts val="1600"/>
              <a:buFont typeface="Noto Sans Symbols"/>
              <a:buChar char="➢"/>
            </a:pPr>
            <a:r>
              <a:rPr lang="en" sz="2133" kern="0" dirty="0">
                <a:solidFill>
                  <a:srgbClr val="000000"/>
                </a:solidFill>
                <a:latin typeface="Calibri"/>
                <a:ea typeface="Calibri"/>
                <a:cs typeface="Calibri"/>
                <a:sym typeface="Calibri"/>
              </a:rPr>
              <a:t>Archives are data considered to be out of use, but preserved in the event that it is required at a later time</a:t>
            </a:r>
            <a:endParaRPr sz="2133"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483328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28"/>
          <p:cNvSpPr txBox="1">
            <a:spLocks noGrp="1"/>
          </p:cNvSpPr>
          <p:nvPr>
            <p:ph type="title"/>
          </p:nvPr>
        </p:nvSpPr>
        <p:spPr>
          <a:xfrm>
            <a:off x="954033" y="353525"/>
            <a:ext cx="10515600" cy="1325600"/>
          </a:xfrm>
          <a:prstGeom prst="rect">
            <a:avLst/>
          </a:prstGeom>
          <a:noFill/>
          <a:ln>
            <a:noFill/>
          </a:ln>
        </p:spPr>
        <p:txBody>
          <a:bodyPr spcFirstLastPara="1" wrap="square" lIns="100767" tIns="50367" rIns="100767" bIns="50367" anchor="ctr" anchorCtr="0">
            <a:noAutofit/>
          </a:bodyPr>
          <a:lstStyle/>
          <a:p>
            <a:pPr>
              <a:buSzPts val="2700"/>
            </a:pPr>
            <a:r>
              <a:rPr lang="en" b="0" i="0" u="none" strike="noStrike" cap="none" dirty="0">
                <a:solidFill>
                  <a:schemeClr val="dk1"/>
                </a:solidFill>
                <a:latin typeface="Calibri"/>
                <a:ea typeface="Calibri"/>
                <a:cs typeface="Calibri"/>
                <a:sym typeface="Calibri"/>
              </a:rPr>
              <a:t>Data Protection policies:  Retention</a:t>
            </a:r>
            <a:endParaRPr dirty="0"/>
          </a:p>
        </p:txBody>
      </p:sp>
      <p:sp>
        <p:nvSpPr>
          <p:cNvPr id="947" name="Google Shape;947;p128"/>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Data retention:  Established protocol for keeping information for operational or regulatory compliance needs. </a:t>
            </a:r>
            <a:endParaRPr sz="1600"/>
          </a:p>
          <a:p>
            <a:pPr marL="203195" indent="-194728">
              <a:buFont typeface="Arial"/>
              <a:buChar char="•"/>
            </a:pPr>
            <a:r>
              <a:rPr lang="en">
                <a:latin typeface="Calibri"/>
                <a:ea typeface="Calibri"/>
                <a:cs typeface="Calibri"/>
                <a:sym typeface="Calibri"/>
              </a:rPr>
              <a:t>Cloud considerations:</a:t>
            </a:r>
            <a:endParaRPr sz="1600"/>
          </a:p>
          <a:p>
            <a:pPr marL="626518" lvl="1" indent="-203195">
              <a:spcBef>
                <a:spcPts val="400"/>
              </a:spcBef>
              <a:buFont typeface="Arial"/>
              <a:buChar char="•"/>
            </a:pPr>
            <a:r>
              <a:rPr lang="en">
                <a:latin typeface="Calibri"/>
                <a:ea typeface="Calibri"/>
                <a:cs typeface="Calibri"/>
                <a:sym typeface="Calibri"/>
              </a:rPr>
              <a:t>Legal, regulatory and standards requirements must be well-documented and agreed upon</a:t>
            </a:r>
            <a:endParaRPr sz="1600"/>
          </a:p>
          <a:p>
            <a:pPr marL="626518" lvl="1" indent="-203195">
              <a:spcBef>
                <a:spcPts val="400"/>
              </a:spcBef>
              <a:buFont typeface="Arial"/>
              <a:buChar char="•"/>
            </a:pPr>
            <a:r>
              <a:rPr lang="en">
                <a:latin typeface="Calibri"/>
                <a:ea typeface="Calibri"/>
                <a:cs typeface="Calibri"/>
                <a:sym typeface="Calibri"/>
              </a:rPr>
              <a:t>Data mapping should map all relevant data in order to understand formats, data types and data locations</a:t>
            </a:r>
            <a:endParaRPr sz="1600"/>
          </a:p>
          <a:p>
            <a:pPr marL="626518" lvl="1" indent="-203195">
              <a:spcBef>
                <a:spcPts val="400"/>
              </a:spcBef>
              <a:buFont typeface="Arial"/>
              <a:buChar char="•"/>
            </a:pPr>
            <a:r>
              <a:rPr lang="en">
                <a:latin typeface="Calibri"/>
                <a:ea typeface="Calibri"/>
                <a:cs typeface="Calibri"/>
                <a:sym typeface="Calibri"/>
              </a:rPr>
              <a:t>Data Classification based on locations, compliance requirements, ownership and business usage</a:t>
            </a:r>
            <a:endParaRPr sz="1600"/>
          </a:p>
          <a:p>
            <a:pPr marL="626518" lvl="1" indent="-203195">
              <a:spcBef>
                <a:spcPts val="400"/>
              </a:spcBef>
              <a:spcAft>
                <a:spcPts val="2133"/>
              </a:spcAft>
              <a:buFont typeface="Arial"/>
              <a:buChar char="•"/>
            </a:pPr>
            <a:r>
              <a:rPr lang="en">
                <a:latin typeface="Calibri"/>
                <a:ea typeface="Calibri"/>
                <a:cs typeface="Calibri"/>
                <a:sym typeface="Calibri"/>
              </a:rPr>
              <a:t>Each category’s procedures should be followed based on appropriate policy that governs the data type</a:t>
            </a:r>
            <a:endParaRPr sz="1600"/>
          </a:p>
        </p:txBody>
      </p:sp>
      <p:sp>
        <p:nvSpPr>
          <p:cNvPr id="3" name="Footer Placeholder 2">
            <a:extLst>
              <a:ext uri="{FF2B5EF4-FFF2-40B4-BE49-F238E27FC236}">
                <a16:creationId xmlns:a16="http://schemas.microsoft.com/office/drawing/2014/main" id="{BD2B2C1D-5997-42C3-931D-9C03FBFCB82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02BF295-24D3-4F8B-A2BD-77F6FFECECE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122</a:t>
            </a:fld>
            <a:endParaRPr lang="en"/>
          </a:p>
        </p:txBody>
      </p:sp>
    </p:spTree>
    <p:extLst>
      <p:ext uri="{BB962C8B-B14F-4D97-AF65-F5344CB8AC3E}">
        <p14:creationId xmlns:p14="http://schemas.microsoft.com/office/powerpoint/2010/main" val="34020446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2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1900"/>
            </a:pPr>
            <a:r>
              <a:rPr lang="en" b="0" i="0" u="none" strike="noStrike" cap="none" dirty="0">
                <a:solidFill>
                  <a:schemeClr val="dk1"/>
                </a:solidFill>
                <a:latin typeface="Calibri"/>
                <a:ea typeface="Calibri"/>
                <a:cs typeface="Calibri"/>
                <a:sym typeface="Calibri"/>
              </a:rPr>
              <a:t>Data Protection policies:  Data archiving</a:t>
            </a:r>
            <a:endParaRPr dirty="0"/>
          </a:p>
        </p:txBody>
      </p:sp>
      <p:sp>
        <p:nvSpPr>
          <p:cNvPr id="954" name="Google Shape;954;p129"/>
          <p:cNvSpPr txBox="1">
            <a:spLocks noGrp="1"/>
          </p:cNvSpPr>
          <p:nvPr>
            <p:ph idx="1"/>
          </p:nvPr>
        </p:nvSpPr>
        <p:spPr>
          <a:xfrm>
            <a:off x="838200" y="16030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Data archiving is the process of identifying and moving inactive data out of current productions systems and into specialized long-term archival storage systems.  Considerations include:</a:t>
            </a:r>
            <a:endParaRPr sz="1600"/>
          </a:p>
          <a:p>
            <a:pPr marL="626518" lvl="1" indent="-203195">
              <a:spcBef>
                <a:spcPts val="400"/>
              </a:spcBef>
              <a:buFont typeface="Arial"/>
              <a:buChar char="•"/>
            </a:pPr>
            <a:r>
              <a:rPr lang="en">
                <a:latin typeface="Calibri"/>
                <a:ea typeface="Calibri"/>
                <a:cs typeface="Calibri"/>
                <a:sym typeface="Calibri"/>
              </a:rPr>
              <a:t>Encryption</a:t>
            </a:r>
            <a:endParaRPr sz="1600"/>
          </a:p>
          <a:p>
            <a:pPr marL="626518" lvl="1" indent="-203195">
              <a:spcBef>
                <a:spcPts val="400"/>
              </a:spcBef>
              <a:buFont typeface="Arial"/>
              <a:buChar char="•"/>
            </a:pPr>
            <a:r>
              <a:rPr lang="en">
                <a:latin typeface="Calibri"/>
                <a:ea typeface="Calibri"/>
                <a:cs typeface="Calibri"/>
                <a:sym typeface="Calibri"/>
              </a:rPr>
              <a:t>Monitoring</a:t>
            </a:r>
            <a:endParaRPr sz="1600"/>
          </a:p>
          <a:p>
            <a:pPr marL="626518" lvl="1" indent="-203195">
              <a:spcBef>
                <a:spcPts val="400"/>
              </a:spcBef>
              <a:buFont typeface="Arial"/>
              <a:buChar char="•"/>
            </a:pPr>
            <a:r>
              <a:rPr lang="en">
                <a:latin typeface="Calibri"/>
                <a:ea typeface="Calibri"/>
                <a:cs typeface="Calibri"/>
                <a:sym typeface="Calibri"/>
              </a:rPr>
              <a:t>Granular retrieval</a:t>
            </a:r>
            <a:endParaRPr sz="1600"/>
          </a:p>
          <a:p>
            <a:pPr marL="626518" lvl="1" indent="-203195">
              <a:spcBef>
                <a:spcPts val="400"/>
              </a:spcBef>
              <a:buFont typeface="Arial"/>
              <a:buChar char="•"/>
            </a:pPr>
            <a:r>
              <a:rPr lang="en" b="1">
                <a:latin typeface="Calibri"/>
                <a:ea typeface="Calibri"/>
                <a:cs typeface="Calibri"/>
                <a:sym typeface="Calibri"/>
              </a:rPr>
              <a:t>Electronic discovery</a:t>
            </a:r>
            <a:r>
              <a:rPr lang="en">
                <a:latin typeface="Calibri"/>
                <a:ea typeface="Calibri"/>
                <a:cs typeface="Calibri"/>
                <a:sym typeface="Calibri"/>
              </a:rPr>
              <a:t> (also called </a:t>
            </a:r>
            <a:r>
              <a:rPr lang="en" b="1">
                <a:latin typeface="Calibri"/>
                <a:ea typeface="Calibri"/>
                <a:cs typeface="Calibri"/>
                <a:sym typeface="Calibri"/>
              </a:rPr>
              <a:t>e-discovery</a:t>
            </a:r>
            <a:r>
              <a:rPr lang="en">
                <a:latin typeface="Calibri"/>
                <a:ea typeface="Calibri"/>
                <a:cs typeface="Calibri"/>
                <a:sym typeface="Calibri"/>
              </a:rPr>
              <a:t>) any process in which electronic data is sought, located, secured, and searched with the intent of using it as evidence in a civil or criminal legal case</a:t>
            </a:r>
            <a:endParaRPr sz="1600"/>
          </a:p>
          <a:p>
            <a:pPr marL="626518" lvl="1" indent="-203195">
              <a:spcBef>
                <a:spcPts val="400"/>
              </a:spcBef>
              <a:buFont typeface="Arial"/>
              <a:buChar char="•"/>
            </a:pPr>
            <a:r>
              <a:rPr lang="en">
                <a:latin typeface="Calibri"/>
                <a:ea typeface="Calibri"/>
                <a:cs typeface="Calibri"/>
                <a:sym typeface="Calibri"/>
              </a:rPr>
              <a:t>Backup and recovery</a:t>
            </a:r>
            <a:endParaRPr sz="1600"/>
          </a:p>
          <a:p>
            <a:pPr marL="626518" lvl="1" indent="-203195">
              <a:spcBef>
                <a:spcPts val="400"/>
              </a:spcBef>
              <a:buFont typeface="Arial"/>
              <a:buChar char="•"/>
            </a:pPr>
            <a:r>
              <a:rPr lang="en">
                <a:latin typeface="Calibri"/>
                <a:ea typeface="Calibri"/>
                <a:cs typeface="Calibri"/>
                <a:sym typeface="Calibri"/>
              </a:rPr>
              <a:t>Media Type</a:t>
            </a:r>
            <a:endParaRPr sz="1600"/>
          </a:p>
          <a:p>
            <a:pPr marL="626518" lvl="1" indent="-203195">
              <a:spcBef>
                <a:spcPts val="400"/>
              </a:spcBef>
              <a:buFont typeface="Arial"/>
              <a:buChar char="•"/>
            </a:pPr>
            <a:r>
              <a:rPr lang="en">
                <a:latin typeface="Calibri"/>
                <a:ea typeface="Calibri"/>
                <a:cs typeface="Calibri"/>
                <a:sym typeface="Calibri"/>
              </a:rPr>
              <a:t>Restoration procedures</a:t>
            </a:r>
            <a:endParaRPr sz="1600"/>
          </a:p>
          <a:p>
            <a:pPr marL="626518" lvl="1" indent="-67732">
              <a:spcBef>
                <a:spcPts val="400"/>
              </a:spcBef>
              <a:spcAft>
                <a:spcPts val="2133"/>
              </a:spcAft>
              <a:buNone/>
            </a:pPr>
            <a:endParaRPr>
              <a:latin typeface="Calibri"/>
              <a:ea typeface="Calibri"/>
              <a:cs typeface="Calibri"/>
              <a:sym typeface="Calibri"/>
            </a:endParaRPr>
          </a:p>
        </p:txBody>
      </p:sp>
      <p:sp>
        <p:nvSpPr>
          <p:cNvPr id="3" name="Footer Placeholder 2">
            <a:extLst>
              <a:ext uri="{FF2B5EF4-FFF2-40B4-BE49-F238E27FC236}">
                <a16:creationId xmlns:a16="http://schemas.microsoft.com/office/drawing/2014/main" id="{1CC5770A-4BB1-4190-A9FF-68C5B29968AC}"/>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0F2E83A1-BEA6-4E32-BFD8-926605DFC62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123</a:t>
            </a:fld>
            <a:endParaRPr lang="en"/>
          </a:p>
        </p:txBody>
      </p:sp>
    </p:spTree>
    <p:extLst>
      <p:ext uri="{BB962C8B-B14F-4D97-AF65-F5344CB8AC3E}">
        <p14:creationId xmlns:p14="http://schemas.microsoft.com/office/powerpoint/2010/main" val="2124721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8"/>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9" name="Google Shape;959;p130"/>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Secure Data Disposal</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6F3B2B9-189E-4713-B646-44602360E5D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124</a:t>
            </a:fld>
            <a:endParaRPr lang="en-US" sz="600">
              <a:solidFill>
                <a:srgbClr val="FFFFFF"/>
              </a:solidFill>
            </a:endParaRPr>
          </a:p>
        </p:txBody>
      </p:sp>
    </p:spTree>
    <p:extLst>
      <p:ext uri="{BB962C8B-B14F-4D97-AF65-F5344CB8AC3E}">
        <p14:creationId xmlns:p14="http://schemas.microsoft.com/office/powerpoint/2010/main" val="18906448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1"/>
          <p:cNvSpPr txBox="1">
            <a:spLocks noGrp="1"/>
          </p:cNvSpPr>
          <p:nvPr>
            <p:ph type="title"/>
          </p:nvPr>
        </p:nvSpPr>
        <p:spPr>
          <a:xfrm>
            <a:off x="4139677" y="1201085"/>
            <a:ext cx="6859600" cy="452000"/>
          </a:xfrm>
          <a:prstGeom prst="rect">
            <a:avLst/>
          </a:prstGeom>
          <a:noFill/>
          <a:ln>
            <a:noFill/>
          </a:ln>
        </p:spPr>
        <p:txBody>
          <a:bodyPr spcFirstLastPara="1" wrap="square" lIns="0" tIns="10167" rIns="0" bIns="0" anchor="ctr" anchorCtr="0">
            <a:noAutofit/>
          </a:bodyPr>
          <a:lstStyle/>
          <a:p>
            <a:pPr marL="16933"/>
            <a:r>
              <a:rPr lang="en" dirty="0"/>
              <a:t>Sanitizing Media</a:t>
            </a:r>
            <a:endParaRPr sz="1600" dirty="0"/>
          </a:p>
        </p:txBody>
      </p:sp>
      <p:sp>
        <p:nvSpPr>
          <p:cNvPr id="3" name="Footer Placeholder 2">
            <a:extLst>
              <a:ext uri="{FF2B5EF4-FFF2-40B4-BE49-F238E27FC236}">
                <a16:creationId xmlns:a16="http://schemas.microsoft.com/office/drawing/2014/main" id="{35DBA12D-F7BD-4EF7-8BE7-025F3A61C49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75A4A177-278C-4EF5-828C-8FC9CCC1824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125</a:t>
            </a:fld>
            <a:endParaRPr lang="en"/>
          </a:p>
        </p:txBody>
      </p:sp>
      <p:sp>
        <p:nvSpPr>
          <p:cNvPr id="966" name="Google Shape;966;p131"/>
          <p:cNvSpPr txBox="1"/>
          <p:nvPr/>
        </p:nvSpPr>
        <p:spPr>
          <a:xfrm>
            <a:off x="1207400" y="2060631"/>
            <a:ext cx="8490000" cy="2833600"/>
          </a:xfrm>
          <a:prstGeom prst="rect">
            <a:avLst/>
          </a:prstGeom>
          <a:noFill/>
          <a:ln>
            <a:noFill/>
          </a:ln>
        </p:spPr>
        <p:txBody>
          <a:bodyPr spcFirstLastPara="1" wrap="square" lIns="0" tIns="64167" rIns="0" bIns="0" anchor="t" anchorCtr="0">
            <a:noAutofit/>
          </a:bodyPr>
          <a:lstStyle/>
          <a:p>
            <a:pPr marL="287859" marR="101597" indent="-270927" algn="just" defTabSz="1219170">
              <a:lnSpc>
                <a:spcPct val="80000"/>
              </a:lnSpc>
              <a:buClr>
                <a:srgbClr val="000000"/>
              </a:buClr>
              <a:buSzPts val="1600"/>
              <a:buFont typeface="Noto Sans Symbols"/>
              <a:buChar char="●"/>
            </a:pPr>
            <a:r>
              <a:rPr lang="en" sz="2133" kern="0">
                <a:solidFill>
                  <a:srgbClr val="000000"/>
                </a:solidFill>
                <a:latin typeface="Calibri"/>
                <a:ea typeface="Calibri"/>
                <a:cs typeface="Calibri"/>
                <a:sym typeface="Calibri"/>
              </a:rPr>
              <a:t>What types (e.g., optical non‐rewritable, magnetic)  and size (e.g., megabyte, gigabyte, and terabyte) of  media storage need to be sanitized?</a:t>
            </a:r>
            <a:endParaRPr sz="2133" kern="0">
              <a:solidFill>
                <a:srgbClr val="000000"/>
              </a:solidFill>
              <a:latin typeface="Calibri"/>
              <a:ea typeface="Calibri"/>
              <a:cs typeface="Calibri"/>
              <a:sym typeface="Calibri"/>
            </a:endParaRPr>
          </a:p>
          <a:p>
            <a:pPr marL="287859" marR="16933"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confidentiality of the data stored on the  media?</a:t>
            </a:r>
            <a:endParaRPr sz="1600" kern="0">
              <a:solidFill>
                <a:srgbClr val="000000"/>
              </a:solidFill>
              <a:latin typeface="Arial"/>
              <a:cs typeface="Arial"/>
              <a:sym typeface="Arial"/>
            </a:endParaRPr>
          </a:p>
          <a:p>
            <a:pPr marL="287859" indent="-270927" defTabSz="1219170">
              <a:buClr>
                <a:srgbClr val="000000"/>
              </a:buClr>
              <a:buSzPts val="1600"/>
              <a:buFont typeface="Noto Sans Symbols"/>
              <a:buChar char="●"/>
            </a:pPr>
            <a:r>
              <a:rPr lang="en" sz="2133" kern="0">
                <a:solidFill>
                  <a:srgbClr val="000000"/>
                </a:solidFill>
                <a:latin typeface="Calibri"/>
                <a:ea typeface="Calibri"/>
                <a:cs typeface="Calibri"/>
                <a:sym typeface="Calibri"/>
              </a:rPr>
              <a:t>Will the media be processed in a controlled area?</a:t>
            </a:r>
            <a:endParaRPr sz="2133" kern="0">
              <a:solidFill>
                <a:srgbClr val="000000"/>
              </a:solidFill>
              <a:latin typeface="Calibri"/>
              <a:ea typeface="Calibri"/>
              <a:cs typeface="Calibri"/>
              <a:sym typeface="Calibri"/>
            </a:endParaRPr>
          </a:p>
          <a:p>
            <a:pPr marL="287859"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Should the sanitization process be conducted within  the organization or outsourced?</a:t>
            </a:r>
            <a:endParaRPr sz="2133" kern="0">
              <a:solidFill>
                <a:srgbClr val="000000"/>
              </a:solidFill>
              <a:latin typeface="Calibri"/>
              <a:ea typeface="Calibri"/>
              <a:cs typeface="Calibri"/>
              <a:sym typeface="Calibri"/>
            </a:endParaRPr>
          </a:p>
          <a:p>
            <a:pPr marL="287859" marR="507987"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anticipated volume of media to be  sanitized by type of media?</a:t>
            </a:r>
            <a:endParaRPr sz="1600" kern="0">
              <a:solidFill>
                <a:srgbClr val="000000"/>
              </a:solidFill>
              <a:latin typeface="Arial"/>
              <a:cs typeface="Arial"/>
              <a:sym typeface="Arial"/>
            </a:endParaRPr>
          </a:p>
          <a:p>
            <a:pPr marL="287859" marR="287859"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availability of sanitization equipment  and tools?</a:t>
            </a:r>
            <a:endParaRPr sz="2133"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704546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2"/>
          <p:cNvSpPr txBox="1">
            <a:spLocks noGrp="1"/>
          </p:cNvSpPr>
          <p:nvPr>
            <p:ph type="title"/>
          </p:nvPr>
        </p:nvSpPr>
        <p:spPr>
          <a:xfrm>
            <a:off x="3988959" y="1618959"/>
            <a:ext cx="3432800" cy="399200"/>
          </a:xfrm>
          <a:prstGeom prst="rect">
            <a:avLst/>
          </a:prstGeom>
          <a:noFill/>
          <a:ln>
            <a:noFill/>
          </a:ln>
        </p:spPr>
        <p:txBody>
          <a:bodyPr spcFirstLastPara="1" wrap="square" lIns="0" tIns="9667" rIns="0" bIns="0" anchor="ctr" anchorCtr="0">
            <a:noAutofit/>
          </a:bodyPr>
          <a:lstStyle/>
          <a:p>
            <a:pPr marL="16933">
              <a:buSzPts val="2600"/>
            </a:pPr>
            <a:r>
              <a:rPr lang="en" sz="3467" dirty="0"/>
              <a:t>Media Sanitation</a:t>
            </a:r>
            <a:endParaRPr sz="3467" dirty="0"/>
          </a:p>
        </p:txBody>
      </p:sp>
      <p:sp>
        <p:nvSpPr>
          <p:cNvPr id="3" name="Footer Placeholder 2">
            <a:extLst>
              <a:ext uri="{FF2B5EF4-FFF2-40B4-BE49-F238E27FC236}">
                <a16:creationId xmlns:a16="http://schemas.microsoft.com/office/drawing/2014/main" id="{CD827B04-BADF-4338-BC1A-30DFCABE8F2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7193DAFA-BFF3-4DF1-B493-E691D9B41D8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126</a:t>
            </a:fld>
            <a:endParaRPr lang="en"/>
          </a:p>
        </p:txBody>
      </p:sp>
      <p:sp>
        <p:nvSpPr>
          <p:cNvPr id="973" name="Google Shape;973;p132"/>
          <p:cNvSpPr/>
          <p:nvPr/>
        </p:nvSpPr>
        <p:spPr>
          <a:xfrm>
            <a:off x="2514361" y="2558155"/>
            <a:ext cx="3493200" cy="212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74" name="Google Shape;974;p132"/>
          <p:cNvSpPr txBox="1"/>
          <p:nvPr/>
        </p:nvSpPr>
        <p:spPr>
          <a:xfrm>
            <a:off x="2515284" y="2294929"/>
            <a:ext cx="863600" cy="1860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467" kern="0">
                <a:solidFill>
                  <a:srgbClr val="000000"/>
                </a:solidFill>
                <a:latin typeface="Arial"/>
                <a:ea typeface="Arial"/>
                <a:cs typeface="Arial"/>
                <a:sym typeface="Arial"/>
              </a:rPr>
              <a:t>Data</a:t>
            </a:r>
            <a:endParaRPr sz="1467" kern="0">
              <a:solidFill>
                <a:srgbClr val="000000"/>
              </a:solidFill>
              <a:latin typeface="Arial"/>
              <a:ea typeface="Arial"/>
              <a:cs typeface="Arial"/>
              <a:sym typeface="Arial"/>
            </a:endParaRPr>
          </a:p>
        </p:txBody>
      </p:sp>
      <p:sp>
        <p:nvSpPr>
          <p:cNvPr id="975" name="Google Shape;975;p132"/>
          <p:cNvSpPr txBox="1"/>
          <p:nvPr/>
        </p:nvSpPr>
        <p:spPr>
          <a:xfrm>
            <a:off x="2580367" y="2731484"/>
            <a:ext cx="2076800" cy="7632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600" kern="0">
                <a:solidFill>
                  <a:srgbClr val="000000"/>
                </a:solidFill>
                <a:latin typeface="Assistant SemiBold"/>
                <a:ea typeface="Assistant SemiBold"/>
                <a:cs typeface="Assistant SemiBold"/>
                <a:sym typeface="Assistant SemiBold"/>
              </a:rPr>
              <a:t>Magnetic  Optical</a:t>
            </a: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r>
              <a:rPr lang="en" sz="1600" kern="0">
                <a:solidFill>
                  <a:srgbClr val="000000"/>
                </a:solidFill>
                <a:latin typeface="Assistant SemiBold"/>
                <a:ea typeface="Assistant SemiBold"/>
                <a:cs typeface="Assistant SemiBold"/>
                <a:sym typeface="Assistant SemiBold"/>
              </a:rPr>
              <a:t>Electrical</a:t>
            </a:r>
            <a:endParaRPr sz="1600" kern="0">
              <a:solidFill>
                <a:srgbClr val="000000"/>
              </a:solidFill>
              <a:latin typeface="Assistant SemiBold"/>
              <a:ea typeface="Assistant SemiBold"/>
              <a:cs typeface="Assistant SemiBold"/>
              <a:sym typeface="Assistant SemiBold"/>
            </a:endParaRPr>
          </a:p>
        </p:txBody>
      </p:sp>
      <p:sp>
        <p:nvSpPr>
          <p:cNvPr id="976" name="Google Shape;976;p132"/>
          <p:cNvSpPr/>
          <p:nvPr/>
        </p:nvSpPr>
        <p:spPr>
          <a:xfrm>
            <a:off x="5940560" y="2558181"/>
            <a:ext cx="3364000" cy="212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defTabSz="1219170">
              <a:buClr>
                <a:srgbClr val="000000"/>
              </a:buClr>
            </a:pPr>
            <a:endParaRPr sz="1600" kern="0">
              <a:solidFill>
                <a:srgbClr val="000000"/>
              </a:solidFill>
              <a:latin typeface="Assistant SemiBold"/>
              <a:ea typeface="Assistant SemiBold"/>
              <a:cs typeface="Assistant SemiBold"/>
              <a:sym typeface="Assistant SemiBold"/>
            </a:endParaRPr>
          </a:p>
        </p:txBody>
      </p:sp>
      <p:sp>
        <p:nvSpPr>
          <p:cNvPr id="977" name="Google Shape;977;p132"/>
          <p:cNvSpPr txBox="1"/>
          <p:nvPr/>
        </p:nvSpPr>
        <p:spPr>
          <a:xfrm>
            <a:off x="5940576" y="2294925"/>
            <a:ext cx="1102000" cy="1860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467" kern="0">
                <a:solidFill>
                  <a:srgbClr val="000000"/>
                </a:solidFill>
                <a:latin typeface="Arial"/>
                <a:ea typeface="Arial"/>
                <a:cs typeface="Arial"/>
                <a:sym typeface="Arial"/>
              </a:rPr>
              <a:t>Media</a:t>
            </a:r>
            <a:endParaRPr sz="1467" kern="0">
              <a:solidFill>
                <a:srgbClr val="000000"/>
              </a:solidFill>
              <a:latin typeface="Arial"/>
              <a:ea typeface="Arial"/>
              <a:cs typeface="Arial"/>
              <a:sym typeface="Arial"/>
            </a:endParaRPr>
          </a:p>
        </p:txBody>
      </p:sp>
      <p:sp>
        <p:nvSpPr>
          <p:cNvPr id="978" name="Google Shape;978;p132"/>
          <p:cNvSpPr txBox="1"/>
          <p:nvPr/>
        </p:nvSpPr>
        <p:spPr>
          <a:xfrm>
            <a:off x="6731667" y="2731487"/>
            <a:ext cx="2228800" cy="7632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600" kern="0">
                <a:solidFill>
                  <a:srgbClr val="000000"/>
                </a:solidFill>
                <a:latin typeface="Assistant SemiBold"/>
                <a:ea typeface="Assistant SemiBold"/>
                <a:cs typeface="Assistant SemiBold"/>
                <a:sym typeface="Assistant SemiBold"/>
              </a:rPr>
              <a:t>Hard copy</a:t>
            </a: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r>
              <a:rPr lang="en" sz="1600" kern="0">
                <a:solidFill>
                  <a:srgbClr val="000000"/>
                </a:solidFill>
                <a:latin typeface="Assistant SemiBold"/>
                <a:ea typeface="Assistant SemiBold"/>
                <a:cs typeface="Assistant SemiBold"/>
                <a:sym typeface="Assistant SemiBold"/>
              </a:rPr>
              <a:t>Electronic copy</a:t>
            </a:r>
            <a:endParaRPr sz="1600" kern="0">
              <a:solidFill>
                <a:srgbClr val="000000"/>
              </a:solidFill>
              <a:latin typeface="Assistant SemiBold"/>
              <a:ea typeface="Assistant SemiBold"/>
              <a:cs typeface="Assistant SemiBold"/>
              <a:sym typeface="Assistant SemiBold"/>
            </a:endParaRPr>
          </a:p>
        </p:txBody>
      </p:sp>
      <p:sp>
        <p:nvSpPr>
          <p:cNvPr id="979" name="Google Shape;979;p132"/>
          <p:cNvSpPr/>
          <p:nvPr/>
        </p:nvSpPr>
        <p:spPr>
          <a:xfrm>
            <a:off x="2515300" y="3575833"/>
            <a:ext cx="6798800" cy="560400"/>
          </a:xfrm>
          <a:prstGeom prst="rect">
            <a:avLst/>
          </a:prstGeom>
          <a:solidFill>
            <a:srgbClr val="FFFFFF"/>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0" name="Google Shape;980;p132"/>
          <p:cNvSpPr/>
          <p:nvPr/>
        </p:nvSpPr>
        <p:spPr>
          <a:xfrm>
            <a:off x="2511567" y="3572900"/>
            <a:ext cx="6798628" cy="575005"/>
          </a:xfrm>
          <a:custGeom>
            <a:avLst/>
            <a:gdLst/>
            <a:ahLst/>
            <a:cxnLst/>
            <a:rect l="l" t="t" r="r" b="b"/>
            <a:pathLst>
              <a:path w="6334125" h="391160" extrusionOk="0">
                <a:moveTo>
                  <a:pt x="6333744" y="388619"/>
                </a:moveTo>
                <a:lnTo>
                  <a:pt x="6333744" y="2285"/>
                </a:lnTo>
                <a:lnTo>
                  <a:pt x="6331458" y="0"/>
                </a:lnTo>
                <a:lnTo>
                  <a:pt x="1523" y="0"/>
                </a:lnTo>
                <a:lnTo>
                  <a:pt x="0" y="2286"/>
                </a:lnTo>
                <a:lnTo>
                  <a:pt x="0" y="388620"/>
                </a:lnTo>
                <a:lnTo>
                  <a:pt x="1524" y="390906"/>
                </a:lnTo>
                <a:lnTo>
                  <a:pt x="4572" y="390906"/>
                </a:lnTo>
                <a:lnTo>
                  <a:pt x="4572" y="9906"/>
                </a:lnTo>
                <a:lnTo>
                  <a:pt x="9144" y="4572"/>
                </a:lnTo>
                <a:lnTo>
                  <a:pt x="9143" y="9906"/>
                </a:lnTo>
                <a:lnTo>
                  <a:pt x="6324599" y="9905"/>
                </a:lnTo>
                <a:lnTo>
                  <a:pt x="6324599" y="4571"/>
                </a:lnTo>
                <a:lnTo>
                  <a:pt x="6329172" y="9905"/>
                </a:lnTo>
                <a:lnTo>
                  <a:pt x="6329172" y="390905"/>
                </a:lnTo>
                <a:lnTo>
                  <a:pt x="6331458" y="390905"/>
                </a:lnTo>
                <a:lnTo>
                  <a:pt x="6333744" y="388619"/>
                </a:lnTo>
                <a:close/>
              </a:path>
              <a:path w="6334125" h="391160" extrusionOk="0">
                <a:moveTo>
                  <a:pt x="9144" y="9906"/>
                </a:moveTo>
                <a:lnTo>
                  <a:pt x="9144" y="4572"/>
                </a:lnTo>
                <a:lnTo>
                  <a:pt x="4572" y="9906"/>
                </a:lnTo>
                <a:lnTo>
                  <a:pt x="9144" y="9906"/>
                </a:lnTo>
                <a:close/>
              </a:path>
              <a:path w="6334125" h="391160" extrusionOk="0">
                <a:moveTo>
                  <a:pt x="9144" y="381000"/>
                </a:moveTo>
                <a:lnTo>
                  <a:pt x="9144" y="9906"/>
                </a:lnTo>
                <a:lnTo>
                  <a:pt x="4572" y="9906"/>
                </a:lnTo>
                <a:lnTo>
                  <a:pt x="4572" y="381000"/>
                </a:lnTo>
                <a:lnTo>
                  <a:pt x="9144" y="381000"/>
                </a:lnTo>
                <a:close/>
              </a:path>
              <a:path w="6334125" h="391160" extrusionOk="0">
                <a:moveTo>
                  <a:pt x="6329172" y="380999"/>
                </a:moveTo>
                <a:lnTo>
                  <a:pt x="4572" y="381000"/>
                </a:lnTo>
                <a:lnTo>
                  <a:pt x="9144" y="385572"/>
                </a:lnTo>
                <a:lnTo>
                  <a:pt x="9143" y="390906"/>
                </a:lnTo>
                <a:lnTo>
                  <a:pt x="6324599" y="390905"/>
                </a:lnTo>
                <a:lnTo>
                  <a:pt x="6324599" y="385572"/>
                </a:lnTo>
                <a:lnTo>
                  <a:pt x="6329172" y="380999"/>
                </a:lnTo>
                <a:close/>
              </a:path>
              <a:path w="6334125" h="391160" extrusionOk="0">
                <a:moveTo>
                  <a:pt x="9143" y="390906"/>
                </a:moveTo>
                <a:lnTo>
                  <a:pt x="9144" y="385572"/>
                </a:lnTo>
                <a:lnTo>
                  <a:pt x="4572" y="381000"/>
                </a:lnTo>
                <a:lnTo>
                  <a:pt x="4572" y="390906"/>
                </a:lnTo>
                <a:lnTo>
                  <a:pt x="9143" y="390906"/>
                </a:lnTo>
                <a:close/>
              </a:path>
              <a:path w="6334125" h="391160" extrusionOk="0">
                <a:moveTo>
                  <a:pt x="6329172" y="9905"/>
                </a:moveTo>
                <a:lnTo>
                  <a:pt x="6324599" y="4571"/>
                </a:lnTo>
                <a:lnTo>
                  <a:pt x="6324599" y="9905"/>
                </a:lnTo>
                <a:lnTo>
                  <a:pt x="6329172" y="9905"/>
                </a:lnTo>
                <a:close/>
              </a:path>
              <a:path w="6334125" h="391160" extrusionOk="0">
                <a:moveTo>
                  <a:pt x="6329172" y="380999"/>
                </a:moveTo>
                <a:lnTo>
                  <a:pt x="6329172" y="9905"/>
                </a:lnTo>
                <a:lnTo>
                  <a:pt x="6324599" y="9905"/>
                </a:lnTo>
                <a:lnTo>
                  <a:pt x="6324599" y="380999"/>
                </a:lnTo>
                <a:lnTo>
                  <a:pt x="6329172" y="380999"/>
                </a:lnTo>
                <a:close/>
              </a:path>
              <a:path w="6334125" h="391160" extrusionOk="0">
                <a:moveTo>
                  <a:pt x="6329172" y="390905"/>
                </a:moveTo>
                <a:lnTo>
                  <a:pt x="6329172" y="380999"/>
                </a:lnTo>
                <a:lnTo>
                  <a:pt x="6324599" y="385572"/>
                </a:lnTo>
                <a:lnTo>
                  <a:pt x="6324599" y="390905"/>
                </a:lnTo>
                <a:lnTo>
                  <a:pt x="6329172" y="390905"/>
                </a:lnTo>
                <a:close/>
              </a:path>
            </a:pathLst>
          </a:custGeom>
          <a:solidFill>
            <a:srgbClr val="000000"/>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1" name="Google Shape;981;p132"/>
          <p:cNvSpPr txBox="1"/>
          <p:nvPr/>
        </p:nvSpPr>
        <p:spPr>
          <a:xfrm>
            <a:off x="2506100" y="3590200"/>
            <a:ext cx="6798800" cy="245600"/>
          </a:xfrm>
          <a:prstGeom prst="rect">
            <a:avLst/>
          </a:prstGeom>
          <a:noFill/>
          <a:ln>
            <a:noFill/>
          </a:ln>
        </p:spPr>
        <p:txBody>
          <a:bodyPr spcFirstLastPara="1" wrap="square" lIns="0" tIns="10167" rIns="0" bIns="0" anchor="t" anchorCtr="0">
            <a:noAutofit/>
          </a:bodyPr>
          <a:lstStyle/>
          <a:p>
            <a:pPr marL="16933" algn="ctr" defTabSz="1219170">
              <a:buClr>
                <a:srgbClr val="000000"/>
              </a:buClr>
            </a:pPr>
            <a:r>
              <a:rPr lang="en" sz="1867" kern="0">
                <a:solidFill>
                  <a:srgbClr val="000000"/>
                </a:solidFill>
                <a:latin typeface="Times"/>
                <a:ea typeface="Times"/>
                <a:cs typeface="Times"/>
                <a:sym typeface="Times"/>
              </a:rPr>
              <a:t>Disposal, Clearing, Purging, Destroying</a:t>
            </a:r>
            <a:endParaRPr sz="1600" kern="0">
              <a:solidFill>
                <a:srgbClr val="000000"/>
              </a:solidFill>
              <a:latin typeface="Arial"/>
              <a:cs typeface="Arial"/>
              <a:sym typeface="Arial"/>
            </a:endParaRPr>
          </a:p>
        </p:txBody>
      </p:sp>
      <p:sp>
        <p:nvSpPr>
          <p:cNvPr id="982" name="Google Shape;982;p132"/>
          <p:cNvSpPr/>
          <p:nvPr/>
        </p:nvSpPr>
        <p:spPr>
          <a:xfrm>
            <a:off x="4329601" y="3921859"/>
            <a:ext cx="3092400" cy="164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3" name="Google Shape;983;p132"/>
          <p:cNvSpPr/>
          <p:nvPr/>
        </p:nvSpPr>
        <p:spPr>
          <a:xfrm>
            <a:off x="5384349" y="2924067"/>
            <a:ext cx="1060704" cy="378047"/>
          </a:xfrm>
          <a:custGeom>
            <a:avLst/>
            <a:gdLst/>
            <a:ahLst/>
            <a:cxnLst/>
            <a:rect l="l" t="t" r="r" b="b"/>
            <a:pathLst>
              <a:path w="1219200" h="257175" extrusionOk="0">
                <a:moveTo>
                  <a:pt x="1105798" y="128504"/>
                </a:moveTo>
                <a:lnTo>
                  <a:pt x="1056719" y="99929"/>
                </a:lnTo>
                <a:lnTo>
                  <a:pt x="0" y="99929"/>
                </a:lnTo>
                <a:lnTo>
                  <a:pt x="0" y="157079"/>
                </a:lnTo>
                <a:lnTo>
                  <a:pt x="1056719" y="157079"/>
                </a:lnTo>
                <a:lnTo>
                  <a:pt x="1105798" y="128504"/>
                </a:lnTo>
                <a:close/>
              </a:path>
              <a:path w="1219200" h="257175" extrusionOk="0">
                <a:moveTo>
                  <a:pt x="1219200" y="128123"/>
                </a:moveTo>
                <a:lnTo>
                  <a:pt x="1005839" y="3917"/>
                </a:lnTo>
                <a:lnTo>
                  <a:pt x="995041" y="0"/>
                </a:lnTo>
                <a:lnTo>
                  <a:pt x="984027" y="583"/>
                </a:lnTo>
                <a:lnTo>
                  <a:pt x="974014" y="5310"/>
                </a:lnTo>
                <a:lnTo>
                  <a:pt x="966215" y="13823"/>
                </a:lnTo>
                <a:lnTo>
                  <a:pt x="962739" y="24622"/>
                </a:lnTo>
                <a:lnTo>
                  <a:pt x="963549" y="35635"/>
                </a:lnTo>
                <a:lnTo>
                  <a:pt x="968359" y="45648"/>
                </a:lnTo>
                <a:lnTo>
                  <a:pt x="976884" y="53447"/>
                </a:lnTo>
                <a:lnTo>
                  <a:pt x="1056719" y="99929"/>
                </a:lnTo>
                <a:lnTo>
                  <a:pt x="1162812" y="99929"/>
                </a:lnTo>
                <a:lnTo>
                  <a:pt x="1162812" y="161150"/>
                </a:lnTo>
                <a:lnTo>
                  <a:pt x="1219200" y="128123"/>
                </a:lnTo>
                <a:close/>
              </a:path>
              <a:path w="1219200" h="257175" extrusionOk="0">
                <a:moveTo>
                  <a:pt x="1162812" y="161150"/>
                </a:moveTo>
                <a:lnTo>
                  <a:pt x="1162812" y="157079"/>
                </a:lnTo>
                <a:lnTo>
                  <a:pt x="1056719" y="157079"/>
                </a:lnTo>
                <a:lnTo>
                  <a:pt x="976884" y="203561"/>
                </a:lnTo>
                <a:lnTo>
                  <a:pt x="968359" y="211359"/>
                </a:lnTo>
                <a:lnTo>
                  <a:pt x="963549" y="221372"/>
                </a:lnTo>
                <a:lnTo>
                  <a:pt x="962739" y="232386"/>
                </a:lnTo>
                <a:lnTo>
                  <a:pt x="966215" y="243185"/>
                </a:lnTo>
                <a:lnTo>
                  <a:pt x="974014" y="251698"/>
                </a:lnTo>
                <a:lnTo>
                  <a:pt x="984027" y="256424"/>
                </a:lnTo>
                <a:lnTo>
                  <a:pt x="995041" y="257008"/>
                </a:lnTo>
                <a:lnTo>
                  <a:pt x="1005839" y="253091"/>
                </a:lnTo>
                <a:lnTo>
                  <a:pt x="1162812" y="161150"/>
                </a:lnTo>
                <a:close/>
              </a:path>
              <a:path w="1219200" h="257175" extrusionOk="0">
                <a:moveTo>
                  <a:pt x="1162812" y="157079"/>
                </a:moveTo>
                <a:lnTo>
                  <a:pt x="1162812" y="99929"/>
                </a:lnTo>
                <a:lnTo>
                  <a:pt x="1056719" y="99929"/>
                </a:lnTo>
                <a:lnTo>
                  <a:pt x="1105798" y="128504"/>
                </a:lnTo>
                <a:lnTo>
                  <a:pt x="1148334" y="103739"/>
                </a:lnTo>
                <a:lnTo>
                  <a:pt x="1148334" y="157079"/>
                </a:lnTo>
                <a:lnTo>
                  <a:pt x="1162812" y="157079"/>
                </a:lnTo>
                <a:close/>
              </a:path>
              <a:path w="1219200" h="257175" extrusionOk="0">
                <a:moveTo>
                  <a:pt x="1148334" y="157079"/>
                </a:moveTo>
                <a:lnTo>
                  <a:pt x="1148334" y="153269"/>
                </a:lnTo>
                <a:lnTo>
                  <a:pt x="1105798" y="128504"/>
                </a:lnTo>
                <a:lnTo>
                  <a:pt x="1056719" y="157079"/>
                </a:lnTo>
                <a:lnTo>
                  <a:pt x="1148334" y="157079"/>
                </a:lnTo>
                <a:close/>
              </a:path>
              <a:path w="1219200" h="257175" extrusionOk="0">
                <a:moveTo>
                  <a:pt x="1148334" y="153269"/>
                </a:moveTo>
                <a:lnTo>
                  <a:pt x="1148334" y="103739"/>
                </a:lnTo>
                <a:lnTo>
                  <a:pt x="1105798" y="128504"/>
                </a:lnTo>
                <a:lnTo>
                  <a:pt x="1148334" y="153269"/>
                </a:lnTo>
                <a:close/>
              </a:path>
            </a:pathLst>
          </a:custGeom>
          <a:solidFill>
            <a:srgbClr val="000000"/>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133694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33"/>
          <p:cNvSpPr txBox="1">
            <a:spLocks noGrp="1"/>
          </p:cNvSpPr>
          <p:nvPr>
            <p:ph type="title"/>
          </p:nvPr>
        </p:nvSpPr>
        <p:spPr>
          <a:xfrm>
            <a:off x="5058533" y="853233"/>
            <a:ext cx="5647200" cy="884000"/>
          </a:xfrm>
          <a:prstGeom prst="rect">
            <a:avLst/>
          </a:prstGeom>
          <a:noFill/>
          <a:ln>
            <a:noFill/>
          </a:ln>
        </p:spPr>
        <p:txBody>
          <a:bodyPr spcFirstLastPara="1" wrap="square" lIns="0" tIns="9667" rIns="0" bIns="0" anchor="ctr" anchorCtr="0">
            <a:noAutofit/>
          </a:bodyPr>
          <a:lstStyle/>
          <a:p>
            <a:pPr marL="16933">
              <a:buSzPts val="2600"/>
            </a:pPr>
            <a:r>
              <a:rPr lang="en" sz="3467" dirty="0"/>
              <a:t>Removing Data Remnants</a:t>
            </a:r>
            <a:endParaRPr sz="3467" dirty="0"/>
          </a:p>
        </p:txBody>
      </p:sp>
      <p:sp>
        <p:nvSpPr>
          <p:cNvPr id="2" name="Slide Number Placeholder 1">
            <a:extLst>
              <a:ext uri="{FF2B5EF4-FFF2-40B4-BE49-F238E27FC236}">
                <a16:creationId xmlns:a16="http://schemas.microsoft.com/office/drawing/2014/main" id="{9B09861D-313D-4A66-A38D-B3711EF5912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127</a:t>
            </a:fld>
            <a:endParaRPr lang="en"/>
          </a:p>
        </p:txBody>
      </p:sp>
      <p:sp>
        <p:nvSpPr>
          <p:cNvPr id="990" name="Google Shape;990;p133"/>
          <p:cNvSpPr txBox="1"/>
          <p:nvPr/>
        </p:nvSpPr>
        <p:spPr>
          <a:xfrm>
            <a:off x="788833" y="1811000"/>
            <a:ext cx="8532400" cy="3517600"/>
          </a:xfrm>
          <a:prstGeom prst="rect">
            <a:avLst/>
          </a:prstGeom>
          <a:noFill/>
          <a:ln>
            <a:noFill/>
          </a:ln>
        </p:spPr>
        <p:txBody>
          <a:bodyPr spcFirstLastPara="1" wrap="square" lIns="0" tIns="88133" rIns="0" bIns="0" anchor="t" anchorCtr="0">
            <a:noAutofit/>
          </a:bodyPr>
          <a:lstStyle/>
          <a:p>
            <a:pPr marL="287859" defTabSz="1219170">
              <a:buClr>
                <a:srgbClr val="000000"/>
              </a:buClr>
            </a:pPr>
            <a:r>
              <a:rPr lang="en" sz="2933" kern="0" dirty="0">
                <a:solidFill>
                  <a:srgbClr val="000000"/>
                </a:solidFill>
                <a:latin typeface="Calibri"/>
                <a:ea typeface="Calibri"/>
                <a:cs typeface="Calibri"/>
                <a:sym typeface="Calibri"/>
              </a:rPr>
              <a:t>Disposal</a:t>
            </a:r>
            <a:endParaRPr sz="2933" kern="0" dirty="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dirty="0">
                <a:solidFill>
                  <a:srgbClr val="000000"/>
                </a:solidFill>
                <a:latin typeface="Calibri"/>
                <a:ea typeface="Calibri"/>
                <a:cs typeface="Calibri"/>
                <a:sym typeface="Calibri"/>
              </a:rPr>
              <a:t>Clearing—overwriting—renders data in accessible by normal means</a:t>
            </a:r>
            <a:endParaRPr sz="2933" kern="0" dirty="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dirty="0">
                <a:solidFill>
                  <a:srgbClr val="000000"/>
                </a:solidFill>
                <a:latin typeface="Calibri"/>
                <a:ea typeface="Calibri"/>
                <a:cs typeface="Calibri"/>
                <a:sym typeface="Calibri"/>
              </a:rPr>
              <a:t>Purging—degaussing—renders media unusable by normal means</a:t>
            </a:r>
            <a:endParaRPr sz="2933" kern="0" dirty="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dirty="0">
                <a:solidFill>
                  <a:srgbClr val="000000"/>
                </a:solidFill>
                <a:latin typeface="Calibri"/>
                <a:ea typeface="Calibri"/>
                <a:cs typeface="Calibri"/>
                <a:sym typeface="Calibri"/>
              </a:rPr>
              <a:t>Destruction—Physical destruction  Irreversible by all known techniques</a:t>
            </a:r>
          </a:p>
          <a:p>
            <a:pPr marL="812780" lvl="1" indent="-287859" defTabSz="1219170">
              <a:spcBef>
                <a:spcPts val="667"/>
              </a:spcBef>
              <a:buClr>
                <a:srgbClr val="000000"/>
              </a:buClr>
              <a:buSzPts val="2200"/>
              <a:buFont typeface="Noto Sans Symbols"/>
              <a:buChar char="○"/>
            </a:pPr>
            <a:r>
              <a:rPr lang="en" sz="2933" kern="0" dirty="0">
                <a:solidFill>
                  <a:srgbClr val="000000"/>
                </a:solidFill>
                <a:latin typeface="Calibri"/>
                <a:ea typeface="Calibri"/>
                <a:cs typeface="Calibri"/>
                <a:sym typeface="Calibri"/>
              </a:rPr>
              <a:t>Cryptoshredding:  Encrypt data with a strong, publicly known algorithm and destroy the key</a:t>
            </a:r>
          </a:p>
        </p:txBody>
      </p:sp>
    </p:spTree>
    <p:extLst>
      <p:ext uri="{BB962C8B-B14F-4D97-AF65-F5344CB8AC3E}">
        <p14:creationId xmlns:p14="http://schemas.microsoft.com/office/powerpoint/2010/main" val="12368850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34"/>
          <p:cNvSpPr txBox="1">
            <a:spLocks noGrp="1"/>
          </p:cNvSpPr>
          <p:nvPr>
            <p:ph type="title"/>
          </p:nvPr>
        </p:nvSpPr>
        <p:spPr>
          <a:xfrm>
            <a:off x="1083791" y="719708"/>
            <a:ext cx="10515600" cy="964800"/>
          </a:xfrm>
          <a:prstGeom prst="rect">
            <a:avLst/>
          </a:prstGeom>
          <a:noFill/>
          <a:ln>
            <a:noFill/>
          </a:ln>
        </p:spPr>
        <p:txBody>
          <a:bodyPr spcFirstLastPara="1" wrap="square" lIns="100767" tIns="50367" rIns="100767" bIns="50367" anchor="ctr" anchorCtr="0">
            <a:noAutofit/>
          </a:bodyPr>
          <a:lstStyle/>
          <a:p>
            <a:r>
              <a:rPr lang="en" dirty="0"/>
              <a:t>Asset Security Review</a:t>
            </a:r>
            <a:endParaRPr sz="1600" dirty="0"/>
          </a:p>
        </p:txBody>
      </p:sp>
      <p:sp>
        <p:nvSpPr>
          <p:cNvPr id="997" name="Google Shape;997;p134"/>
          <p:cNvSpPr txBox="1">
            <a:spLocks noGrp="1"/>
          </p:cNvSpPr>
          <p:nvPr>
            <p:ph idx="1"/>
          </p:nvPr>
        </p:nvSpPr>
        <p:spPr>
          <a:xfrm>
            <a:off x="838200" y="1883533"/>
            <a:ext cx="4851200" cy="4504000"/>
          </a:xfrm>
          <a:prstGeom prst="rect">
            <a:avLst/>
          </a:prstGeom>
          <a:noFill/>
          <a:ln>
            <a:noFill/>
          </a:ln>
        </p:spPr>
        <p:txBody>
          <a:bodyPr spcFirstLastPara="1" wrap="square" lIns="100767" tIns="50367" rIns="100767" bIns="50367" anchor="t" anchorCtr="0">
            <a:noAutofit/>
          </a:bodyPr>
          <a:lstStyle/>
          <a:p>
            <a:pPr marL="203195" indent="-211661">
              <a:spcBef>
                <a:spcPts val="0"/>
              </a:spcBef>
              <a:buSzPts val="1700"/>
              <a:buFont typeface="Arial"/>
              <a:buChar char="•"/>
            </a:pPr>
            <a:r>
              <a:rPr lang="en" sz="2267" dirty="0">
                <a:latin typeface="Calibri"/>
                <a:ea typeface="Calibri"/>
                <a:cs typeface="Calibri"/>
                <a:sym typeface="Calibri"/>
              </a:rPr>
              <a:t>Determining the Value of Assets</a:t>
            </a:r>
            <a:endParaRPr sz="1600" dirty="0"/>
          </a:p>
          <a:p>
            <a:pPr marL="203195" indent="-211661">
              <a:buSzPts val="1700"/>
              <a:buFont typeface="Arial"/>
              <a:buChar char="•"/>
            </a:pPr>
            <a:r>
              <a:rPr lang="en" sz="2267" dirty="0">
                <a:latin typeface="Calibri"/>
                <a:ea typeface="Calibri"/>
                <a:cs typeface="Calibri"/>
                <a:sym typeface="Calibri"/>
              </a:rPr>
              <a:t>Classification of Data</a:t>
            </a:r>
            <a:endParaRPr sz="1600" dirty="0"/>
          </a:p>
          <a:p>
            <a:pPr marL="203195" indent="-211661">
              <a:buSzPts val="1700"/>
              <a:buFont typeface="Arial"/>
              <a:buChar char="•"/>
            </a:pPr>
            <a:r>
              <a:rPr lang="en" sz="2267" dirty="0">
                <a:latin typeface="Calibri"/>
                <a:ea typeface="Calibri"/>
                <a:cs typeface="Calibri"/>
                <a:sym typeface="Calibri"/>
              </a:rPr>
              <a:t>Data Security Lifecycle</a:t>
            </a:r>
            <a:endParaRPr sz="1600" dirty="0"/>
          </a:p>
          <a:p>
            <a:pPr marL="203195" indent="-211661">
              <a:buSzPts val="1700"/>
              <a:buFont typeface="Arial"/>
              <a:buChar char="•"/>
            </a:pPr>
            <a:r>
              <a:rPr lang="en" sz="2267" dirty="0">
                <a:latin typeface="Calibri"/>
                <a:ea typeface="Calibri"/>
                <a:cs typeface="Calibri"/>
                <a:sym typeface="Calibri"/>
              </a:rPr>
              <a:t>Security Across Data States</a:t>
            </a:r>
            <a:endParaRPr sz="1600" dirty="0"/>
          </a:p>
          <a:p>
            <a:pPr marL="626518" lvl="1" indent="-211661">
              <a:spcBef>
                <a:spcPts val="400"/>
              </a:spcBef>
              <a:buSzPts val="1500"/>
              <a:buFont typeface="Arial"/>
              <a:buChar char="•"/>
            </a:pPr>
            <a:r>
              <a:rPr lang="en" sz="2000" dirty="0">
                <a:latin typeface="Calibri"/>
                <a:ea typeface="Calibri"/>
                <a:cs typeface="Calibri"/>
                <a:sym typeface="Calibri"/>
              </a:rPr>
              <a:t>In Storage</a:t>
            </a:r>
            <a:endParaRPr sz="1600" dirty="0"/>
          </a:p>
          <a:p>
            <a:pPr marL="626518" lvl="1" indent="-211661">
              <a:spcBef>
                <a:spcPts val="400"/>
              </a:spcBef>
              <a:buSzPts val="1500"/>
              <a:buFont typeface="Arial"/>
              <a:buChar char="•"/>
            </a:pPr>
            <a:r>
              <a:rPr lang="en" sz="2000" dirty="0">
                <a:latin typeface="Calibri"/>
                <a:ea typeface="Calibri"/>
                <a:cs typeface="Calibri"/>
                <a:sym typeface="Calibri"/>
              </a:rPr>
              <a:t>In Process</a:t>
            </a:r>
            <a:endParaRPr sz="1600" dirty="0"/>
          </a:p>
          <a:p>
            <a:pPr marL="626518" lvl="1" indent="-211661">
              <a:spcBef>
                <a:spcPts val="400"/>
              </a:spcBef>
              <a:buSzPts val="1500"/>
              <a:buFont typeface="Arial"/>
              <a:buChar char="•"/>
            </a:pPr>
            <a:r>
              <a:rPr lang="en" sz="2000" dirty="0">
                <a:latin typeface="Calibri"/>
                <a:ea typeface="Calibri"/>
                <a:cs typeface="Calibri"/>
                <a:sym typeface="Calibri"/>
              </a:rPr>
              <a:t>In Transit</a:t>
            </a:r>
            <a:endParaRPr sz="1600" dirty="0"/>
          </a:p>
          <a:p>
            <a:pPr marL="203195" indent="-211661">
              <a:buSzPts val="1700"/>
              <a:buFont typeface="Arial"/>
              <a:buChar char="•"/>
            </a:pPr>
            <a:r>
              <a:rPr lang="en" sz="2267" dirty="0">
                <a:latin typeface="Calibri"/>
                <a:ea typeface="Calibri"/>
                <a:cs typeface="Calibri"/>
                <a:sym typeface="Calibri"/>
              </a:rPr>
              <a:t>Data Lifecycle Security</a:t>
            </a:r>
            <a:r>
              <a:rPr lang="en" sz="2267" dirty="0"/>
              <a:t>Storage Architectures</a:t>
            </a:r>
            <a:endParaRPr sz="1600" dirty="0"/>
          </a:p>
          <a:p>
            <a:pPr marL="203195" indent="-211661">
              <a:buSzPts val="1700"/>
              <a:buFont typeface="Arial"/>
              <a:buChar char="•"/>
            </a:pPr>
            <a:r>
              <a:rPr lang="en" sz="2267" dirty="0"/>
              <a:t>Data Retention </a:t>
            </a:r>
            <a:endParaRPr sz="1600" dirty="0"/>
          </a:p>
          <a:p>
            <a:pPr marL="203195" indent="-67732">
              <a:spcAft>
                <a:spcPts val="2133"/>
              </a:spcAft>
              <a:buSzPts val="1700"/>
              <a:buNone/>
            </a:pPr>
            <a:endParaRPr sz="2267" dirty="0">
              <a:latin typeface="Calibri"/>
              <a:ea typeface="Calibri"/>
              <a:cs typeface="Calibri"/>
              <a:sym typeface="Calibri"/>
            </a:endParaRPr>
          </a:p>
        </p:txBody>
      </p:sp>
      <p:sp>
        <p:nvSpPr>
          <p:cNvPr id="3" name="Footer Placeholder 2">
            <a:extLst>
              <a:ext uri="{FF2B5EF4-FFF2-40B4-BE49-F238E27FC236}">
                <a16:creationId xmlns:a16="http://schemas.microsoft.com/office/drawing/2014/main" id="{BA67F6C7-78AA-4A88-99A1-31930C8A0F7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0E52147-E98C-4DF9-A6A1-83316DD00BD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128</a:t>
            </a:fld>
            <a:endParaRPr lang="en"/>
          </a:p>
        </p:txBody>
      </p:sp>
      <p:sp>
        <p:nvSpPr>
          <p:cNvPr id="998" name="Google Shape;998;p134"/>
          <p:cNvSpPr txBox="1"/>
          <p:nvPr/>
        </p:nvSpPr>
        <p:spPr>
          <a:xfrm>
            <a:off x="6713433" y="1996233"/>
            <a:ext cx="4000000" cy="3237600"/>
          </a:xfrm>
          <a:prstGeom prst="rect">
            <a:avLst/>
          </a:prstGeom>
          <a:noFill/>
          <a:ln>
            <a:noFill/>
          </a:ln>
        </p:spPr>
        <p:txBody>
          <a:bodyPr spcFirstLastPara="1" wrap="square" lIns="121900" tIns="121900" rIns="121900" bIns="121900" anchor="ctr" anchorCtr="0">
            <a:noAutofit/>
          </a:bodyPr>
          <a:lstStyle/>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Database Security</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 Loss Prevention (DLP)</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 Encryption</a:t>
            </a:r>
            <a:endParaRPr sz="1600" kern="0">
              <a:solidFill>
                <a:srgbClr val="000000"/>
              </a:solidFill>
              <a:latin typeface="Calibri"/>
              <a:ea typeface="Calibri"/>
              <a:cs typeface="Calibri"/>
              <a:sym typeface="Calibri"/>
            </a:endParaRPr>
          </a:p>
          <a:p>
            <a:pPr marL="626518" lvl="1" indent="-211661" defTabSz="1219170">
              <a:lnSpc>
                <a:spcPct val="90000"/>
              </a:lnSpc>
              <a:spcBef>
                <a:spcPts val="400"/>
              </a:spcBef>
              <a:buClr>
                <a:srgbClr val="000000"/>
              </a:buClr>
              <a:buSzPts val="1500"/>
              <a:buFont typeface="Arial"/>
              <a:buChar char="•"/>
            </a:pPr>
            <a:r>
              <a:rPr lang="en" sz="2000" kern="0">
                <a:solidFill>
                  <a:srgbClr val="000000"/>
                </a:solidFill>
                <a:latin typeface="Calibri"/>
                <a:ea typeface="Calibri"/>
                <a:cs typeface="Calibri"/>
                <a:sym typeface="Calibri"/>
              </a:rPr>
              <a:t>Key Management</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Secure Data Disposal</a:t>
            </a:r>
            <a:endParaRPr sz="1600" kern="0">
              <a:solidFill>
                <a:srgbClr val="000000"/>
              </a:solidFill>
              <a:latin typeface="Calibri"/>
              <a:ea typeface="Calibri"/>
              <a:cs typeface="Calibri"/>
              <a:sym typeface="Calibri"/>
            </a:endParaRPr>
          </a:p>
          <a:p>
            <a:pPr marL="203195" defTabSz="1219170">
              <a:lnSpc>
                <a:spcPct val="90000"/>
              </a:lnSpc>
              <a:spcBef>
                <a:spcPts val="933"/>
              </a:spcBef>
              <a:buClr>
                <a:srgbClr val="000000"/>
              </a:buClr>
            </a:pPr>
            <a:endParaRPr sz="2267" kern="0">
              <a:solidFill>
                <a:srgbClr val="000000"/>
              </a:solidFill>
              <a:latin typeface="Calibri"/>
              <a:ea typeface="Calibri"/>
              <a:cs typeface="Calibri"/>
              <a:sym typeface="Calibri"/>
            </a:endParaRPr>
          </a:p>
          <a:p>
            <a:pPr marL="626518" lvl="1" indent="-84665" defTabSz="1219170">
              <a:lnSpc>
                <a:spcPct val="90000"/>
              </a:lnSpc>
              <a:spcBef>
                <a:spcPts val="400"/>
              </a:spcBef>
              <a:buClr>
                <a:srgbClr val="000000"/>
              </a:buClr>
            </a:pPr>
            <a:endParaRPr sz="2000" kern="0">
              <a:solidFill>
                <a:srgbClr val="000000"/>
              </a:solidFill>
              <a:latin typeface="Calibri"/>
              <a:ea typeface="Calibri"/>
              <a:cs typeface="Calibri"/>
              <a:sym typeface="Calibri"/>
            </a:endParaRPr>
          </a:p>
          <a:p>
            <a:pPr marL="203195" indent="-67732" defTabSz="1219170">
              <a:lnSpc>
                <a:spcPct val="90000"/>
              </a:lnSpc>
              <a:spcBef>
                <a:spcPts val="933"/>
              </a:spcBef>
              <a:spcAft>
                <a:spcPts val="2133"/>
              </a:spcAft>
              <a:buClr>
                <a:srgbClr val="000000"/>
              </a:buClr>
            </a:pPr>
            <a:endParaRPr sz="2267"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40983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3"/>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7644E09-0000-4087-A914-C56ABF024DFD}"/>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spcBef>
                <a:spcPct val="0"/>
              </a:spcBef>
            </a:pPr>
            <a:r>
              <a:rPr lang="en-US" sz="6000" kern="1200" dirty="0">
                <a:solidFill>
                  <a:schemeClr val="tx1"/>
                </a:solidFill>
                <a:latin typeface="+mj-lt"/>
                <a:ea typeface="+mj-ea"/>
                <a:cs typeface="+mj-cs"/>
              </a:rPr>
              <a:t>Domain 3</a:t>
            </a:r>
          </a:p>
        </p:txBody>
      </p:sp>
      <p:sp>
        <p:nvSpPr>
          <p:cNvPr id="1010" name="Google Shape;1010;p135"/>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spcAft>
                <a:spcPts val="2133"/>
              </a:spcAft>
              <a:buClr>
                <a:srgbClr val="FFFFFF"/>
              </a:buClr>
              <a:buSzPts val="1600"/>
              <a:buNone/>
            </a:pPr>
            <a:r>
              <a:rPr lang="en-US" sz="2400" kern="1200" dirty="0">
                <a:solidFill>
                  <a:schemeClr val="tx1"/>
                </a:solidFill>
                <a:latin typeface="+mn-lt"/>
                <a:ea typeface="+mn-ea"/>
                <a:cs typeface="+mn-cs"/>
                <a:sym typeface="Calibri"/>
              </a:rPr>
              <a:t>Security Engineering</a:t>
            </a:r>
          </a:p>
          <a:p>
            <a:pPr marL="0" indent="0">
              <a:spcAft>
                <a:spcPts val="2133"/>
              </a:spcAft>
              <a:buClr>
                <a:srgbClr val="FFFFFF"/>
              </a:buClr>
              <a:buSzPts val="1600"/>
              <a:buNone/>
            </a:pPr>
            <a:r>
              <a:rPr lang="en-US" sz="2400" kern="1200" dirty="0">
                <a:solidFill>
                  <a:schemeClr val="tx1"/>
                </a:solidFill>
                <a:latin typeface="+mn-lt"/>
                <a:ea typeface="+mn-ea"/>
                <a:cs typeface="+mn-cs"/>
                <a:sym typeface="Calibri"/>
              </a:rPr>
              <a:t>Part 1 :  Cryptography</a:t>
            </a:r>
            <a:endParaRPr lang="en-US" sz="2400" kern="1200" dirty="0">
              <a:solidFill>
                <a:schemeClr val="tx1"/>
              </a:solidFill>
              <a:latin typeface="+mn-lt"/>
              <a:ea typeface="+mn-ea"/>
              <a:cs typeface="+mn-cs"/>
            </a:endParaRPr>
          </a:p>
        </p:txBody>
      </p:sp>
      <p:sp>
        <p:nvSpPr>
          <p:cNvPr id="121" name="Oval 12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9" name="Straight Connector 12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009" name="Google Shape;1009;p135"/>
          <p:cNvSpPr txBox="1">
            <a:spLocks noGrp="1"/>
          </p:cNvSpPr>
          <p:nvPr>
            <p:ph type="sldNum" idx="12"/>
          </p:nvPr>
        </p:nvSpPr>
        <p:spPr>
          <a:xfrm>
            <a:off x="11082528" y="6356350"/>
            <a:ext cx="365760" cy="365125"/>
          </a:xfrm>
          <a:prstGeom prst="ellipse">
            <a:avLst/>
          </a:prstGeom>
          <a:solidFill>
            <a:srgbClr val="7F7F7F"/>
          </a:solidFill>
        </p:spPr>
        <p:txBody>
          <a:bodyPr spcFirstLastPara="1" vert="horz" lIns="91440" tIns="45720" rIns="91440" bIns="45720" rtlCol="0" anchor="ctr" anchorCtr="0">
            <a:normAutofit fontScale="70000" lnSpcReduction="20000"/>
          </a:bodyPr>
          <a:lstStyle/>
          <a:p>
            <a:pPr algn="ctr">
              <a:lnSpc>
                <a:spcPct val="90000"/>
              </a:lnSpc>
              <a:spcAft>
                <a:spcPts val="600"/>
              </a:spcAft>
              <a:buClr>
                <a:srgbClr val="595959"/>
              </a:buClr>
              <a:buSzPts val="1000"/>
            </a:pPr>
            <a:fld id="{00000000-1234-1234-1234-123412341234}" type="slidenum">
              <a:rPr lang="en-US" sz="600">
                <a:solidFill>
                  <a:srgbClr val="FFFFFF"/>
                </a:solidFill>
                <a:sym typeface="Calibri"/>
              </a:rPr>
              <a:pPr algn="ctr">
                <a:lnSpc>
                  <a:spcPct val="90000"/>
                </a:lnSpc>
                <a:spcAft>
                  <a:spcPts val="600"/>
                </a:spcAft>
                <a:buClr>
                  <a:srgbClr val="595959"/>
                </a:buClr>
                <a:buSzPts val="1000"/>
              </a:pPr>
              <a:t>129</a:t>
            </a:fld>
            <a:endParaRPr lang="en-US" sz="600">
              <a:solidFill>
                <a:srgbClr val="FFFFFF"/>
              </a:solidFill>
              <a:sym typeface="Calibri"/>
            </a:endParaRPr>
          </a:p>
        </p:txBody>
      </p:sp>
    </p:spTree>
    <p:extLst>
      <p:ext uri="{BB962C8B-B14F-4D97-AF65-F5344CB8AC3E}">
        <p14:creationId xmlns:p14="http://schemas.microsoft.com/office/powerpoint/2010/main" val="937417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782359" y="93227"/>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The Information Security Triad</a:t>
            </a:r>
            <a:endParaRPr sz="1600" dirty="0">
              <a:latin typeface="Assistant"/>
              <a:ea typeface="Assistant"/>
              <a:cs typeface="Assistant"/>
              <a:sym typeface="Assistant"/>
            </a:endParaRPr>
          </a:p>
        </p:txBody>
      </p:sp>
      <p:sp>
        <p:nvSpPr>
          <p:cNvPr id="181" name="Google Shape;181;p2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13</a:t>
            </a:fld>
            <a:endParaRPr kern="0">
              <a:solidFill>
                <a:srgbClr val="000000"/>
              </a:solidFill>
            </a:endParaRPr>
          </a:p>
        </p:txBody>
      </p:sp>
      <p:grpSp>
        <p:nvGrpSpPr>
          <p:cNvPr id="13" name="Group 12">
            <a:extLst>
              <a:ext uri="{FF2B5EF4-FFF2-40B4-BE49-F238E27FC236}">
                <a16:creationId xmlns:a16="http://schemas.microsoft.com/office/drawing/2014/main" id="{3C17BE86-FB95-41F7-BB7B-C9EE46E686D4}"/>
              </a:ext>
            </a:extLst>
          </p:cNvPr>
          <p:cNvGrpSpPr/>
          <p:nvPr/>
        </p:nvGrpSpPr>
        <p:grpSpPr>
          <a:xfrm>
            <a:off x="1127555" y="1745265"/>
            <a:ext cx="5749540" cy="4139877"/>
            <a:chOff x="1196885" y="1490214"/>
            <a:chExt cx="5321852" cy="3444528"/>
          </a:xfrm>
        </p:grpSpPr>
        <p:sp>
          <p:nvSpPr>
            <p:cNvPr id="5" name="Isosceles Triangle 4">
              <a:extLst>
                <a:ext uri="{FF2B5EF4-FFF2-40B4-BE49-F238E27FC236}">
                  <a16:creationId xmlns:a16="http://schemas.microsoft.com/office/drawing/2014/main" id="{8BB37BB5-F88A-44FA-983F-FD944E4FB509}"/>
                </a:ext>
              </a:extLst>
            </p:cNvPr>
            <p:cNvSpPr/>
            <p:nvPr/>
          </p:nvSpPr>
          <p:spPr>
            <a:xfrm>
              <a:off x="1822853" y="1490214"/>
              <a:ext cx="3268454" cy="28347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B0CFE6-D6C9-4071-B69C-98CA75EDEA45}"/>
                </a:ext>
              </a:extLst>
            </p:cNvPr>
            <p:cNvSpPr txBox="1"/>
            <p:nvPr/>
          </p:nvSpPr>
          <p:spPr>
            <a:xfrm>
              <a:off x="2569255" y="4486994"/>
              <a:ext cx="3268454" cy="447748"/>
            </a:xfrm>
            <a:prstGeom prst="rect">
              <a:avLst/>
            </a:prstGeom>
            <a:noFill/>
          </p:spPr>
          <p:txBody>
            <a:bodyPr wrap="square" rtlCol="0">
              <a:spAutoFit/>
            </a:bodyPr>
            <a:lstStyle/>
            <a:p>
              <a:r>
                <a:rPr lang="en-US" dirty="0"/>
                <a:t>Confidentiality</a:t>
              </a:r>
            </a:p>
          </p:txBody>
        </p:sp>
        <p:sp>
          <p:nvSpPr>
            <p:cNvPr id="11" name="TextBox 10">
              <a:extLst>
                <a:ext uri="{FF2B5EF4-FFF2-40B4-BE49-F238E27FC236}">
                  <a16:creationId xmlns:a16="http://schemas.microsoft.com/office/drawing/2014/main" id="{558E14C1-2A10-4684-BEB0-E1052024ABA8}"/>
                </a:ext>
              </a:extLst>
            </p:cNvPr>
            <p:cNvSpPr txBox="1"/>
            <p:nvPr/>
          </p:nvSpPr>
          <p:spPr>
            <a:xfrm>
              <a:off x="4313578" y="2459818"/>
              <a:ext cx="2205159" cy="447748"/>
            </a:xfrm>
            <a:prstGeom prst="rect">
              <a:avLst/>
            </a:prstGeom>
            <a:noFill/>
          </p:spPr>
          <p:txBody>
            <a:bodyPr wrap="square" rtlCol="0">
              <a:spAutoFit/>
            </a:bodyPr>
            <a:lstStyle/>
            <a:p>
              <a:r>
                <a:rPr lang="en-US" dirty="0"/>
                <a:t>Availability</a:t>
              </a:r>
            </a:p>
          </p:txBody>
        </p:sp>
        <p:sp>
          <p:nvSpPr>
            <p:cNvPr id="12" name="TextBox 11">
              <a:extLst>
                <a:ext uri="{FF2B5EF4-FFF2-40B4-BE49-F238E27FC236}">
                  <a16:creationId xmlns:a16="http://schemas.microsoft.com/office/drawing/2014/main" id="{5A62D8EF-F851-455C-9914-FCCBD7299248}"/>
                </a:ext>
              </a:extLst>
            </p:cNvPr>
            <p:cNvSpPr txBox="1"/>
            <p:nvPr/>
          </p:nvSpPr>
          <p:spPr>
            <a:xfrm>
              <a:off x="1196885" y="2459818"/>
              <a:ext cx="1165435" cy="447748"/>
            </a:xfrm>
            <a:prstGeom prst="rect">
              <a:avLst/>
            </a:prstGeom>
            <a:noFill/>
          </p:spPr>
          <p:txBody>
            <a:bodyPr wrap="square" rtlCol="0">
              <a:spAutoFit/>
            </a:bodyPr>
            <a:lstStyle/>
            <a:p>
              <a:r>
                <a:rPr lang="en-US" dirty="0"/>
                <a:t>Integrity</a:t>
              </a:r>
            </a:p>
          </p:txBody>
        </p:sp>
      </p:grpSp>
      <p:grpSp>
        <p:nvGrpSpPr>
          <p:cNvPr id="14" name="Group 13">
            <a:extLst>
              <a:ext uri="{FF2B5EF4-FFF2-40B4-BE49-F238E27FC236}">
                <a16:creationId xmlns:a16="http://schemas.microsoft.com/office/drawing/2014/main" id="{4696DFAC-85C8-46E1-B6AC-1501F3AAE8FB}"/>
              </a:ext>
            </a:extLst>
          </p:cNvPr>
          <p:cNvGrpSpPr/>
          <p:nvPr/>
        </p:nvGrpSpPr>
        <p:grpSpPr>
          <a:xfrm>
            <a:off x="8074911" y="3630538"/>
            <a:ext cx="4012716" cy="369332"/>
            <a:chOff x="8114100" y="3658513"/>
            <a:chExt cx="4012716" cy="369332"/>
          </a:xfrm>
        </p:grpSpPr>
        <p:sp>
          <p:nvSpPr>
            <p:cNvPr id="9" name="TextBox 8">
              <a:extLst>
                <a:ext uri="{FF2B5EF4-FFF2-40B4-BE49-F238E27FC236}">
                  <a16:creationId xmlns:a16="http://schemas.microsoft.com/office/drawing/2014/main" id="{3AA66220-EEC2-42B1-B9A9-D136776659D1}"/>
                </a:ext>
              </a:extLst>
            </p:cNvPr>
            <p:cNvSpPr txBox="1"/>
            <p:nvPr/>
          </p:nvSpPr>
          <p:spPr>
            <a:xfrm flipH="1">
              <a:off x="8114100" y="3658513"/>
              <a:ext cx="952286" cy="369332"/>
            </a:xfrm>
            <a:prstGeom prst="rect">
              <a:avLst/>
            </a:prstGeom>
            <a:noFill/>
          </p:spPr>
          <p:txBody>
            <a:bodyPr wrap="square" rtlCol="0">
              <a:spAutoFit/>
            </a:bodyPr>
            <a:lstStyle/>
            <a:p>
              <a:r>
                <a:rPr lang="en-US" dirty="0"/>
                <a:t>Security</a:t>
              </a:r>
            </a:p>
          </p:txBody>
        </p:sp>
        <p:sp>
          <p:nvSpPr>
            <p:cNvPr id="16" name="TextBox 15">
              <a:extLst>
                <a:ext uri="{FF2B5EF4-FFF2-40B4-BE49-F238E27FC236}">
                  <a16:creationId xmlns:a16="http://schemas.microsoft.com/office/drawing/2014/main" id="{57333046-91F2-48AD-9D06-E5371F10A698}"/>
                </a:ext>
              </a:extLst>
            </p:cNvPr>
            <p:cNvSpPr txBox="1"/>
            <p:nvPr/>
          </p:nvSpPr>
          <p:spPr>
            <a:xfrm>
              <a:off x="9392722" y="3658513"/>
              <a:ext cx="2734094" cy="369332"/>
            </a:xfrm>
            <a:prstGeom prst="rect">
              <a:avLst/>
            </a:prstGeom>
            <a:noFill/>
          </p:spPr>
          <p:txBody>
            <a:bodyPr wrap="square" rtlCol="0">
              <a:spAutoFit/>
            </a:bodyPr>
            <a:lstStyle/>
            <a:p>
              <a:r>
                <a:rPr lang="en-US" dirty="0"/>
                <a:t>Performance</a:t>
              </a:r>
            </a:p>
          </p:txBody>
        </p:sp>
      </p:grpSp>
      <p:pic>
        <p:nvPicPr>
          <p:cNvPr id="3" name="Picture 2">
            <a:extLst>
              <a:ext uri="{FF2B5EF4-FFF2-40B4-BE49-F238E27FC236}">
                <a16:creationId xmlns:a16="http://schemas.microsoft.com/office/drawing/2014/main" id="{77FB01AD-F60C-4CC1-9F8C-B5AAB261F989}"/>
              </a:ext>
            </a:extLst>
          </p:cNvPr>
          <p:cNvPicPr>
            <a:picLocks noChangeAspect="1"/>
          </p:cNvPicPr>
          <p:nvPr/>
        </p:nvPicPr>
        <p:blipFill>
          <a:blip r:embed="rId3"/>
          <a:stretch>
            <a:fillRect/>
          </a:stretch>
        </p:blipFill>
        <p:spPr>
          <a:xfrm>
            <a:off x="7680653" y="1745265"/>
            <a:ext cx="3019425" cy="2990850"/>
          </a:xfrm>
          <a:prstGeom prst="rect">
            <a:avLst/>
          </a:prstGeom>
        </p:spPr>
      </p:pic>
    </p:spTree>
    <p:extLst>
      <p:ext uri="{BB962C8B-B14F-4D97-AF65-F5344CB8AC3E}">
        <p14:creationId xmlns:p14="http://schemas.microsoft.com/office/powerpoint/2010/main" val="41186503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838200" y="281659"/>
            <a:ext cx="10515600" cy="1325600"/>
          </a:xfrm>
          <a:prstGeom prst="rect">
            <a:avLst/>
          </a:prstGeom>
          <a:noFill/>
          <a:ln>
            <a:noFill/>
          </a:ln>
        </p:spPr>
        <p:txBody>
          <a:bodyPr spcFirstLastPara="1" wrap="square" lIns="100767" tIns="50367" rIns="100767" bIns="50367" anchor="ctr" anchorCtr="0">
            <a:noAutofit/>
          </a:bodyPr>
          <a:lstStyle/>
          <a:p>
            <a:r>
              <a:rPr lang="en" dirty="0"/>
              <a:t>Module 3 Security Engineering and Architecure Part 1:  Cryptography  </a:t>
            </a:r>
            <a:endParaRPr sz="1600" dirty="0"/>
          </a:p>
        </p:txBody>
      </p:sp>
      <p:sp>
        <p:nvSpPr>
          <p:cNvPr id="2" name="Footer Placeholder 1">
            <a:extLst>
              <a:ext uri="{FF2B5EF4-FFF2-40B4-BE49-F238E27FC236}">
                <a16:creationId xmlns:a16="http://schemas.microsoft.com/office/drawing/2014/main" id="{50F88FAF-D4E5-4867-AF25-05C71B3113DB}"/>
              </a:ext>
            </a:extLst>
          </p:cNvPr>
          <p:cNvSpPr>
            <a:spLocks noGrp="1"/>
          </p:cNvSpPr>
          <p:nvPr>
            <p:ph type="ftr" sz="quarter" idx="11"/>
          </p:nvPr>
        </p:nvSpPr>
        <p:spPr/>
        <p:txBody>
          <a:bodyPr/>
          <a:lstStyle/>
          <a:p>
            <a:endParaRPr lang="en-US"/>
          </a:p>
        </p:txBody>
      </p:sp>
      <p:sp>
        <p:nvSpPr>
          <p:cNvPr id="1017" name="Google Shape;1017;p1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130</a:t>
            </a:fld>
            <a:endParaRPr kern="0">
              <a:solidFill>
                <a:srgbClr val="000000"/>
              </a:solidFill>
            </a:endParaRPr>
          </a:p>
        </p:txBody>
      </p:sp>
      <p:sp>
        <p:nvSpPr>
          <p:cNvPr id="1018" name="Google Shape;1018;p136"/>
          <p:cNvSpPr txBox="1">
            <a:spLocks noGrp="1"/>
          </p:cNvSpPr>
          <p:nvPr>
            <p:ph type="body" idx="4294967295"/>
          </p:nvPr>
        </p:nvSpPr>
        <p:spPr>
          <a:xfrm>
            <a:off x="0" y="1690688"/>
            <a:ext cx="7886700" cy="4764087"/>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a:t>
            </a:r>
            <a:r>
              <a:rPr lang="en-US" sz="2133" dirty="0">
                <a:solidFill>
                  <a:schemeClr val="dk1"/>
                </a:solidFill>
                <a:latin typeface="Calibri"/>
                <a:ea typeface="Calibri"/>
                <a:cs typeface="Calibri"/>
                <a:sym typeface="Calibri"/>
              </a:rPr>
              <a:t>Through</a:t>
            </a:r>
            <a:r>
              <a:rPr lang="en" sz="2133" dirty="0">
                <a:solidFill>
                  <a:schemeClr val="dk1"/>
                </a:solidFill>
                <a:latin typeface="Calibri"/>
                <a:ea typeface="Calibri"/>
                <a:cs typeface="Calibri"/>
                <a:sym typeface="Calibri"/>
              </a:rPr>
              <a: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Cryptosystems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extLst>
      <p:ext uri="{BB962C8B-B14F-4D97-AF65-F5344CB8AC3E}">
        <p14:creationId xmlns:p14="http://schemas.microsoft.com/office/powerpoint/2010/main" val="4259437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Cryptography Through History</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01C65B7-40E8-45DD-9E18-9BA1937F0B5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131</a:t>
            </a:fld>
            <a:endParaRPr lang="en-US" sz="600">
              <a:solidFill>
                <a:srgbClr val="FFFFFF"/>
              </a:solidFill>
            </a:endParaRPr>
          </a:p>
        </p:txBody>
      </p:sp>
    </p:spTree>
    <p:extLst>
      <p:ext uri="{BB962C8B-B14F-4D97-AF65-F5344CB8AC3E}">
        <p14:creationId xmlns:p14="http://schemas.microsoft.com/office/powerpoint/2010/main" val="2553343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3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Cryptography in History</a:t>
            </a:r>
            <a:endParaRPr sz="1600" dirty="0"/>
          </a:p>
        </p:txBody>
      </p:sp>
      <p:sp>
        <p:nvSpPr>
          <p:cNvPr id="2" name="Footer Placeholder 1">
            <a:extLst>
              <a:ext uri="{FF2B5EF4-FFF2-40B4-BE49-F238E27FC236}">
                <a16:creationId xmlns:a16="http://schemas.microsoft.com/office/drawing/2014/main" id="{586D4ACE-2F3B-49A6-96AE-0611A9531A83}"/>
              </a:ext>
            </a:extLst>
          </p:cNvPr>
          <p:cNvSpPr>
            <a:spLocks noGrp="1"/>
          </p:cNvSpPr>
          <p:nvPr>
            <p:ph type="ftr" sz="quarter" idx="11"/>
          </p:nvPr>
        </p:nvSpPr>
        <p:spPr/>
        <p:txBody>
          <a:bodyPr/>
          <a:lstStyle/>
          <a:p>
            <a:endParaRPr lang="en-US"/>
          </a:p>
        </p:txBody>
      </p:sp>
      <p:sp>
        <p:nvSpPr>
          <p:cNvPr id="1030" name="Google Shape;1030;p13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132</a:t>
            </a:fld>
            <a:endParaRPr kern="0">
              <a:solidFill>
                <a:srgbClr val="000000"/>
              </a:solidFill>
            </a:endParaRPr>
          </a:p>
        </p:txBody>
      </p:sp>
      <p:sp>
        <p:nvSpPr>
          <p:cNvPr id="1031" name="Google Shape;1031;p138"/>
          <p:cNvSpPr txBox="1">
            <a:spLocks noGrp="1"/>
          </p:cNvSpPr>
          <p:nvPr>
            <p:ph type="body" idx="4294967295"/>
          </p:nvPr>
        </p:nvSpPr>
        <p:spPr>
          <a:xfrm>
            <a:off x="0" y="215106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Caesar Cipher</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Scytale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Vignere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Vernam</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Enigma Machine and Purple Machine</a:t>
            </a:r>
            <a:endParaRPr sz="1600"/>
          </a:p>
          <a:p>
            <a:pPr marL="203195" indent="0">
              <a:lnSpc>
                <a:spcPct val="90000"/>
              </a:lnSpc>
              <a:spcBef>
                <a:spcPts val="933"/>
              </a:spcBef>
              <a:spcAft>
                <a:spcPts val="2133"/>
              </a:spcAft>
              <a:buClr>
                <a:schemeClr val="dk1"/>
              </a:buClr>
              <a:buSzPts val="2300"/>
              <a:buNone/>
            </a:pPr>
            <a:endParaRPr sz="30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2834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Caesar Cipher</a:t>
            </a:r>
            <a:endParaRPr sz="1600" dirty="0"/>
          </a:p>
        </p:txBody>
      </p:sp>
      <p:sp>
        <p:nvSpPr>
          <p:cNvPr id="2" name="Footer Placeholder 1">
            <a:extLst>
              <a:ext uri="{FF2B5EF4-FFF2-40B4-BE49-F238E27FC236}">
                <a16:creationId xmlns:a16="http://schemas.microsoft.com/office/drawing/2014/main" id="{F0C6776C-5369-4844-8234-B68786321D53}"/>
              </a:ext>
            </a:extLst>
          </p:cNvPr>
          <p:cNvSpPr>
            <a:spLocks noGrp="1"/>
          </p:cNvSpPr>
          <p:nvPr>
            <p:ph type="ftr" sz="quarter" idx="11"/>
          </p:nvPr>
        </p:nvSpPr>
        <p:spPr/>
        <p:txBody>
          <a:bodyPr/>
          <a:lstStyle/>
          <a:p>
            <a:endParaRPr lang="en-US"/>
          </a:p>
        </p:txBody>
      </p:sp>
      <p:sp>
        <p:nvSpPr>
          <p:cNvPr id="1039" name="Google Shape;1039;p13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133</a:t>
            </a:fld>
            <a:endParaRPr kern="0">
              <a:solidFill>
                <a:srgbClr val="000000"/>
              </a:solidFill>
            </a:endParaRPr>
          </a:p>
        </p:txBody>
      </p:sp>
      <p:sp>
        <p:nvSpPr>
          <p:cNvPr id="1038" name="Google Shape;1038;p139"/>
          <p:cNvSpPr txBox="1">
            <a:spLocks noGrp="1"/>
          </p:cNvSpPr>
          <p:nvPr>
            <p:ph type="body" idx="4294967295"/>
          </p:nvPr>
        </p:nvSpPr>
        <p:spPr>
          <a:xfrm>
            <a:off x="0" y="228600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Simple Substitution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Shift Characters 3 spaces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A=D, B=E, C=F, etc</a:t>
            </a:r>
            <a:endParaRPr sz="2533">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Substitution Ciphers are subject to pattern analysis</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85722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Scytale</a:t>
            </a:r>
            <a:endParaRPr dirty="0"/>
          </a:p>
        </p:txBody>
      </p:sp>
      <p:sp>
        <p:nvSpPr>
          <p:cNvPr id="2" name="Footer Placeholder 1">
            <a:extLst>
              <a:ext uri="{FF2B5EF4-FFF2-40B4-BE49-F238E27FC236}">
                <a16:creationId xmlns:a16="http://schemas.microsoft.com/office/drawing/2014/main" id="{280618C7-2726-4302-9BE9-9D806A3483B1}"/>
              </a:ext>
            </a:extLst>
          </p:cNvPr>
          <p:cNvSpPr>
            <a:spLocks noGrp="1"/>
          </p:cNvSpPr>
          <p:nvPr>
            <p:ph type="ftr" sz="quarter" idx="11"/>
          </p:nvPr>
        </p:nvSpPr>
        <p:spPr/>
        <p:txBody>
          <a:bodyPr/>
          <a:lstStyle/>
          <a:p>
            <a:endParaRPr lang="en-US"/>
          </a:p>
        </p:txBody>
      </p:sp>
      <p:sp>
        <p:nvSpPr>
          <p:cNvPr id="1046" name="Google Shape;1046;p14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134</a:t>
            </a:fld>
            <a:endParaRPr kern="0">
              <a:solidFill>
                <a:srgbClr val="000000"/>
              </a:solidFill>
            </a:endParaRPr>
          </a:p>
        </p:txBody>
      </p:sp>
      <p:sp>
        <p:nvSpPr>
          <p:cNvPr id="1047" name="Google Shape;1047;p140"/>
          <p:cNvSpPr txBox="1">
            <a:spLocks noGrp="1"/>
          </p:cNvSpPr>
          <p:nvPr>
            <p:ph type="body" idx="4294967295"/>
          </p:nvPr>
        </p:nvSpPr>
        <p:spPr>
          <a:xfrm>
            <a:off x="0" y="2151063"/>
            <a:ext cx="72390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Spartans used this cipher to communicate messages to generals in the field</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Wrapped tape around a rod</a:t>
            </a:r>
            <a:endParaRPr sz="1600"/>
          </a:p>
          <a:p>
            <a:pPr marL="203195" indent="-194728">
              <a:lnSpc>
                <a:spcPct val="90000"/>
              </a:lnSpc>
              <a:spcBef>
                <a:spcPts val="933"/>
              </a:spcBef>
              <a:spcAft>
                <a:spcPts val="2133"/>
              </a:spcAft>
              <a:buClr>
                <a:schemeClr val="dk1"/>
              </a:buClr>
              <a:buSzPts val="2300"/>
              <a:buFont typeface="Arial"/>
              <a:buChar char="•"/>
            </a:pPr>
            <a:r>
              <a:rPr lang="en" sz="3067">
                <a:solidFill>
                  <a:schemeClr val="dk1"/>
                </a:solidFill>
                <a:latin typeface="Calibri"/>
                <a:ea typeface="Calibri"/>
                <a:cs typeface="Calibri"/>
                <a:sym typeface="Calibri"/>
              </a:rPr>
              <a:t>Diameter of the rod is the pre-agreed upon secret (key) </a:t>
            </a:r>
            <a:endParaRPr sz="1600"/>
          </a:p>
        </p:txBody>
      </p:sp>
    </p:spTree>
    <p:extLst>
      <p:ext uri="{BB962C8B-B14F-4D97-AF65-F5344CB8AC3E}">
        <p14:creationId xmlns:p14="http://schemas.microsoft.com/office/powerpoint/2010/main" val="15725683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41"/>
          <p:cNvSpPr txBox="1">
            <a:spLocks noGrp="1"/>
          </p:cNvSpPr>
          <p:nvPr>
            <p:ph type="title"/>
          </p:nvPr>
        </p:nvSpPr>
        <p:spPr>
          <a:xfrm>
            <a:off x="838200" y="202459"/>
            <a:ext cx="10515600" cy="1325600"/>
          </a:xfrm>
          <a:prstGeom prst="rect">
            <a:avLst/>
          </a:prstGeom>
          <a:noFill/>
          <a:ln>
            <a:noFill/>
          </a:ln>
        </p:spPr>
        <p:txBody>
          <a:bodyPr spcFirstLastPara="1" wrap="square" lIns="100767" tIns="50367" rIns="100767" bIns="50367" anchor="ctr" anchorCtr="0">
            <a:noAutofit/>
          </a:bodyPr>
          <a:lstStyle/>
          <a:p>
            <a:r>
              <a:rPr lang="en" dirty="0"/>
              <a:t>Vignere </a:t>
            </a:r>
            <a:endParaRPr sz="1600" dirty="0"/>
          </a:p>
        </p:txBody>
      </p:sp>
      <p:sp>
        <p:nvSpPr>
          <p:cNvPr id="2" name="Footer Placeholder 1">
            <a:extLst>
              <a:ext uri="{FF2B5EF4-FFF2-40B4-BE49-F238E27FC236}">
                <a16:creationId xmlns:a16="http://schemas.microsoft.com/office/drawing/2014/main" id="{56FD15AD-5335-4A57-BFE2-75F561A00D38}"/>
              </a:ext>
            </a:extLst>
          </p:cNvPr>
          <p:cNvSpPr>
            <a:spLocks noGrp="1"/>
          </p:cNvSpPr>
          <p:nvPr>
            <p:ph type="ftr" sz="quarter" idx="11"/>
          </p:nvPr>
        </p:nvSpPr>
        <p:spPr/>
        <p:txBody>
          <a:bodyPr/>
          <a:lstStyle/>
          <a:p>
            <a:endParaRPr lang="en-US"/>
          </a:p>
        </p:txBody>
      </p:sp>
      <p:sp>
        <p:nvSpPr>
          <p:cNvPr id="1054" name="Google Shape;1054;p14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135</a:t>
            </a:fld>
            <a:endParaRPr kern="0">
              <a:solidFill>
                <a:srgbClr val="000000"/>
              </a:solidFill>
            </a:endParaRPr>
          </a:p>
        </p:txBody>
      </p:sp>
      <p:sp>
        <p:nvSpPr>
          <p:cNvPr id="1055" name="Google Shape;1055;p141"/>
          <p:cNvSpPr txBox="1">
            <a:spLocks noGrp="1"/>
          </p:cNvSpPr>
          <p:nvPr>
            <p:ph type="body" idx="4294967295"/>
          </p:nvPr>
        </p:nvSpPr>
        <p:spPr>
          <a:xfrm>
            <a:off x="0" y="116681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First polyalphabetic cipher</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Key word is agreed upon ahead of time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First letter of the key is matched up against first letter of the message, and so on</a:t>
            </a:r>
            <a:endParaRPr sz="1600" dirty="0"/>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pic>
        <p:nvPicPr>
          <p:cNvPr id="1056" name="Google Shape;1056;p141"/>
          <p:cNvPicPr preferRelativeResize="0"/>
          <p:nvPr/>
        </p:nvPicPr>
        <p:blipFill rotWithShape="1">
          <a:blip r:embed="rId3">
            <a:alphaModFix/>
          </a:blip>
          <a:srcRect/>
          <a:stretch/>
        </p:blipFill>
        <p:spPr>
          <a:xfrm>
            <a:off x="3234520" y="2897225"/>
            <a:ext cx="6284794" cy="3459126"/>
          </a:xfrm>
          <a:prstGeom prst="rect">
            <a:avLst/>
          </a:prstGeom>
          <a:noFill/>
          <a:ln>
            <a:noFill/>
          </a:ln>
        </p:spPr>
      </p:pic>
    </p:spTree>
    <p:extLst>
      <p:ext uri="{BB962C8B-B14F-4D97-AF65-F5344CB8AC3E}">
        <p14:creationId xmlns:p14="http://schemas.microsoft.com/office/powerpoint/2010/main" val="20686874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C121-4721-4E8C-8862-C8504E11948D}"/>
              </a:ext>
            </a:extLst>
          </p:cNvPr>
          <p:cNvSpPr>
            <a:spLocks noGrp="1"/>
          </p:cNvSpPr>
          <p:nvPr>
            <p:ph type="title"/>
          </p:nvPr>
        </p:nvSpPr>
        <p:spPr/>
        <p:txBody>
          <a:bodyPr/>
          <a:lstStyle/>
          <a:p>
            <a:endParaRPr lang="en-US"/>
          </a:p>
        </p:txBody>
      </p:sp>
      <p:graphicFrame>
        <p:nvGraphicFramePr>
          <p:cNvPr id="3" name="Table 3">
            <a:extLst>
              <a:ext uri="{FF2B5EF4-FFF2-40B4-BE49-F238E27FC236}">
                <a16:creationId xmlns:a16="http://schemas.microsoft.com/office/drawing/2014/main" id="{DBE70C73-639D-45CA-8E9E-E4E86F78F655}"/>
              </a:ext>
            </a:extLst>
          </p:cNvPr>
          <p:cNvGraphicFramePr>
            <a:graphicFrameLocks noGrp="1"/>
          </p:cNvGraphicFramePr>
          <p:nvPr>
            <p:extLst>
              <p:ext uri="{D42A27DB-BD31-4B8C-83A1-F6EECF244321}">
                <p14:modId xmlns:p14="http://schemas.microsoft.com/office/powerpoint/2010/main" val="3538741086"/>
              </p:ext>
            </p:extLst>
          </p:nvPr>
        </p:nvGraphicFramePr>
        <p:xfrm>
          <a:off x="1151719" y="2872740"/>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797881586"/>
                    </a:ext>
                  </a:extLst>
                </a:gridCol>
                <a:gridCol w="1625600">
                  <a:extLst>
                    <a:ext uri="{9D8B030D-6E8A-4147-A177-3AD203B41FA5}">
                      <a16:colId xmlns:a16="http://schemas.microsoft.com/office/drawing/2014/main" val="3944511545"/>
                    </a:ext>
                  </a:extLst>
                </a:gridCol>
                <a:gridCol w="1625600">
                  <a:extLst>
                    <a:ext uri="{9D8B030D-6E8A-4147-A177-3AD203B41FA5}">
                      <a16:colId xmlns:a16="http://schemas.microsoft.com/office/drawing/2014/main" val="3274425722"/>
                    </a:ext>
                  </a:extLst>
                </a:gridCol>
                <a:gridCol w="1625600">
                  <a:extLst>
                    <a:ext uri="{9D8B030D-6E8A-4147-A177-3AD203B41FA5}">
                      <a16:colId xmlns:a16="http://schemas.microsoft.com/office/drawing/2014/main" val="1358279603"/>
                    </a:ext>
                  </a:extLst>
                </a:gridCol>
                <a:gridCol w="1625600">
                  <a:extLst>
                    <a:ext uri="{9D8B030D-6E8A-4147-A177-3AD203B41FA5}">
                      <a16:colId xmlns:a16="http://schemas.microsoft.com/office/drawing/2014/main" val="1539162874"/>
                    </a:ext>
                  </a:extLst>
                </a:gridCol>
              </a:tblGrid>
              <a:tr h="370840">
                <a:tc>
                  <a:txBody>
                    <a:bodyPr/>
                    <a:lstStyle/>
                    <a:p>
                      <a:r>
                        <a:rPr lang="en-US" dirty="0"/>
                        <a:t>C</a:t>
                      </a:r>
                    </a:p>
                  </a:txBody>
                  <a:tcPr/>
                </a:tc>
                <a:tc>
                  <a:txBody>
                    <a:bodyPr/>
                    <a:lstStyle/>
                    <a:p>
                      <a:r>
                        <a:rPr lang="en-US" dirty="0"/>
                        <a:t>I</a:t>
                      </a:r>
                    </a:p>
                  </a:txBody>
                  <a:tcPr/>
                </a:tc>
                <a:tc>
                  <a:txBody>
                    <a:bodyPr/>
                    <a:lstStyle/>
                    <a:p>
                      <a:r>
                        <a:rPr lang="en-US" dirty="0"/>
                        <a:t>S</a:t>
                      </a:r>
                    </a:p>
                  </a:txBody>
                  <a:tcPr/>
                </a:tc>
                <a:tc>
                  <a:txBody>
                    <a:bodyPr/>
                    <a:lstStyle/>
                    <a:p>
                      <a:r>
                        <a:rPr lang="en-US" dirty="0"/>
                        <a:t>S</a:t>
                      </a:r>
                    </a:p>
                  </a:txBody>
                  <a:tcPr/>
                </a:tc>
                <a:tc>
                  <a:txBody>
                    <a:bodyPr/>
                    <a:lstStyle/>
                    <a:p>
                      <a:r>
                        <a:rPr lang="en-US" dirty="0"/>
                        <a:t>P</a:t>
                      </a:r>
                    </a:p>
                  </a:txBody>
                  <a:tcPr/>
                </a:tc>
                <a:extLst>
                  <a:ext uri="{0D108BD9-81ED-4DB2-BD59-A6C34878D82A}">
                    <a16:rowId xmlns:a16="http://schemas.microsoft.com/office/drawing/2014/main" val="405705151"/>
                  </a:ext>
                </a:extLst>
              </a:tr>
              <a:tr h="370840">
                <a:tc>
                  <a:txBody>
                    <a:bodyPr/>
                    <a:lstStyle/>
                    <a:p>
                      <a:r>
                        <a:rPr lang="en-US" dirty="0"/>
                        <a:t>S</a:t>
                      </a:r>
                    </a:p>
                  </a:txBody>
                  <a:tcPr/>
                </a:tc>
                <a:tc>
                  <a:txBody>
                    <a:bodyPr/>
                    <a:lstStyle/>
                    <a:p>
                      <a:r>
                        <a:rPr lang="en-US" dirty="0"/>
                        <a:t>T</a:t>
                      </a:r>
                    </a:p>
                  </a:txBody>
                  <a:tcPr/>
                </a:tc>
                <a:tc>
                  <a:txBody>
                    <a:bodyPr/>
                    <a:lstStyle/>
                    <a:p>
                      <a:r>
                        <a:rPr lang="en-US" dirty="0"/>
                        <a:t>U</a:t>
                      </a:r>
                    </a:p>
                  </a:txBody>
                  <a:tcPr/>
                </a:tc>
                <a:tc>
                  <a:txBody>
                    <a:bodyPr/>
                    <a:lstStyle/>
                    <a:p>
                      <a:r>
                        <a:rPr lang="en-US" dirty="0"/>
                        <a:t>D</a:t>
                      </a:r>
                    </a:p>
                  </a:txBody>
                  <a:tcPr/>
                </a:tc>
                <a:tc>
                  <a:txBody>
                    <a:bodyPr/>
                    <a:lstStyle/>
                    <a:p>
                      <a:r>
                        <a:rPr lang="en-US" dirty="0"/>
                        <a:t>Y</a:t>
                      </a:r>
                    </a:p>
                  </a:txBody>
                  <a:tcPr/>
                </a:tc>
                <a:extLst>
                  <a:ext uri="{0D108BD9-81ED-4DB2-BD59-A6C34878D82A}">
                    <a16:rowId xmlns:a16="http://schemas.microsoft.com/office/drawing/2014/main" val="996226464"/>
                  </a:ext>
                </a:extLst>
              </a:tr>
              <a:tr h="370840">
                <a:tc>
                  <a:txBody>
                    <a:bodyPr/>
                    <a:lstStyle/>
                    <a:p>
                      <a:r>
                        <a:rPr lang="en-US" dirty="0"/>
                        <a:t>U</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56401545"/>
                  </a:ext>
                </a:extLst>
              </a:tr>
            </a:tbl>
          </a:graphicData>
        </a:graphic>
      </p:graphicFrame>
    </p:spTree>
    <p:extLst>
      <p:ext uri="{BB962C8B-B14F-4D97-AF65-F5344CB8AC3E}">
        <p14:creationId xmlns:p14="http://schemas.microsoft.com/office/powerpoint/2010/main" val="124080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Cryptography in Warfare</a:t>
            </a:r>
            <a:endParaRPr sz="1600" dirty="0"/>
          </a:p>
        </p:txBody>
      </p:sp>
      <p:sp>
        <p:nvSpPr>
          <p:cNvPr id="2" name="Footer Placeholder 1">
            <a:extLst>
              <a:ext uri="{FF2B5EF4-FFF2-40B4-BE49-F238E27FC236}">
                <a16:creationId xmlns:a16="http://schemas.microsoft.com/office/drawing/2014/main" id="{2C91707D-3646-4A7C-8615-875EF1FEE587}"/>
              </a:ext>
            </a:extLst>
          </p:cNvPr>
          <p:cNvSpPr>
            <a:spLocks noGrp="1"/>
          </p:cNvSpPr>
          <p:nvPr>
            <p:ph type="ftr" sz="quarter" idx="11"/>
          </p:nvPr>
        </p:nvSpPr>
        <p:spPr/>
        <p:txBody>
          <a:bodyPr/>
          <a:lstStyle/>
          <a:p>
            <a:endParaRPr lang="en-US"/>
          </a:p>
        </p:txBody>
      </p:sp>
      <p:sp>
        <p:nvSpPr>
          <p:cNvPr id="1063" name="Google Shape;1063;p14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137</a:t>
            </a:fld>
            <a:endParaRPr kern="0">
              <a:solidFill>
                <a:srgbClr val="000000"/>
              </a:solidFill>
            </a:endParaRPr>
          </a:p>
        </p:txBody>
      </p:sp>
      <p:sp>
        <p:nvSpPr>
          <p:cNvPr id="1064" name="Google Shape;1064;p142"/>
          <p:cNvSpPr txBox="1">
            <a:spLocks noGrp="1"/>
          </p:cNvSpPr>
          <p:nvPr>
            <p:ph type="body" idx="4294967295"/>
          </p:nvPr>
        </p:nvSpPr>
        <p:spPr>
          <a:xfrm>
            <a:off x="0" y="2219325"/>
            <a:ext cx="5254625" cy="3294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Enigma Machine/Purple Machine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Used by the Germans/Japanese in WWII</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Breaking the cryptography of these devices is credited with reducing the length of the war.  </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065" name="Google Shape;1065;p142"/>
          <p:cNvPicPr preferRelativeResize="0"/>
          <p:nvPr/>
        </p:nvPicPr>
        <p:blipFill rotWithShape="1">
          <a:blip r:embed="rId3">
            <a:alphaModFix/>
          </a:blip>
          <a:srcRect/>
          <a:stretch/>
        </p:blipFill>
        <p:spPr>
          <a:xfrm>
            <a:off x="6182468" y="1690689"/>
            <a:ext cx="3877224" cy="4024312"/>
          </a:xfrm>
          <a:prstGeom prst="rect">
            <a:avLst/>
          </a:prstGeom>
          <a:noFill/>
          <a:ln>
            <a:noFill/>
          </a:ln>
        </p:spPr>
      </p:pic>
    </p:spTree>
    <p:extLst>
      <p:ext uri="{BB962C8B-B14F-4D97-AF65-F5344CB8AC3E}">
        <p14:creationId xmlns:p14="http://schemas.microsoft.com/office/powerpoint/2010/main" val="10556651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Vernam Cipher</a:t>
            </a:r>
            <a:endParaRPr sz="1600" dirty="0"/>
          </a:p>
        </p:txBody>
      </p:sp>
      <p:sp>
        <p:nvSpPr>
          <p:cNvPr id="2" name="Footer Placeholder 1">
            <a:extLst>
              <a:ext uri="{FF2B5EF4-FFF2-40B4-BE49-F238E27FC236}">
                <a16:creationId xmlns:a16="http://schemas.microsoft.com/office/drawing/2014/main" id="{986CB991-99E7-46DF-8793-B8175B91BBF4}"/>
              </a:ext>
            </a:extLst>
          </p:cNvPr>
          <p:cNvSpPr>
            <a:spLocks noGrp="1"/>
          </p:cNvSpPr>
          <p:nvPr>
            <p:ph type="ftr" sz="quarter" idx="11"/>
          </p:nvPr>
        </p:nvSpPr>
        <p:spPr/>
        <p:txBody>
          <a:bodyPr/>
          <a:lstStyle/>
          <a:p>
            <a:endParaRPr lang="en-US"/>
          </a:p>
        </p:txBody>
      </p:sp>
      <p:sp>
        <p:nvSpPr>
          <p:cNvPr id="1072" name="Google Shape;1072;p14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138</a:t>
            </a:fld>
            <a:endParaRPr kern="0">
              <a:solidFill>
                <a:srgbClr val="000000"/>
              </a:solidFill>
            </a:endParaRPr>
          </a:p>
        </p:txBody>
      </p:sp>
      <p:sp>
        <p:nvSpPr>
          <p:cNvPr id="1073" name="Google Shape;1073;p143"/>
          <p:cNvSpPr txBox="1">
            <a:spLocks noGrp="1"/>
          </p:cNvSpPr>
          <p:nvPr>
            <p:ph type="body" idx="4294967295"/>
          </p:nvPr>
        </p:nvSpPr>
        <p:spPr>
          <a:xfrm>
            <a:off x="0" y="1949450"/>
            <a:ext cx="8162925" cy="33623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One Time Pad</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Only mathematically unbreakable form of cryptography</a:t>
            </a:r>
            <a:endParaRPr sz="1600" dirty="0"/>
          </a:p>
          <a:p>
            <a:pPr marL="626518" lvl="1" indent="-220128">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Key must be used only once</a:t>
            </a:r>
            <a:endParaRPr sz="1600" dirty="0"/>
          </a:p>
          <a:p>
            <a:pPr marL="626518" lvl="1" indent="-220128">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Pad must be at least as long as the message</a:t>
            </a:r>
            <a:endParaRPr sz="1600" dirty="0"/>
          </a:p>
          <a:p>
            <a:pPr marL="626518" lvl="1" indent="-220128">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Key pad is statistically unpredictable</a:t>
            </a:r>
            <a:endParaRPr sz="1600" dirty="0"/>
          </a:p>
          <a:p>
            <a:pPr marL="626518" lvl="1" indent="-220128">
              <a:lnSpc>
                <a:spcPct val="90000"/>
              </a:lnSpc>
              <a:spcBef>
                <a:spcPts val="400"/>
              </a:spcBef>
              <a:spcAft>
                <a:spcPts val="2133"/>
              </a:spcAft>
              <a:buClr>
                <a:schemeClr val="dk1"/>
              </a:buClr>
              <a:buSzPts val="2000"/>
              <a:buFont typeface="Arial"/>
              <a:buChar char="•"/>
            </a:pPr>
            <a:r>
              <a:rPr lang="en" sz="2667" dirty="0">
                <a:solidFill>
                  <a:schemeClr val="dk1"/>
                </a:solidFill>
                <a:latin typeface="Calibri"/>
                <a:ea typeface="Calibri"/>
                <a:cs typeface="Calibri"/>
                <a:sym typeface="Calibri"/>
              </a:rPr>
              <a:t>Key Pad must be delivered and stored securely</a:t>
            </a:r>
            <a:endParaRPr sz="1600" dirty="0"/>
          </a:p>
        </p:txBody>
      </p:sp>
      <p:sp>
        <p:nvSpPr>
          <p:cNvPr id="3" name="TextBox 2">
            <a:extLst>
              <a:ext uri="{FF2B5EF4-FFF2-40B4-BE49-F238E27FC236}">
                <a16:creationId xmlns:a16="http://schemas.microsoft.com/office/drawing/2014/main" id="{77AD53CA-7946-4151-81B7-419C5427D95B}"/>
              </a:ext>
            </a:extLst>
          </p:cNvPr>
          <p:cNvSpPr txBox="1"/>
          <p:nvPr/>
        </p:nvSpPr>
        <p:spPr>
          <a:xfrm>
            <a:off x="7567683" y="1985749"/>
            <a:ext cx="3145809" cy="2031325"/>
          </a:xfrm>
          <a:prstGeom prst="rect">
            <a:avLst/>
          </a:prstGeom>
          <a:noFill/>
        </p:spPr>
        <p:txBody>
          <a:bodyPr wrap="square" rtlCol="0">
            <a:spAutoFit/>
          </a:bodyPr>
          <a:lstStyle/>
          <a:p>
            <a:r>
              <a:rPr lang="en-US" dirty="0"/>
              <a:t>XOR (Exclusive Or)</a:t>
            </a:r>
          </a:p>
          <a:p>
            <a:r>
              <a:rPr lang="en-US" dirty="0"/>
              <a:t>Alike= 0</a:t>
            </a:r>
          </a:p>
          <a:p>
            <a:r>
              <a:rPr lang="en-US" dirty="0"/>
              <a:t>Different= 1</a:t>
            </a:r>
          </a:p>
          <a:p>
            <a:endParaRPr lang="en-US" dirty="0"/>
          </a:p>
          <a:p>
            <a:r>
              <a:rPr lang="en-US" dirty="0"/>
              <a:t>Plaintext            1 0 1 1 1 0 1 1</a:t>
            </a:r>
          </a:p>
          <a:p>
            <a:r>
              <a:rPr lang="en-US" dirty="0"/>
              <a:t>Secret (Key)       0 1 1 0 1 1 0 1</a:t>
            </a:r>
          </a:p>
          <a:p>
            <a:r>
              <a:rPr lang="en-US" dirty="0"/>
              <a:t>Ciphertext          1 1 0 1 0 1 1 0</a:t>
            </a:r>
          </a:p>
        </p:txBody>
      </p:sp>
      <p:cxnSp>
        <p:nvCxnSpPr>
          <p:cNvPr id="5" name="Straight Connector 4">
            <a:extLst>
              <a:ext uri="{FF2B5EF4-FFF2-40B4-BE49-F238E27FC236}">
                <a16:creationId xmlns:a16="http://schemas.microsoft.com/office/drawing/2014/main" id="{A95088C0-6446-4531-8E42-AB9E51CF6C8C}"/>
              </a:ext>
            </a:extLst>
          </p:cNvPr>
          <p:cNvCxnSpPr/>
          <p:nvPr/>
        </p:nvCxnSpPr>
        <p:spPr>
          <a:xfrm>
            <a:off x="9055290" y="3651949"/>
            <a:ext cx="146031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0624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Cryptography Basics</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AFEE9733-3C00-41E2-87E0-75AAEFE2F80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139</a:t>
            </a:fld>
            <a:endParaRPr lang="en-US" sz="600">
              <a:solidFill>
                <a:srgbClr val="FFFFFF"/>
              </a:solidFill>
            </a:endParaRPr>
          </a:p>
        </p:txBody>
      </p:sp>
    </p:spTree>
    <p:extLst>
      <p:ext uri="{BB962C8B-B14F-4D97-AF65-F5344CB8AC3E}">
        <p14:creationId xmlns:p14="http://schemas.microsoft.com/office/powerpoint/2010/main" val="232608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838200" y="213725"/>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The Elements of Information Security:</a:t>
            </a:r>
            <a:endParaRPr dirty="0">
              <a:latin typeface="Assistant"/>
              <a:ea typeface="Assistant"/>
              <a:cs typeface="Assistant"/>
              <a:sym typeface="Assistant"/>
            </a:endParaRPr>
          </a:p>
          <a:p>
            <a:r>
              <a:rPr lang="en" dirty="0">
                <a:latin typeface="Assistant"/>
                <a:ea typeface="Assistant"/>
                <a:cs typeface="Assistant"/>
                <a:sym typeface="Assistant"/>
              </a:rPr>
              <a:t>NIST SP 800-12 revision 1</a:t>
            </a:r>
            <a:endParaRPr sz="1600" dirty="0">
              <a:latin typeface="Assistant"/>
              <a:ea typeface="Assistant"/>
              <a:cs typeface="Assistant"/>
              <a:sym typeface="Assistant"/>
            </a:endParaRPr>
          </a:p>
        </p:txBody>
      </p:sp>
      <p:sp>
        <p:nvSpPr>
          <p:cNvPr id="188" name="Google Shape;188;p3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4665" defTabSz="1219170">
              <a:lnSpc>
                <a:spcPct val="66875"/>
              </a:lnSpc>
              <a:buClr>
                <a:srgbClr val="000000"/>
              </a:buClr>
              <a:defRPr/>
            </a:pPr>
            <a:fld id="{9861821A-181D-4317-92E0-2829451E9DB3}" type="slidenum">
              <a:rPr lang="en-US" smtClean="0"/>
              <a:pPr marL="84665" defTabSz="1219170">
                <a:lnSpc>
                  <a:spcPct val="66875"/>
                </a:lnSpc>
                <a:buClr>
                  <a:srgbClr val="000000"/>
                </a:buClr>
                <a:defRPr/>
              </a:pPr>
              <a:t>14</a:t>
            </a:fld>
            <a:endParaRPr sz="1733" kern="0">
              <a:solidFill>
                <a:srgbClr val="000000"/>
              </a:solidFill>
            </a:endParaRPr>
          </a:p>
        </p:txBody>
      </p:sp>
      <p:sp>
        <p:nvSpPr>
          <p:cNvPr id="189" name="Google Shape;189;p30"/>
          <p:cNvSpPr/>
          <p:nvPr/>
        </p:nvSpPr>
        <p:spPr>
          <a:xfrm>
            <a:off x="1108197" y="1539329"/>
            <a:ext cx="10245600" cy="3964800"/>
          </a:xfrm>
          <a:prstGeom prst="rect">
            <a:avLst/>
          </a:prstGeom>
          <a:noFill/>
          <a:ln>
            <a:noFill/>
          </a:ln>
        </p:spPr>
        <p:txBody>
          <a:bodyPr spcFirstLastPara="1" wrap="square" lIns="100767" tIns="50367" rIns="100767" bIns="50367" anchor="t" anchorCtr="0">
            <a:noAutofit/>
          </a:bodyPr>
          <a:lstStyle/>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supports the mission of the organization</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is an integral element of sound management</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protections are implemented so as to be commensurate with risk</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roles and responsibilities are made explicit</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responsibilities for system owners go beyond their own organization  </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requires a comprehensive an integrated approach</a:t>
            </a:r>
            <a:endParaRPr sz="1600" kern="0">
              <a:solidFill>
                <a:srgbClr val="000000"/>
              </a:solidFill>
              <a:latin typeface="Assistant"/>
              <a:ea typeface="Assistant"/>
              <a:cs typeface="Assistant"/>
              <a:sym typeface="Assistant"/>
            </a:endParaRPr>
          </a:p>
          <a:p>
            <a:pPr marL="812780" lvl="1" indent="-279393"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Interdependencies of security controls</a:t>
            </a:r>
            <a:endParaRPr sz="1600" kern="0">
              <a:solidFill>
                <a:srgbClr val="000000"/>
              </a:solidFill>
              <a:latin typeface="Assistant"/>
              <a:ea typeface="Assistant"/>
              <a:cs typeface="Assistant"/>
              <a:sym typeface="Assistant"/>
            </a:endParaRPr>
          </a:p>
          <a:p>
            <a:pPr marL="812780" lvl="1" indent="-279393" defTabSz="1219170">
              <a:buClr>
                <a:srgbClr val="000000"/>
              </a:buClr>
              <a:buSzPts val="1500"/>
              <a:buFont typeface="Assistant"/>
              <a:buChar char="○"/>
            </a:pPr>
            <a:r>
              <a:rPr lang="en" sz="2400" kern="0">
                <a:solidFill>
                  <a:srgbClr val="000000"/>
                </a:solidFill>
                <a:latin typeface="Assistant"/>
                <a:ea typeface="Assistant"/>
                <a:cs typeface="Assistant"/>
                <a:sym typeface="Assistant"/>
              </a:rPr>
              <a:t>Other interdependencies Information security is assessed and monitored regularly</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is constrained by societal and cultural factors</a:t>
            </a:r>
            <a:endParaRPr sz="1600" kern="0">
              <a:solidFill>
                <a:srgbClr val="000000"/>
              </a:solidFill>
              <a:latin typeface="Assistant"/>
              <a:ea typeface="Assistant"/>
              <a:cs typeface="Assistant"/>
              <a:sym typeface="Assistant"/>
            </a:endParaRPr>
          </a:p>
        </p:txBody>
      </p:sp>
    </p:spTree>
    <p:extLst>
      <p:ext uri="{BB962C8B-B14F-4D97-AF65-F5344CB8AC3E}">
        <p14:creationId xmlns:p14="http://schemas.microsoft.com/office/powerpoint/2010/main" val="21251485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4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Security Services provided by Cryptography</a:t>
            </a:r>
            <a:endParaRPr sz="1600" dirty="0"/>
          </a:p>
        </p:txBody>
      </p:sp>
      <p:sp>
        <p:nvSpPr>
          <p:cNvPr id="2" name="Footer Placeholder 1">
            <a:extLst>
              <a:ext uri="{FF2B5EF4-FFF2-40B4-BE49-F238E27FC236}">
                <a16:creationId xmlns:a16="http://schemas.microsoft.com/office/drawing/2014/main" id="{CBD511AB-684F-4E25-B7C8-F42E51BF641E}"/>
              </a:ext>
            </a:extLst>
          </p:cNvPr>
          <p:cNvSpPr>
            <a:spLocks noGrp="1"/>
          </p:cNvSpPr>
          <p:nvPr>
            <p:ph type="ftr" sz="quarter" idx="11"/>
          </p:nvPr>
        </p:nvSpPr>
        <p:spPr/>
        <p:txBody>
          <a:bodyPr/>
          <a:lstStyle/>
          <a:p>
            <a:endParaRPr lang="en-US"/>
          </a:p>
        </p:txBody>
      </p:sp>
      <p:sp>
        <p:nvSpPr>
          <p:cNvPr id="1080" name="Google Shape;1080;p14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140</a:t>
            </a:fld>
            <a:endParaRPr kern="0">
              <a:solidFill>
                <a:srgbClr val="000000"/>
              </a:solidFill>
            </a:endParaRPr>
          </a:p>
        </p:txBody>
      </p:sp>
      <p:sp>
        <p:nvSpPr>
          <p:cNvPr id="1081" name="Google Shape;1081;p144"/>
          <p:cNvSpPr txBox="1">
            <a:spLocks noGrp="1"/>
          </p:cNvSpPr>
          <p:nvPr>
            <p:ph type="body" idx="4294967295"/>
          </p:nvPr>
        </p:nvSpPr>
        <p:spPr>
          <a:xfrm>
            <a:off x="0" y="2084388"/>
            <a:ext cx="78867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u="sng" dirty="0">
                <a:solidFill>
                  <a:schemeClr val="dk1"/>
                </a:solidFill>
                <a:latin typeface="Calibri"/>
                <a:ea typeface="Calibri"/>
                <a:cs typeface="Calibri"/>
                <a:sym typeface="Calibri"/>
              </a:rPr>
              <a:t>P</a:t>
            </a:r>
            <a:r>
              <a:rPr lang="en" sz="3067" dirty="0">
                <a:solidFill>
                  <a:schemeClr val="dk1"/>
                </a:solidFill>
                <a:latin typeface="Calibri"/>
                <a:ea typeface="Calibri"/>
                <a:cs typeface="Calibri"/>
                <a:sym typeface="Calibri"/>
              </a:rPr>
              <a:t>rivacy:  Prevents unauthorized disclosure of information</a:t>
            </a:r>
            <a:endParaRPr sz="1600" dirty="0"/>
          </a:p>
          <a:p>
            <a:pPr marL="203195" indent="-194728">
              <a:lnSpc>
                <a:spcPct val="90000"/>
              </a:lnSpc>
              <a:spcBef>
                <a:spcPts val="933"/>
              </a:spcBef>
              <a:buClr>
                <a:schemeClr val="dk1"/>
              </a:buClr>
              <a:buSzPts val="2300"/>
              <a:buFont typeface="Arial"/>
              <a:buChar char="•"/>
            </a:pPr>
            <a:r>
              <a:rPr lang="en" sz="3067" u="sng" dirty="0">
                <a:solidFill>
                  <a:schemeClr val="dk1"/>
                </a:solidFill>
                <a:latin typeface="Calibri"/>
                <a:ea typeface="Calibri"/>
                <a:cs typeface="Calibri"/>
                <a:sym typeface="Calibri"/>
              </a:rPr>
              <a:t>A</a:t>
            </a:r>
            <a:r>
              <a:rPr lang="en" sz="3067" dirty="0">
                <a:solidFill>
                  <a:schemeClr val="dk1"/>
                </a:solidFill>
                <a:latin typeface="Calibri"/>
                <a:ea typeface="Calibri"/>
                <a:cs typeface="Calibri"/>
                <a:sym typeface="Calibri"/>
              </a:rPr>
              <a:t>uthenticity:  Verifies the claimed identity </a:t>
            </a:r>
            <a:endParaRPr sz="1600" dirty="0"/>
          </a:p>
          <a:p>
            <a:pPr marL="203195" indent="-194728">
              <a:lnSpc>
                <a:spcPct val="90000"/>
              </a:lnSpc>
              <a:spcBef>
                <a:spcPts val="933"/>
              </a:spcBef>
              <a:buClr>
                <a:schemeClr val="dk1"/>
              </a:buClr>
              <a:buSzPts val="2300"/>
              <a:buFont typeface="Arial"/>
              <a:buChar char="•"/>
            </a:pPr>
            <a:r>
              <a:rPr lang="en" sz="3067" u="sng" dirty="0">
                <a:solidFill>
                  <a:schemeClr val="dk1"/>
                </a:solidFill>
                <a:latin typeface="Calibri"/>
                <a:ea typeface="Calibri"/>
                <a:cs typeface="Calibri"/>
                <a:sym typeface="Calibri"/>
              </a:rPr>
              <a:t>I</a:t>
            </a:r>
            <a:r>
              <a:rPr lang="en" sz="3067" dirty="0">
                <a:solidFill>
                  <a:schemeClr val="dk1"/>
                </a:solidFill>
                <a:latin typeface="Calibri"/>
                <a:ea typeface="Calibri"/>
                <a:cs typeface="Calibri"/>
                <a:sym typeface="Calibri"/>
              </a:rPr>
              <a:t>ntegrity:  Detects modification or corruption</a:t>
            </a:r>
            <a:endParaRPr sz="1600" dirty="0"/>
          </a:p>
          <a:p>
            <a:pPr marL="203195" indent="-194728">
              <a:lnSpc>
                <a:spcPct val="90000"/>
              </a:lnSpc>
              <a:spcBef>
                <a:spcPts val="933"/>
              </a:spcBef>
              <a:spcAft>
                <a:spcPts val="2133"/>
              </a:spcAft>
              <a:buClr>
                <a:schemeClr val="dk1"/>
              </a:buClr>
              <a:buSzPts val="2300"/>
              <a:buFont typeface="Arial"/>
              <a:buChar char="•"/>
            </a:pPr>
            <a:r>
              <a:rPr lang="en" sz="3067" u="sng" dirty="0">
                <a:solidFill>
                  <a:schemeClr val="dk1"/>
                </a:solidFill>
                <a:latin typeface="Calibri"/>
                <a:ea typeface="Calibri"/>
                <a:cs typeface="Calibri"/>
                <a:sym typeface="Calibri"/>
              </a:rPr>
              <a:t>N</a:t>
            </a:r>
            <a:r>
              <a:rPr lang="en" sz="3067" dirty="0">
                <a:solidFill>
                  <a:schemeClr val="dk1"/>
                </a:solidFill>
                <a:latin typeface="Calibri"/>
                <a:ea typeface="Calibri"/>
                <a:cs typeface="Calibri"/>
                <a:sym typeface="Calibri"/>
              </a:rPr>
              <a:t>on-Repudiation:  Combines authenticity and integrity.  A sender can’t dispute having sent a message, nor its contents.</a:t>
            </a:r>
            <a:endParaRPr sz="1600" dirty="0"/>
          </a:p>
        </p:txBody>
      </p:sp>
    </p:spTree>
    <p:extLst>
      <p:ext uri="{BB962C8B-B14F-4D97-AF65-F5344CB8AC3E}">
        <p14:creationId xmlns:p14="http://schemas.microsoft.com/office/powerpoint/2010/main" val="34092728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4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Definitions and Concepts</a:t>
            </a:r>
            <a:endParaRPr sz="1600" dirty="0"/>
          </a:p>
        </p:txBody>
      </p:sp>
      <p:sp>
        <p:nvSpPr>
          <p:cNvPr id="2" name="Footer Placeholder 1">
            <a:extLst>
              <a:ext uri="{FF2B5EF4-FFF2-40B4-BE49-F238E27FC236}">
                <a16:creationId xmlns:a16="http://schemas.microsoft.com/office/drawing/2014/main" id="{16C212C8-8F5A-44FC-B136-F3425BE339A8}"/>
              </a:ext>
            </a:extLst>
          </p:cNvPr>
          <p:cNvSpPr>
            <a:spLocks noGrp="1"/>
          </p:cNvSpPr>
          <p:nvPr>
            <p:ph type="ftr" sz="quarter" idx="11"/>
          </p:nvPr>
        </p:nvSpPr>
        <p:spPr/>
        <p:txBody>
          <a:bodyPr/>
          <a:lstStyle/>
          <a:p>
            <a:endParaRPr lang="en-US"/>
          </a:p>
        </p:txBody>
      </p:sp>
      <p:sp>
        <p:nvSpPr>
          <p:cNvPr id="1088" name="Google Shape;1088;p14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141</a:t>
            </a:fld>
            <a:endParaRPr kern="0">
              <a:solidFill>
                <a:srgbClr val="000000"/>
              </a:solidFill>
            </a:endParaRPr>
          </a:p>
        </p:txBody>
      </p:sp>
      <p:sp>
        <p:nvSpPr>
          <p:cNvPr id="1089" name="Google Shape;1089;p145"/>
          <p:cNvSpPr txBox="1">
            <a:spLocks noGrp="1"/>
          </p:cNvSpPr>
          <p:nvPr>
            <p:ph type="body" idx="4294967295"/>
          </p:nvPr>
        </p:nvSpPr>
        <p:spPr>
          <a:xfrm>
            <a:off x="563846" y="1450125"/>
            <a:ext cx="9513888" cy="2531659"/>
          </a:xfrm>
          <a:prstGeom prst="rect">
            <a:avLst/>
          </a:prstGeom>
          <a:noFill/>
          <a:ln>
            <a:noFill/>
          </a:ln>
        </p:spPr>
        <p:txBody>
          <a:bodyPr spcFirstLastPara="1" wrap="square" lIns="100767" tIns="50367" rIns="100767" bIns="50367" anchor="t" anchorCtr="0">
            <a:noAutofit/>
          </a:bodyPr>
          <a:lstStyle/>
          <a:p>
            <a:pPr marL="203195" indent="-203195" algn="ctr">
              <a:lnSpc>
                <a:spcPct val="90000"/>
              </a:lnSpc>
              <a:buClr>
                <a:schemeClr val="dk1"/>
              </a:buClr>
              <a:buSzPts val="2600"/>
              <a:buNone/>
            </a:pPr>
            <a:r>
              <a:rPr lang="en" sz="3467" b="1" dirty="0">
                <a:solidFill>
                  <a:schemeClr val="dk1"/>
                </a:solidFill>
                <a:latin typeface="Calibri"/>
                <a:ea typeface="Calibri"/>
                <a:cs typeface="Calibri"/>
                <a:sym typeface="Calibri"/>
              </a:rPr>
              <a:t>Plain Text + Initialization Vector + Algorithm (aka Cipher) + Key</a:t>
            </a:r>
            <a:endParaRPr sz="1600" dirty="0"/>
          </a:p>
          <a:p>
            <a:pPr marL="1032908" lvl="2" indent="-203195">
              <a:lnSpc>
                <a:spcPct val="90000"/>
              </a:lnSpc>
              <a:spcBef>
                <a:spcPts val="400"/>
              </a:spcBef>
              <a:buClr>
                <a:schemeClr val="dk1"/>
              </a:buClr>
              <a:buSzPts val="2000"/>
              <a:buNone/>
            </a:pPr>
            <a:r>
              <a:rPr lang="en" sz="2667" dirty="0">
                <a:solidFill>
                  <a:schemeClr val="dk1"/>
                </a:solidFill>
                <a:latin typeface="Calibri"/>
                <a:ea typeface="Calibri"/>
                <a:cs typeface="Calibri"/>
                <a:sym typeface="Calibri"/>
              </a:rPr>
              <a:t>                                               </a:t>
            </a:r>
            <a:r>
              <a:rPr lang="en" sz="4400" b="1" dirty="0">
                <a:solidFill>
                  <a:schemeClr val="dk1"/>
                </a:solidFill>
                <a:latin typeface="Calibri"/>
                <a:ea typeface="Calibri"/>
                <a:cs typeface="Calibri"/>
                <a:sym typeface="Calibri"/>
              </a:rPr>
              <a:t>=</a:t>
            </a:r>
            <a:endParaRPr sz="1600" dirty="0"/>
          </a:p>
          <a:p>
            <a:pPr marL="1032908" lvl="2" indent="-203195" algn="ctr">
              <a:lnSpc>
                <a:spcPct val="90000"/>
              </a:lnSpc>
              <a:spcBef>
                <a:spcPts val="400"/>
              </a:spcBef>
              <a:buClr>
                <a:schemeClr val="dk1"/>
              </a:buClr>
              <a:buSzPts val="3300"/>
              <a:buNone/>
            </a:pPr>
            <a:r>
              <a:rPr lang="en" sz="4400" b="1" dirty="0">
                <a:solidFill>
                  <a:schemeClr val="dk1"/>
                </a:solidFill>
                <a:latin typeface="Calibri"/>
                <a:ea typeface="Calibri"/>
                <a:cs typeface="Calibri"/>
                <a:sym typeface="Calibri"/>
              </a:rPr>
              <a:t>Cipher Text</a:t>
            </a:r>
            <a:endParaRPr sz="1600" dirty="0"/>
          </a:p>
          <a:p>
            <a:pPr marL="1032908" lvl="2" indent="-203195" algn="just">
              <a:lnSpc>
                <a:spcPct val="90000"/>
              </a:lnSpc>
              <a:spcBef>
                <a:spcPts val="400"/>
              </a:spcBef>
              <a:spcAft>
                <a:spcPts val="2133"/>
              </a:spcAft>
              <a:buClr>
                <a:schemeClr val="dk1"/>
              </a:buClr>
              <a:buSzPts val="2000"/>
              <a:buNone/>
            </a:pPr>
            <a:endParaRPr sz="2667" b="1" dirty="0">
              <a:solidFill>
                <a:schemeClr val="dk1"/>
              </a:solidFill>
              <a:latin typeface="Calibri"/>
              <a:ea typeface="Calibri"/>
              <a:cs typeface="Calibri"/>
              <a:sym typeface="Calibri"/>
            </a:endParaRPr>
          </a:p>
        </p:txBody>
      </p:sp>
      <p:sp>
        <p:nvSpPr>
          <p:cNvPr id="7" name="Google Shape;1089;p145">
            <a:extLst>
              <a:ext uri="{FF2B5EF4-FFF2-40B4-BE49-F238E27FC236}">
                <a16:creationId xmlns:a16="http://schemas.microsoft.com/office/drawing/2014/main" id="{6675348C-11EA-4286-BB30-4E0B2BCEE834}"/>
              </a:ext>
            </a:extLst>
          </p:cNvPr>
          <p:cNvSpPr txBox="1">
            <a:spLocks/>
          </p:cNvSpPr>
          <p:nvPr/>
        </p:nvSpPr>
        <p:spPr>
          <a:xfrm>
            <a:off x="277243" y="3961216"/>
            <a:ext cx="9513888" cy="2531659"/>
          </a:xfrm>
          <a:prstGeom prst="rect">
            <a:avLst/>
          </a:prstGeom>
          <a:noFill/>
          <a:ln>
            <a:noFill/>
          </a:ln>
        </p:spPr>
        <p:txBody>
          <a:bodyPr spcFirstLastPara="1" vert="horz" wrap="square" lIns="100767" tIns="50367" rIns="100767" bIns="50367"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203195" algn="ctr">
              <a:lnSpc>
                <a:spcPct val="90000"/>
              </a:lnSpc>
              <a:buClr>
                <a:schemeClr val="dk1"/>
              </a:buClr>
              <a:buSzPts val="2600"/>
              <a:buNone/>
            </a:pPr>
            <a:r>
              <a:rPr lang="en-US" sz="3467" b="1" dirty="0">
                <a:solidFill>
                  <a:schemeClr val="dk1"/>
                </a:solidFill>
                <a:latin typeface="Calibri"/>
                <a:ea typeface="Calibri"/>
                <a:cs typeface="Calibri"/>
                <a:sym typeface="Calibri"/>
              </a:rPr>
              <a:t>Plain Text + Initialization Vector + Algorithm (aka Cipher) + Key</a:t>
            </a:r>
            <a:endParaRPr lang="en-US" sz="1600" dirty="0"/>
          </a:p>
          <a:p>
            <a:pPr marL="1032908" lvl="2" indent="-203195">
              <a:lnSpc>
                <a:spcPct val="90000"/>
              </a:lnSpc>
              <a:spcBef>
                <a:spcPts val="400"/>
              </a:spcBef>
              <a:buClr>
                <a:schemeClr val="dk1"/>
              </a:buClr>
              <a:buSzPts val="2000"/>
              <a:buNone/>
            </a:pPr>
            <a:r>
              <a:rPr lang="en-US" sz="2667" dirty="0">
                <a:solidFill>
                  <a:schemeClr val="dk1"/>
                </a:solidFill>
                <a:latin typeface="Calibri"/>
                <a:ea typeface="Calibri"/>
                <a:cs typeface="Calibri"/>
                <a:sym typeface="Calibri"/>
              </a:rPr>
              <a:t>                                               </a:t>
            </a:r>
            <a:r>
              <a:rPr lang="en-US" sz="4400" b="1" dirty="0">
                <a:solidFill>
                  <a:schemeClr val="dk1"/>
                </a:solidFill>
                <a:latin typeface="Calibri"/>
                <a:ea typeface="Calibri"/>
                <a:cs typeface="Calibri"/>
                <a:sym typeface="Calibri"/>
              </a:rPr>
              <a:t>=</a:t>
            </a:r>
            <a:endParaRPr lang="en-US" sz="1600" dirty="0"/>
          </a:p>
          <a:p>
            <a:pPr marL="1032908" lvl="2" indent="-203195" algn="ctr">
              <a:lnSpc>
                <a:spcPct val="90000"/>
              </a:lnSpc>
              <a:spcBef>
                <a:spcPts val="400"/>
              </a:spcBef>
              <a:buClr>
                <a:schemeClr val="dk1"/>
              </a:buClr>
              <a:buSzPts val="3300"/>
              <a:buNone/>
            </a:pPr>
            <a:r>
              <a:rPr lang="en-US" sz="4400" b="1" dirty="0">
                <a:solidFill>
                  <a:schemeClr val="dk1"/>
                </a:solidFill>
                <a:latin typeface="Calibri"/>
                <a:ea typeface="Calibri"/>
                <a:cs typeface="Calibri"/>
                <a:sym typeface="Calibri"/>
              </a:rPr>
              <a:t>Cipher Text</a:t>
            </a:r>
            <a:endParaRPr lang="en-US" sz="1600" dirty="0"/>
          </a:p>
          <a:p>
            <a:pPr marL="1032908" lvl="2" indent="-203195" algn="just">
              <a:spcBef>
                <a:spcPts val="400"/>
              </a:spcBef>
              <a:spcAft>
                <a:spcPts val="2133"/>
              </a:spcAft>
              <a:buClr>
                <a:schemeClr val="dk1"/>
              </a:buClr>
              <a:buSzPts val="2000"/>
              <a:buFont typeface="Arial" panose="020B0604020202020204" pitchFamily="34" charset="0"/>
              <a:buNone/>
            </a:pPr>
            <a:endParaRPr lang="en-US" sz="2667"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48601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4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Initialization Vector	</a:t>
            </a:r>
            <a:endParaRPr sz="1600" dirty="0"/>
          </a:p>
        </p:txBody>
      </p:sp>
      <p:sp>
        <p:nvSpPr>
          <p:cNvPr id="2" name="Footer Placeholder 1">
            <a:extLst>
              <a:ext uri="{FF2B5EF4-FFF2-40B4-BE49-F238E27FC236}">
                <a16:creationId xmlns:a16="http://schemas.microsoft.com/office/drawing/2014/main" id="{6674DF83-1A28-40B3-8880-52FFEC102D79}"/>
              </a:ext>
            </a:extLst>
          </p:cNvPr>
          <p:cNvSpPr>
            <a:spLocks noGrp="1"/>
          </p:cNvSpPr>
          <p:nvPr>
            <p:ph type="ftr" sz="quarter" idx="11"/>
          </p:nvPr>
        </p:nvSpPr>
        <p:spPr/>
        <p:txBody>
          <a:bodyPr/>
          <a:lstStyle/>
          <a:p>
            <a:endParaRPr lang="en-US"/>
          </a:p>
        </p:txBody>
      </p:sp>
      <p:sp>
        <p:nvSpPr>
          <p:cNvPr id="1097" name="Google Shape;1097;p14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142</a:t>
            </a:fld>
            <a:endParaRPr kern="0">
              <a:solidFill>
                <a:srgbClr val="000000"/>
              </a:solidFill>
            </a:endParaRPr>
          </a:p>
        </p:txBody>
      </p:sp>
      <p:sp>
        <p:nvSpPr>
          <p:cNvPr id="1096" name="Google Shape;1096;p146"/>
          <p:cNvSpPr txBox="1">
            <a:spLocks noGrp="1"/>
          </p:cNvSpPr>
          <p:nvPr>
            <p:ph type="body" idx="4294967295"/>
          </p:nvPr>
        </p:nvSpPr>
        <p:spPr>
          <a:xfrm>
            <a:off x="750627" y="2187385"/>
            <a:ext cx="7389813" cy="3294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Here are some random numbers (I promise, they’re really random!)</a:t>
            </a:r>
            <a:endParaRPr sz="1600" dirty="0"/>
          </a:p>
          <a:p>
            <a:pPr marL="829713" lvl="1" indent="-406390">
              <a:lnSpc>
                <a:spcPct val="90000"/>
              </a:lnSpc>
              <a:spcBef>
                <a:spcPts val="400"/>
              </a:spcBef>
              <a:buClr>
                <a:schemeClr val="dk1"/>
              </a:buClr>
              <a:buSzPts val="1600"/>
              <a:buNone/>
            </a:pPr>
            <a:r>
              <a:rPr lang="en" sz="2133" dirty="0">
                <a:solidFill>
                  <a:schemeClr val="dk1"/>
                </a:solidFill>
                <a:latin typeface="Calibri"/>
                <a:ea typeface="Calibri"/>
                <a:cs typeface="Calibri"/>
                <a:sym typeface="Calibri"/>
              </a:rPr>
              <a:t>7  5  2  3  4  9 4</a:t>
            </a:r>
            <a:endParaRPr sz="1600" dirty="0"/>
          </a:p>
          <a:p>
            <a:pPr marL="829713" lvl="1" indent="-406390">
              <a:lnSpc>
                <a:spcPct val="90000"/>
              </a:lnSpc>
              <a:spcBef>
                <a:spcPts val="400"/>
              </a:spcBef>
              <a:buClr>
                <a:schemeClr val="dk1"/>
              </a:buClr>
              <a:buSzPts val="1600"/>
              <a:buNone/>
            </a:pPr>
            <a:r>
              <a:rPr lang="en" sz="2133" dirty="0">
                <a:solidFill>
                  <a:schemeClr val="dk1"/>
                </a:solidFill>
                <a:latin typeface="Calibri"/>
                <a:ea typeface="Calibri"/>
                <a:cs typeface="Calibri"/>
                <a:sym typeface="Calibri"/>
              </a:rPr>
              <a:t>If we start at track </a:t>
            </a:r>
            <a:r>
              <a:rPr lang="en" sz="2133" dirty="0">
                <a:solidFill>
                  <a:srgbClr val="FF0000"/>
                </a:solidFill>
                <a:latin typeface="Calibri"/>
                <a:ea typeface="Calibri"/>
                <a:cs typeface="Calibri"/>
                <a:sym typeface="Calibri"/>
              </a:rPr>
              <a:t>0</a:t>
            </a:r>
            <a:r>
              <a:rPr lang="en" sz="2133" dirty="0">
                <a:solidFill>
                  <a:schemeClr val="dk1"/>
                </a:solidFill>
                <a:latin typeface="Calibri"/>
                <a:ea typeface="Calibri"/>
                <a:cs typeface="Calibri"/>
                <a:sym typeface="Calibri"/>
              </a:rPr>
              <a:t> and +7 +5 – 2 +3 + 4 +9 -4</a:t>
            </a:r>
            <a:endParaRPr sz="1600" dirty="0"/>
          </a:p>
          <a:p>
            <a:pPr marL="829713" lvl="1" indent="-406390">
              <a:lnSpc>
                <a:spcPct val="90000"/>
              </a:lnSpc>
              <a:spcBef>
                <a:spcPts val="400"/>
              </a:spcBef>
              <a:buClr>
                <a:schemeClr val="dk1"/>
              </a:buClr>
              <a:buSzPts val="1600"/>
              <a:buNone/>
            </a:pPr>
            <a:r>
              <a:rPr lang="en" sz="2133" dirty="0">
                <a:solidFill>
                  <a:schemeClr val="dk1"/>
                </a:solidFill>
                <a:latin typeface="Calibri"/>
                <a:ea typeface="Calibri"/>
                <a:cs typeface="Calibri"/>
                <a:sym typeface="Calibri"/>
              </a:rPr>
              <a:t>We still don’t have randomness.  Vary the starting point and that will make the process more random</a:t>
            </a:r>
            <a:endParaRPr sz="1600" dirty="0"/>
          </a:p>
          <a:p>
            <a:pPr marL="829713" lvl="1" indent="-406390">
              <a:lnSpc>
                <a:spcPct val="90000"/>
              </a:lnSpc>
              <a:spcBef>
                <a:spcPts val="400"/>
              </a:spcBef>
              <a:spcAft>
                <a:spcPts val="2133"/>
              </a:spcAft>
              <a:buClr>
                <a:schemeClr val="dk1"/>
              </a:buClr>
              <a:buSzPts val="1600"/>
              <a:buNone/>
            </a:pPr>
            <a:r>
              <a:rPr lang="en" sz="2133" dirty="0">
                <a:solidFill>
                  <a:schemeClr val="dk1"/>
                </a:solidFill>
                <a:latin typeface="Calibri"/>
                <a:ea typeface="Calibri"/>
                <a:cs typeface="Calibri"/>
                <a:sym typeface="Calibri"/>
              </a:rPr>
              <a:t>Very similar to a “seed” or a “salt”---Password </a:t>
            </a:r>
            <a:endParaRPr sz="1600" dirty="0"/>
          </a:p>
        </p:txBody>
      </p:sp>
    </p:spTree>
    <p:extLst>
      <p:ext uri="{BB962C8B-B14F-4D97-AF65-F5344CB8AC3E}">
        <p14:creationId xmlns:p14="http://schemas.microsoft.com/office/powerpoint/2010/main" val="21193061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Algorithm</a:t>
            </a:r>
            <a:endParaRPr sz="1600" dirty="0"/>
          </a:p>
        </p:txBody>
      </p:sp>
      <p:sp>
        <p:nvSpPr>
          <p:cNvPr id="2" name="Footer Placeholder 1">
            <a:extLst>
              <a:ext uri="{FF2B5EF4-FFF2-40B4-BE49-F238E27FC236}">
                <a16:creationId xmlns:a16="http://schemas.microsoft.com/office/drawing/2014/main" id="{A24CEFAD-C0BE-40FC-A2D9-A1BAC5C30DFC}"/>
              </a:ext>
            </a:extLst>
          </p:cNvPr>
          <p:cNvSpPr>
            <a:spLocks noGrp="1"/>
          </p:cNvSpPr>
          <p:nvPr>
            <p:ph type="ftr" sz="quarter" idx="11"/>
          </p:nvPr>
        </p:nvSpPr>
        <p:spPr/>
        <p:txBody>
          <a:bodyPr/>
          <a:lstStyle/>
          <a:p>
            <a:endParaRPr lang="en-US"/>
          </a:p>
        </p:txBody>
      </p:sp>
      <p:sp>
        <p:nvSpPr>
          <p:cNvPr id="1105" name="Google Shape;1105;p14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143</a:t>
            </a:fld>
            <a:endParaRPr kern="0">
              <a:solidFill>
                <a:srgbClr val="000000"/>
              </a:solidFill>
            </a:endParaRPr>
          </a:p>
        </p:txBody>
      </p:sp>
      <p:pic>
        <p:nvPicPr>
          <p:cNvPr id="1104" name="Google Shape;1104;p147"/>
          <p:cNvPicPr preferRelativeResize="0">
            <a:picLocks noGrp="1"/>
          </p:cNvPicPr>
          <p:nvPr>
            <p:ph type="body" idx="4294967295"/>
          </p:nvPr>
        </p:nvPicPr>
        <p:blipFill rotWithShape="1">
          <a:blip r:embed="rId3">
            <a:alphaModFix/>
          </a:blip>
          <a:srcRect/>
          <a:stretch/>
        </p:blipFill>
        <p:spPr>
          <a:xfrm>
            <a:off x="1077686" y="2337593"/>
            <a:ext cx="8712200" cy="2182813"/>
          </a:xfrm>
          <a:prstGeom prst="rect">
            <a:avLst/>
          </a:prstGeom>
          <a:noFill/>
          <a:ln>
            <a:noFill/>
          </a:ln>
        </p:spPr>
      </p:pic>
    </p:spTree>
    <p:extLst>
      <p:ext uri="{BB962C8B-B14F-4D97-AF65-F5344CB8AC3E}">
        <p14:creationId xmlns:p14="http://schemas.microsoft.com/office/powerpoint/2010/main" val="41140287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Elements of Cryptography</a:t>
            </a:r>
            <a:endParaRPr sz="1600" dirty="0"/>
          </a:p>
        </p:txBody>
      </p:sp>
      <p:sp>
        <p:nvSpPr>
          <p:cNvPr id="2" name="Footer Placeholder 1">
            <a:extLst>
              <a:ext uri="{FF2B5EF4-FFF2-40B4-BE49-F238E27FC236}">
                <a16:creationId xmlns:a16="http://schemas.microsoft.com/office/drawing/2014/main" id="{82FDBE52-904D-47BB-BF05-6F9D14F0C35E}"/>
              </a:ext>
            </a:extLst>
          </p:cNvPr>
          <p:cNvSpPr>
            <a:spLocks noGrp="1"/>
          </p:cNvSpPr>
          <p:nvPr>
            <p:ph type="ftr" sz="quarter" idx="11"/>
          </p:nvPr>
        </p:nvSpPr>
        <p:spPr/>
        <p:txBody>
          <a:bodyPr/>
          <a:lstStyle/>
          <a:p>
            <a:endParaRPr lang="en-US"/>
          </a:p>
        </p:txBody>
      </p:sp>
      <p:sp>
        <p:nvSpPr>
          <p:cNvPr id="1112" name="Google Shape;1112;p14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144</a:t>
            </a:fld>
            <a:endParaRPr kern="0">
              <a:solidFill>
                <a:srgbClr val="000000"/>
              </a:solidFill>
            </a:endParaRPr>
          </a:p>
        </p:txBody>
      </p:sp>
      <p:sp>
        <p:nvSpPr>
          <p:cNvPr id="1113" name="Google Shape;1113;p148"/>
          <p:cNvSpPr txBox="1">
            <a:spLocks noGrp="1"/>
          </p:cNvSpPr>
          <p:nvPr>
            <p:ph type="body" idx="4294967295"/>
          </p:nvPr>
        </p:nvSpPr>
        <p:spPr>
          <a:xfrm>
            <a:off x="0" y="1590675"/>
            <a:ext cx="7885113" cy="3167063"/>
          </a:xfrm>
          <a:prstGeom prst="rect">
            <a:avLst/>
          </a:prstGeom>
          <a:noFill/>
          <a:ln>
            <a:noFill/>
          </a:ln>
        </p:spPr>
        <p:txBody>
          <a:bodyPr spcFirstLastPara="1" wrap="square" lIns="100767" tIns="50367" rIns="100767" bIns="50367" anchor="t" anchorCtr="0">
            <a:noAutofit/>
          </a:bodyPr>
          <a:lstStyle/>
          <a:p>
            <a:pPr marL="516454" indent="-457189">
              <a:lnSpc>
                <a:spcPct val="8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an Algorithm</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Confusion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Diffusion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US" sz="2133" dirty="0">
                <a:solidFill>
                  <a:schemeClr val="dk1"/>
                </a:solidFill>
                <a:latin typeface="Calibri"/>
                <a:ea typeface="Calibri"/>
                <a:cs typeface="Calibri"/>
                <a:sym typeface="Calibri"/>
              </a:rPr>
              <a:t>Chaining</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Permutations</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Open—Kerckhoff's Principle</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 Key</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Long</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Random</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Secret</a:t>
            </a:r>
            <a:endParaRPr sz="1600" dirty="0"/>
          </a:p>
          <a:p>
            <a:pPr marL="677316" lvl="1" indent="-118530">
              <a:lnSpc>
                <a:spcPct val="8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2487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4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Definitions and Concepts</a:t>
            </a:r>
            <a:endParaRPr sz="1600" dirty="0"/>
          </a:p>
        </p:txBody>
      </p:sp>
      <p:sp>
        <p:nvSpPr>
          <p:cNvPr id="2" name="Footer Placeholder 1">
            <a:extLst>
              <a:ext uri="{FF2B5EF4-FFF2-40B4-BE49-F238E27FC236}">
                <a16:creationId xmlns:a16="http://schemas.microsoft.com/office/drawing/2014/main" id="{D330FD23-3365-488A-9C7B-F0B834977C0A}"/>
              </a:ext>
            </a:extLst>
          </p:cNvPr>
          <p:cNvSpPr>
            <a:spLocks noGrp="1"/>
          </p:cNvSpPr>
          <p:nvPr>
            <p:ph type="ftr" sz="quarter" idx="11"/>
          </p:nvPr>
        </p:nvSpPr>
        <p:spPr/>
        <p:txBody>
          <a:bodyPr/>
          <a:lstStyle/>
          <a:p>
            <a:endParaRPr lang="en-US"/>
          </a:p>
        </p:txBody>
      </p:sp>
      <p:sp>
        <p:nvSpPr>
          <p:cNvPr id="1120" name="Google Shape;1120;p14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145</a:t>
            </a:fld>
            <a:endParaRPr kern="0">
              <a:solidFill>
                <a:srgbClr val="000000"/>
              </a:solidFill>
            </a:endParaRPr>
          </a:p>
        </p:txBody>
      </p:sp>
      <p:sp>
        <p:nvSpPr>
          <p:cNvPr id="1121" name="Google Shape;1121;p149"/>
          <p:cNvSpPr txBox="1">
            <a:spLocks noGrp="1"/>
          </p:cNvSpPr>
          <p:nvPr>
            <p:ph type="body" idx="4294967295"/>
          </p:nvPr>
        </p:nvSpPr>
        <p:spPr>
          <a:xfrm>
            <a:off x="0" y="2439988"/>
            <a:ext cx="78867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Plain text is unencrypted text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Initialization Vector (IV) adds randomness to the beginning of the process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Algorithm is the collection of math functions that can be performed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Key:  Instruction set on how to use the algorithm</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4063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Symmetric Cryptography</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CAAD7BA-27BD-4CCF-ADBF-EAB4D63BB509}"/>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146</a:t>
            </a:fld>
            <a:endParaRPr lang="en-US" sz="600">
              <a:solidFill>
                <a:srgbClr val="FFFFFF"/>
              </a:solidFill>
            </a:endParaRPr>
          </a:p>
        </p:txBody>
      </p:sp>
    </p:spTree>
    <p:extLst>
      <p:ext uri="{BB962C8B-B14F-4D97-AF65-F5344CB8AC3E}">
        <p14:creationId xmlns:p14="http://schemas.microsoft.com/office/powerpoint/2010/main" val="11846689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0"/>
          <p:cNvSpPr txBox="1">
            <a:spLocks noGrp="1"/>
          </p:cNvSpPr>
          <p:nvPr>
            <p:ph type="title"/>
          </p:nvPr>
        </p:nvSpPr>
        <p:spPr>
          <a:xfrm>
            <a:off x="838200" y="365125"/>
            <a:ext cx="10549427" cy="1325600"/>
          </a:xfrm>
          <a:prstGeom prst="rect">
            <a:avLst/>
          </a:prstGeom>
          <a:noFill/>
          <a:ln>
            <a:noFill/>
          </a:ln>
        </p:spPr>
        <p:txBody>
          <a:bodyPr spcFirstLastPara="1" wrap="square" lIns="100767" tIns="50367" rIns="100767" bIns="50367" anchor="ctr" anchorCtr="0">
            <a:noAutofit/>
          </a:bodyPr>
          <a:lstStyle/>
          <a:p>
            <a:r>
              <a:rPr lang="en" dirty="0"/>
              <a:t>Cryptography</a:t>
            </a:r>
            <a:endParaRPr sz="1600" dirty="0"/>
          </a:p>
        </p:txBody>
      </p:sp>
      <p:sp>
        <p:nvSpPr>
          <p:cNvPr id="3" name="Footer Placeholder 2">
            <a:extLst>
              <a:ext uri="{FF2B5EF4-FFF2-40B4-BE49-F238E27FC236}">
                <a16:creationId xmlns:a16="http://schemas.microsoft.com/office/drawing/2014/main" id="{38FC6217-A5A5-4DAE-B126-F648CA77B9C0}"/>
              </a:ext>
            </a:extLst>
          </p:cNvPr>
          <p:cNvSpPr>
            <a:spLocks noGrp="1"/>
          </p:cNvSpPr>
          <p:nvPr>
            <p:ph type="ftr" sz="quarter" idx="11"/>
          </p:nvPr>
        </p:nvSpPr>
        <p:spPr/>
        <p:txBody>
          <a:bodyPr/>
          <a:lstStyle/>
          <a:p>
            <a:endParaRPr lang="en-US"/>
          </a:p>
        </p:txBody>
      </p:sp>
      <p:sp>
        <p:nvSpPr>
          <p:cNvPr id="1128" name="Google Shape;1128;p15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147</a:t>
            </a:fld>
            <a:endParaRPr kern="0">
              <a:solidFill>
                <a:srgbClr val="000000"/>
              </a:solidFill>
            </a:endParaRPr>
          </a:p>
        </p:txBody>
      </p:sp>
      <p:pic>
        <p:nvPicPr>
          <p:cNvPr id="1129" name="Google Shape;1129;p150"/>
          <p:cNvPicPr preferRelativeResize="0"/>
          <p:nvPr/>
        </p:nvPicPr>
        <p:blipFill rotWithShape="1">
          <a:blip r:embed="rId3">
            <a:alphaModFix/>
          </a:blip>
          <a:srcRect/>
          <a:stretch/>
        </p:blipFill>
        <p:spPr>
          <a:xfrm>
            <a:off x="838200" y="1668991"/>
            <a:ext cx="10526336" cy="4360488"/>
          </a:xfrm>
          <a:prstGeom prst="rect">
            <a:avLst/>
          </a:prstGeom>
          <a:noFill/>
          <a:ln>
            <a:noFill/>
          </a:ln>
        </p:spPr>
      </p:pic>
      <p:sp>
        <p:nvSpPr>
          <p:cNvPr id="2" name="Oval 1">
            <a:extLst>
              <a:ext uri="{FF2B5EF4-FFF2-40B4-BE49-F238E27FC236}">
                <a16:creationId xmlns:a16="http://schemas.microsoft.com/office/drawing/2014/main" id="{50BA8E36-CF02-4D15-9D36-96CC50222DFA}"/>
              </a:ext>
            </a:extLst>
          </p:cNvPr>
          <p:cNvSpPr/>
          <p:nvPr/>
        </p:nvSpPr>
        <p:spPr>
          <a:xfrm>
            <a:off x="981777" y="4151698"/>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6" name="Oval 5">
            <a:extLst>
              <a:ext uri="{FF2B5EF4-FFF2-40B4-BE49-F238E27FC236}">
                <a16:creationId xmlns:a16="http://schemas.microsoft.com/office/drawing/2014/main" id="{11C4EED6-F8D3-470E-834A-DFB51FBA2FFD}"/>
              </a:ext>
            </a:extLst>
          </p:cNvPr>
          <p:cNvSpPr/>
          <p:nvPr/>
        </p:nvSpPr>
        <p:spPr>
          <a:xfrm>
            <a:off x="3453307" y="4483002"/>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grpSp>
        <p:nvGrpSpPr>
          <p:cNvPr id="7" name="Group 6">
            <a:extLst>
              <a:ext uri="{FF2B5EF4-FFF2-40B4-BE49-F238E27FC236}">
                <a16:creationId xmlns:a16="http://schemas.microsoft.com/office/drawing/2014/main" id="{3C7D2D56-BC86-457B-8063-DD9EB13D5CE5}"/>
              </a:ext>
            </a:extLst>
          </p:cNvPr>
          <p:cNvGrpSpPr/>
          <p:nvPr/>
        </p:nvGrpSpPr>
        <p:grpSpPr>
          <a:xfrm>
            <a:off x="4148731" y="5063019"/>
            <a:ext cx="188280" cy="231120"/>
            <a:chOff x="4148731" y="5063019"/>
            <a:chExt cx="188280" cy="23112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0D635B6-E0ED-422E-BBF9-ED7BE20160C4}"/>
                    </a:ext>
                  </a:extLst>
                </p14:cNvPr>
                <p14:cNvContentPartPr/>
                <p14:nvPr/>
              </p14:nvContentPartPr>
              <p14:xfrm>
                <a:off x="4244131" y="5063019"/>
                <a:ext cx="7560" cy="231120"/>
              </p14:xfrm>
            </p:contentPart>
          </mc:Choice>
          <mc:Fallback xmlns="">
            <p:pic>
              <p:nvPicPr>
                <p:cNvPr id="4" name="Ink 3">
                  <a:extLst>
                    <a:ext uri="{FF2B5EF4-FFF2-40B4-BE49-F238E27FC236}">
                      <a16:creationId xmlns:a16="http://schemas.microsoft.com/office/drawing/2014/main" id="{C0D635B6-E0ED-422E-BBF9-ED7BE20160C4}"/>
                    </a:ext>
                  </a:extLst>
                </p:cNvPr>
                <p:cNvPicPr/>
                <p:nvPr/>
              </p:nvPicPr>
              <p:blipFill>
                <a:blip r:embed="rId5"/>
                <a:stretch>
                  <a:fillRect/>
                </a:stretch>
              </p:blipFill>
              <p:spPr>
                <a:xfrm>
                  <a:off x="4226491" y="5045019"/>
                  <a:ext cx="43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41663B2-7DB1-4E3E-970A-1B10E45FFC6D}"/>
                    </a:ext>
                  </a:extLst>
                </p14:cNvPr>
                <p14:cNvContentPartPr/>
                <p14:nvPr/>
              </p14:nvContentPartPr>
              <p14:xfrm>
                <a:off x="4148731" y="5185779"/>
                <a:ext cx="188280" cy="91440"/>
              </p14:xfrm>
            </p:contentPart>
          </mc:Choice>
          <mc:Fallback xmlns="">
            <p:pic>
              <p:nvPicPr>
                <p:cNvPr id="5" name="Ink 4">
                  <a:extLst>
                    <a:ext uri="{FF2B5EF4-FFF2-40B4-BE49-F238E27FC236}">
                      <a16:creationId xmlns:a16="http://schemas.microsoft.com/office/drawing/2014/main" id="{A41663B2-7DB1-4E3E-970A-1B10E45FFC6D}"/>
                    </a:ext>
                  </a:extLst>
                </p:cNvPr>
                <p:cNvPicPr/>
                <p:nvPr/>
              </p:nvPicPr>
              <p:blipFill>
                <a:blip r:embed="rId7"/>
                <a:stretch>
                  <a:fillRect/>
                </a:stretch>
              </p:blipFill>
              <p:spPr>
                <a:xfrm>
                  <a:off x="4131091" y="5167779"/>
                  <a:ext cx="223920" cy="127080"/>
                </a:xfrm>
                <a:prstGeom prst="rect">
                  <a:avLst/>
                </a:prstGeom>
              </p:spPr>
            </p:pic>
          </mc:Fallback>
        </mc:AlternateContent>
      </p:grpSp>
      <p:sp>
        <p:nvSpPr>
          <p:cNvPr id="23" name="TextBox 22">
            <a:extLst>
              <a:ext uri="{FF2B5EF4-FFF2-40B4-BE49-F238E27FC236}">
                <a16:creationId xmlns:a16="http://schemas.microsoft.com/office/drawing/2014/main" id="{206A7B48-98A5-4888-98F0-61CBBDABB9F9}"/>
              </a:ext>
            </a:extLst>
          </p:cNvPr>
          <p:cNvSpPr txBox="1"/>
          <p:nvPr/>
        </p:nvSpPr>
        <p:spPr>
          <a:xfrm>
            <a:off x="2888068" y="5297845"/>
            <a:ext cx="2946444" cy="646331"/>
          </a:xfrm>
          <a:prstGeom prst="rect">
            <a:avLst/>
          </a:prstGeom>
          <a:noFill/>
        </p:spPr>
        <p:txBody>
          <a:bodyPr wrap="square" rtlCol="0">
            <a:spAutoFit/>
          </a:bodyPr>
          <a:lstStyle/>
          <a:p>
            <a:r>
              <a:rPr lang="en-US" dirty="0"/>
              <a:t>PGP (Pretty Good Privacy)</a:t>
            </a:r>
          </a:p>
          <a:p>
            <a:r>
              <a:rPr lang="en-US" dirty="0"/>
              <a:t>Proprietary Algorithm:  IDEA</a:t>
            </a:r>
          </a:p>
        </p:txBody>
      </p:sp>
    </p:spTree>
    <p:extLst>
      <p:ext uri="{BB962C8B-B14F-4D97-AF65-F5344CB8AC3E}">
        <p14:creationId xmlns:p14="http://schemas.microsoft.com/office/powerpoint/2010/main" val="2053006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DD379A45-F924-4E5B-83A4-6073EA7DDBF8}"/>
              </a:ext>
            </a:extLst>
          </p:cNvPr>
          <p:cNvPicPr>
            <a:picLocks noChangeAspect="1"/>
          </p:cNvPicPr>
          <p:nvPr/>
        </p:nvPicPr>
        <p:blipFill>
          <a:blip r:embed="rId2"/>
          <a:stretch>
            <a:fillRect/>
          </a:stretch>
        </p:blipFill>
        <p:spPr>
          <a:xfrm>
            <a:off x="6233925" y="1413863"/>
            <a:ext cx="4737671" cy="2711797"/>
          </a:xfrm>
          <a:prstGeom prst="rect">
            <a:avLst/>
          </a:prstGeom>
        </p:spPr>
      </p:pic>
      <p:sp>
        <p:nvSpPr>
          <p:cNvPr id="2" name="Title 1">
            <a:extLst>
              <a:ext uri="{FF2B5EF4-FFF2-40B4-BE49-F238E27FC236}">
                <a16:creationId xmlns:a16="http://schemas.microsoft.com/office/drawing/2014/main" id="{90E8B971-D7D6-40C0-8201-8B8E1D61AABE}"/>
              </a:ext>
            </a:extLst>
          </p:cNvPr>
          <p:cNvSpPr>
            <a:spLocks noGrp="1"/>
          </p:cNvSpPr>
          <p:nvPr>
            <p:ph type="title"/>
          </p:nvPr>
        </p:nvSpPr>
        <p:spPr/>
        <p:txBody>
          <a:bodyPr>
            <a:normAutofit fontScale="90000"/>
          </a:bodyPr>
          <a:lstStyle/>
          <a:p>
            <a:r>
              <a:rPr lang="en-US" b="0" dirty="0">
                <a:latin typeface="+mj-lt"/>
              </a:rPr>
              <a:t>Cryptography Overview</a:t>
            </a:r>
          </a:p>
        </p:txBody>
      </p:sp>
      <p:sp>
        <p:nvSpPr>
          <p:cNvPr id="4" name="Text Placeholder 3">
            <a:extLst>
              <a:ext uri="{FF2B5EF4-FFF2-40B4-BE49-F238E27FC236}">
                <a16:creationId xmlns:a16="http://schemas.microsoft.com/office/drawing/2014/main" id="{AA4336D6-C55C-4C2C-BE4E-F56FF51F676C}"/>
              </a:ext>
            </a:extLst>
          </p:cNvPr>
          <p:cNvSpPr>
            <a:spLocks noGrp="1"/>
          </p:cNvSpPr>
          <p:nvPr>
            <p:ph type="body" idx="1"/>
          </p:nvPr>
        </p:nvSpPr>
        <p:spPr>
          <a:xfrm>
            <a:off x="360107" y="1226102"/>
            <a:ext cx="10444556" cy="4405796"/>
          </a:xfrm>
        </p:spPr>
        <p:txBody>
          <a:bodyPr>
            <a:normAutofit fontScale="92500" lnSpcReduction="10000"/>
          </a:bodyPr>
          <a:lstStyle/>
          <a:p>
            <a:pPr>
              <a:lnSpc>
                <a:spcPct val="100000"/>
              </a:lnSpc>
              <a:spcBef>
                <a:spcPts val="267"/>
              </a:spcBef>
            </a:pPr>
            <a:r>
              <a:rPr lang="en-US" sz="1733" dirty="0"/>
              <a:t>Symmetric Cryptography</a:t>
            </a:r>
          </a:p>
          <a:p>
            <a:pPr lvl="1">
              <a:lnSpc>
                <a:spcPct val="100000"/>
              </a:lnSpc>
              <a:spcBef>
                <a:spcPts val="267"/>
              </a:spcBef>
            </a:pPr>
            <a:r>
              <a:rPr lang="en-US" sz="1733" dirty="0"/>
              <a:t>Pros</a:t>
            </a:r>
          </a:p>
          <a:p>
            <a:pPr lvl="2">
              <a:lnSpc>
                <a:spcPct val="100000"/>
              </a:lnSpc>
              <a:spcBef>
                <a:spcPts val="267"/>
              </a:spcBef>
            </a:pPr>
            <a:r>
              <a:rPr lang="en-US" sz="1733" dirty="0"/>
              <a:t>Provides FAST data transfer</a:t>
            </a:r>
          </a:p>
          <a:p>
            <a:pPr lvl="2">
              <a:lnSpc>
                <a:spcPct val="100000"/>
              </a:lnSpc>
              <a:spcBef>
                <a:spcPts val="267"/>
              </a:spcBef>
            </a:pPr>
            <a:r>
              <a:rPr lang="en-US" sz="1733" dirty="0"/>
              <a:t>Good strong privacy</a:t>
            </a:r>
          </a:p>
          <a:p>
            <a:pPr lvl="1">
              <a:lnSpc>
                <a:spcPct val="100000"/>
              </a:lnSpc>
              <a:spcBef>
                <a:spcPts val="267"/>
              </a:spcBef>
            </a:pPr>
            <a:r>
              <a:rPr lang="en-US" sz="1733" dirty="0"/>
              <a:t>Cons</a:t>
            </a:r>
          </a:p>
          <a:p>
            <a:pPr lvl="2">
              <a:lnSpc>
                <a:spcPct val="100000"/>
              </a:lnSpc>
              <a:spcBef>
                <a:spcPts val="267"/>
              </a:spcBef>
            </a:pPr>
            <a:r>
              <a:rPr lang="en-US" sz="1733" dirty="0"/>
              <a:t>Out of band key distribution</a:t>
            </a:r>
          </a:p>
          <a:p>
            <a:pPr lvl="2">
              <a:lnSpc>
                <a:spcPct val="100000"/>
              </a:lnSpc>
              <a:spcBef>
                <a:spcPts val="267"/>
              </a:spcBef>
            </a:pPr>
            <a:r>
              <a:rPr lang="en-US" sz="1733" dirty="0"/>
              <a:t>Doesn’t scale well</a:t>
            </a:r>
          </a:p>
          <a:p>
            <a:pPr lvl="2">
              <a:lnSpc>
                <a:spcPct val="100000"/>
              </a:lnSpc>
              <a:spcBef>
                <a:spcPts val="267"/>
              </a:spcBef>
            </a:pPr>
            <a:r>
              <a:rPr lang="en-US" sz="1733" dirty="0"/>
              <a:t>Doesn’t provide non-repudiation</a:t>
            </a:r>
          </a:p>
          <a:p>
            <a:pPr lvl="1">
              <a:lnSpc>
                <a:spcPct val="100000"/>
              </a:lnSpc>
              <a:spcBef>
                <a:spcPts val="267"/>
              </a:spcBef>
            </a:pPr>
            <a:r>
              <a:rPr lang="en-US" sz="1733" dirty="0"/>
              <a:t>Can be called  </a:t>
            </a:r>
            <a:r>
              <a:rPr lang="en-US" sz="1733" b="1" dirty="0"/>
              <a:t>“Secret,”  “Private,” “Shared,” or “Session” </a:t>
            </a:r>
            <a:r>
              <a:rPr lang="en-US" sz="1733" dirty="0"/>
              <a:t>Key</a:t>
            </a:r>
          </a:p>
          <a:p>
            <a:pPr lvl="1">
              <a:lnSpc>
                <a:spcPct val="100000"/>
              </a:lnSpc>
              <a:spcBef>
                <a:spcPts val="267"/>
              </a:spcBef>
            </a:pPr>
            <a:r>
              <a:rPr lang="en-US" sz="1733" dirty="0"/>
              <a:t>A single key is shared by both parties and is used to encrypt and decrypt</a:t>
            </a:r>
          </a:p>
          <a:p>
            <a:pPr lvl="1">
              <a:lnSpc>
                <a:spcPct val="100000"/>
              </a:lnSpc>
              <a:spcBef>
                <a:spcPts val="267"/>
              </a:spcBef>
            </a:pPr>
            <a:r>
              <a:rPr lang="en-US" sz="1733" dirty="0"/>
              <a:t>Symmetric ciphers are either 	</a:t>
            </a:r>
          </a:p>
          <a:p>
            <a:pPr lvl="2">
              <a:lnSpc>
                <a:spcPct val="100000"/>
              </a:lnSpc>
              <a:spcBef>
                <a:spcPts val="267"/>
              </a:spcBef>
            </a:pPr>
            <a:r>
              <a:rPr lang="en-US" sz="1733" dirty="0"/>
              <a:t>Stream (One bit at a time)</a:t>
            </a:r>
          </a:p>
          <a:p>
            <a:pPr lvl="2">
              <a:lnSpc>
                <a:spcPct val="100000"/>
              </a:lnSpc>
              <a:spcBef>
                <a:spcPts val="267"/>
              </a:spcBef>
            </a:pPr>
            <a:r>
              <a:rPr lang="en-US" sz="1733" dirty="0"/>
              <a:t>Block (chunks of data)</a:t>
            </a:r>
          </a:p>
          <a:p>
            <a:pPr>
              <a:lnSpc>
                <a:spcPct val="100000"/>
              </a:lnSpc>
              <a:spcBef>
                <a:spcPts val="267"/>
              </a:spcBef>
            </a:pPr>
            <a:r>
              <a:rPr lang="en-US" sz="1733" dirty="0"/>
              <a:t>Asymmetric Cryptography</a:t>
            </a:r>
          </a:p>
          <a:p>
            <a:pPr lvl="1">
              <a:lnSpc>
                <a:spcPct val="100000"/>
              </a:lnSpc>
              <a:spcBef>
                <a:spcPts val="267"/>
              </a:spcBef>
            </a:pPr>
            <a:r>
              <a:rPr lang="en-US" sz="1733" dirty="0"/>
              <a:t>Every user has a “key pair” which consists of a public and a private key</a:t>
            </a:r>
          </a:p>
          <a:p>
            <a:pPr lvl="1">
              <a:lnSpc>
                <a:spcPct val="100000"/>
              </a:lnSpc>
              <a:spcBef>
                <a:spcPts val="267"/>
              </a:spcBef>
            </a:pPr>
            <a:r>
              <a:rPr lang="en-US" sz="1733" dirty="0"/>
              <a:t>Anything encrypted with one key can only be decrypted by the other.  More on this later!</a:t>
            </a:r>
          </a:p>
        </p:txBody>
      </p:sp>
      <p:sp>
        <p:nvSpPr>
          <p:cNvPr id="3" name="Slide Number Placeholder 2">
            <a:extLst>
              <a:ext uri="{FF2B5EF4-FFF2-40B4-BE49-F238E27FC236}">
                <a16:creationId xmlns:a16="http://schemas.microsoft.com/office/drawing/2014/main" id="{ACF55592-BF02-42FC-BEE9-E1C62133AC68}"/>
              </a:ext>
            </a:extLst>
          </p:cNvPr>
          <p:cNvSpPr>
            <a:spLocks noGrp="1"/>
          </p:cNvSpPr>
          <p:nvPr>
            <p:ph type="sldNum" idx="12"/>
          </p:nvPr>
        </p:nvSpPr>
        <p:spPr/>
        <p:txBody>
          <a:bodyPr/>
          <a:lstStyle/>
          <a:p>
            <a:fld id="{00000000-1234-1234-1234-123412341234}" type="slidenum">
              <a:rPr lang="en" smtClean="0"/>
              <a:pPr/>
              <a:t>148</a:t>
            </a:fld>
            <a:endParaRPr lang="en"/>
          </a:p>
        </p:txBody>
      </p:sp>
      <p:sp>
        <p:nvSpPr>
          <p:cNvPr id="5" name="TextBox 4">
            <a:extLst>
              <a:ext uri="{FF2B5EF4-FFF2-40B4-BE49-F238E27FC236}">
                <a16:creationId xmlns:a16="http://schemas.microsoft.com/office/drawing/2014/main" id="{FEC6B5CA-4E1A-406C-A604-C84BC0E17B22}"/>
              </a:ext>
            </a:extLst>
          </p:cNvPr>
          <p:cNvSpPr txBox="1"/>
          <p:nvPr/>
        </p:nvSpPr>
        <p:spPr>
          <a:xfrm>
            <a:off x="7724633" y="375767"/>
            <a:ext cx="1549021" cy="646331"/>
          </a:xfrm>
          <a:prstGeom prst="rect">
            <a:avLst/>
          </a:prstGeom>
          <a:noFill/>
        </p:spPr>
        <p:txBody>
          <a:bodyPr wrap="square" rtlCol="0">
            <a:spAutoFit/>
          </a:bodyPr>
          <a:lstStyle/>
          <a:p>
            <a:r>
              <a:rPr lang="en-US" u="sng" dirty="0"/>
              <a:t>N * (n-1)</a:t>
            </a:r>
          </a:p>
          <a:p>
            <a:r>
              <a:rPr lang="en-US" dirty="0"/>
              <a:t>       2</a:t>
            </a:r>
          </a:p>
        </p:txBody>
      </p:sp>
    </p:spTree>
    <p:extLst>
      <p:ext uri="{BB962C8B-B14F-4D97-AF65-F5344CB8AC3E}">
        <p14:creationId xmlns:p14="http://schemas.microsoft.com/office/powerpoint/2010/main" val="22593466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US" dirty="0"/>
              <a:t>Symmetric Cryptography:  </a:t>
            </a:r>
            <a:r>
              <a:rPr lang="en" dirty="0"/>
              <a:t>Stream vs. Block</a:t>
            </a:r>
            <a:endParaRPr sz="1600" dirty="0"/>
          </a:p>
        </p:txBody>
      </p:sp>
      <p:sp>
        <p:nvSpPr>
          <p:cNvPr id="2" name="Footer Placeholder 1">
            <a:extLst>
              <a:ext uri="{FF2B5EF4-FFF2-40B4-BE49-F238E27FC236}">
                <a16:creationId xmlns:a16="http://schemas.microsoft.com/office/drawing/2014/main" id="{981A534F-991D-4AB9-9E88-98FB77D32B24}"/>
              </a:ext>
            </a:extLst>
          </p:cNvPr>
          <p:cNvSpPr>
            <a:spLocks noGrp="1"/>
          </p:cNvSpPr>
          <p:nvPr>
            <p:ph type="ftr" sz="quarter" idx="11"/>
          </p:nvPr>
        </p:nvSpPr>
        <p:spPr/>
        <p:txBody>
          <a:bodyPr/>
          <a:lstStyle/>
          <a:p>
            <a:endParaRPr lang="en-US"/>
          </a:p>
        </p:txBody>
      </p:sp>
      <p:sp>
        <p:nvSpPr>
          <p:cNvPr id="1161" name="Google Shape;1161;p15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149</a:t>
            </a:fld>
            <a:endParaRPr kern="0">
              <a:solidFill>
                <a:srgbClr val="000000"/>
              </a:solidFill>
            </a:endParaRPr>
          </a:p>
        </p:txBody>
      </p:sp>
      <p:sp>
        <p:nvSpPr>
          <p:cNvPr id="1162" name="Google Shape;1162;p154"/>
          <p:cNvSpPr txBox="1">
            <a:spLocks noGrp="1"/>
          </p:cNvSpPr>
          <p:nvPr>
            <p:ph type="body" idx="4294967295"/>
          </p:nvPr>
        </p:nvSpPr>
        <p:spPr>
          <a:xfrm>
            <a:off x="0" y="1690688"/>
            <a:ext cx="7885113" cy="3167062"/>
          </a:xfrm>
          <a:prstGeom prst="rect">
            <a:avLst/>
          </a:prstGeom>
          <a:noFill/>
          <a:ln>
            <a:noFill/>
          </a:ln>
        </p:spPr>
        <p:txBody>
          <a:bodyPr spcFirstLastPara="1" wrap="square" lIns="100767" tIns="50367" rIns="100767" bIns="50367" anchor="t" anchorCtr="0">
            <a:noAutofit/>
          </a:bodyPr>
          <a:lstStyle/>
          <a:p>
            <a:pPr marL="524920" indent="-457189">
              <a:lnSpc>
                <a:spcPct val="90000"/>
              </a:lnSpc>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Stream Ciphers encrypt one bit (up to one byte) of data at a time.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Transposition, Substitution, XOR</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Very fast and efficient</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Not as Secure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RC-4 is the only stream cipher necessary for the test</a:t>
            </a:r>
            <a:endParaRPr dirty="0"/>
          </a:p>
          <a:p>
            <a:pPr marL="524920" indent="-457189">
              <a:lnSpc>
                <a:spcPct val="90000"/>
              </a:lnSpc>
              <a:spcBef>
                <a:spcPts val="933"/>
              </a:spcBef>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Block Ciphers chunk data into blocks.  Each chunk goes through a series of math functions called S-boxes </a:t>
            </a:r>
            <a:endParaRPr dirty="0"/>
          </a:p>
          <a:p>
            <a:pPr marL="677316" lvl="1" indent="-118530">
              <a:lnSpc>
                <a:spcPct val="90000"/>
              </a:lnSpc>
              <a:spcBef>
                <a:spcPts val="400"/>
              </a:spcBef>
              <a:spcAft>
                <a:spcPts val="2133"/>
              </a:spcAft>
              <a:buClr>
                <a:schemeClr val="dk1"/>
              </a:buClr>
              <a:buSzPts val="1700"/>
              <a:buNone/>
            </a:pPr>
            <a:endParaRPr sz="22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407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Google Shape;194;p3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Understanding GRC (Governance, Risk and Compliance)</a:t>
            </a:r>
          </a:p>
        </p:txBody>
      </p:sp>
      <p:cxnSp>
        <p:nvCxnSpPr>
          <p:cNvPr id="75" name="Straight Connector 74">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01AF72B4-FBFF-4118-AAEC-8C5BB9A9F80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15</a:t>
            </a:fld>
            <a:endParaRPr lang="en-US" sz="600">
              <a:solidFill>
                <a:srgbClr val="FFFFFF"/>
              </a:solidFill>
            </a:endParaRPr>
          </a:p>
        </p:txBody>
      </p:sp>
    </p:spTree>
    <p:extLst>
      <p:ext uri="{BB962C8B-B14F-4D97-AF65-F5344CB8AC3E}">
        <p14:creationId xmlns:p14="http://schemas.microsoft.com/office/powerpoint/2010/main" val="34742542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Stream Ciphers XOR</a:t>
            </a:r>
            <a:endParaRPr sz="1600" dirty="0"/>
          </a:p>
        </p:txBody>
      </p:sp>
      <p:sp>
        <p:nvSpPr>
          <p:cNvPr id="2" name="Footer Placeholder 1">
            <a:extLst>
              <a:ext uri="{FF2B5EF4-FFF2-40B4-BE49-F238E27FC236}">
                <a16:creationId xmlns:a16="http://schemas.microsoft.com/office/drawing/2014/main" id="{A1A77190-3B69-43DF-AF3A-A8D88DEE3134}"/>
              </a:ext>
            </a:extLst>
          </p:cNvPr>
          <p:cNvSpPr>
            <a:spLocks noGrp="1"/>
          </p:cNvSpPr>
          <p:nvPr>
            <p:ph type="ftr" sz="quarter" idx="11"/>
          </p:nvPr>
        </p:nvSpPr>
        <p:spPr/>
        <p:txBody>
          <a:bodyPr/>
          <a:lstStyle/>
          <a:p>
            <a:endParaRPr lang="en-US"/>
          </a:p>
        </p:txBody>
      </p:sp>
      <p:sp>
        <p:nvSpPr>
          <p:cNvPr id="1136" name="Google Shape;1136;p15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150</a:t>
            </a:fld>
            <a:endParaRPr kern="0">
              <a:solidFill>
                <a:srgbClr val="000000"/>
              </a:solidFill>
            </a:endParaRPr>
          </a:p>
        </p:txBody>
      </p:sp>
      <p:pic>
        <p:nvPicPr>
          <p:cNvPr id="1137" name="Google Shape;1137;p151"/>
          <p:cNvPicPr preferRelativeResize="0">
            <a:picLocks noGrp="1"/>
          </p:cNvPicPr>
          <p:nvPr>
            <p:ph type="body" idx="4294967295"/>
          </p:nvPr>
        </p:nvPicPr>
        <p:blipFill rotWithShape="1">
          <a:blip r:embed="rId3">
            <a:alphaModFix/>
          </a:blip>
          <a:srcRect/>
          <a:stretch/>
        </p:blipFill>
        <p:spPr>
          <a:xfrm>
            <a:off x="0" y="3927475"/>
            <a:ext cx="5632450" cy="1719263"/>
          </a:xfrm>
          <a:prstGeom prst="rect">
            <a:avLst/>
          </a:prstGeom>
          <a:noFill/>
          <a:ln>
            <a:noFill/>
          </a:ln>
        </p:spPr>
      </p:pic>
      <p:sp>
        <p:nvSpPr>
          <p:cNvPr id="1138" name="Google Shape;1138;p151"/>
          <p:cNvSpPr txBox="1"/>
          <p:nvPr/>
        </p:nvSpPr>
        <p:spPr>
          <a:xfrm>
            <a:off x="1662545" y="1960023"/>
            <a:ext cx="4038800" cy="1222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3067" kern="0">
                <a:solidFill>
                  <a:srgbClr val="000000"/>
                </a:solidFill>
                <a:latin typeface="Calibri"/>
                <a:ea typeface="Calibri"/>
                <a:cs typeface="Calibri"/>
                <a:sym typeface="Calibri"/>
              </a:rPr>
              <a:t>If Values are:</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Alike                   </a:t>
            </a:r>
            <a:r>
              <a:rPr lang="en" sz="3067" kern="0">
                <a:solidFill>
                  <a:srgbClr val="FF0000"/>
                </a:solidFill>
                <a:latin typeface="Calibri"/>
                <a:ea typeface="Calibri"/>
                <a:cs typeface="Calibri"/>
                <a:sym typeface="Calibri"/>
              </a:rPr>
              <a:t>0</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Different            </a:t>
            </a:r>
            <a:r>
              <a:rPr lang="en" sz="3067" kern="0">
                <a:solidFill>
                  <a:srgbClr val="FF0000"/>
                </a:solidFill>
                <a:latin typeface="Calibri"/>
                <a:ea typeface="Calibri"/>
                <a:cs typeface="Calibri"/>
                <a:sym typeface="Calibri"/>
              </a:rPr>
              <a:t>1</a:t>
            </a:r>
            <a:endParaRPr sz="1600" kern="0">
              <a:solidFill>
                <a:srgbClr val="000000"/>
              </a:solidFill>
              <a:latin typeface="Arial"/>
              <a:cs typeface="Arial"/>
              <a:sym typeface="Arial"/>
            </a:endParaRPr>
          </a:p>
        </p:txBody>
      </p:sp>
    </p:spTree>
    <p:extLst>
      <p:ext uri="{BB962C8B-B14F-4D97-AF65-F5344CB8AC3E}">
        <p14:creationId xmlns:p14="http://schemas.microsoft.com/office/powerpoint/2010/main" val="37524682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5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Block Ciphers</a:t>
            </a:r>
            <a:endParaRPr sz="1600" dirty="0"/>
          </a:p>
        </p:txBody>
      </p:sp>
      <p:sp>
        <p:nvSpPr>
          <p:cNvPr id="2" name="Footer Placeholder 1">
            <a:extLst>
              <a:ext uri="{FF2B5EF4-FFF2-40B4-BE49-F238E27FC236}">
                <a16:creationId xmlns:a16="http://schemas.microsoft.com/office/drawing/2014/main" id="{0EE8AC2D-21E2-487E-8610-B6EC95AC82D8}"/>
              </a:ext>
            </a:extLst>
          </p:cNvPr>
          <p:cNvSpPr>
            <a:spLocks noGrp="1"/>
          </p:cNvSpPr>
          <p:nvPr>
            <p:ph type="ftr" sz="quarter" idx="11"/>
          </p:nvPr>
        </p:nvSpPr>
        <p:spPr/>
        <p:txBody>
          <a:bodyPr/>
          <a:lstStyle/>
          <a:p>
            <a:endParaRPr lang="en-US"/>
          </a:p>
        </p:txBody>
      </p:sp>
      <p:sp>
        <p:nvSpPr>
          <p:cNvPr id="1145" name="Google Shape;1145;p1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151</a:t>
            </a:fld>
            <a:endParaRPr kern="0">
              <a:solidFill>
                <a:srgbClr val="000000"/>
              </a:solidFill>
            </a:endParaRPr>
          </a:p>
        </p:txBody>
      </p:sp>
      <p:pic>
        <p:nvPicPr>
          <p:cNvPr id="1146" name="Google Shape;1146;p152"/>
          <p:cNvPicPr preferRelativeResize="0">
            <a:picLocks noGrp="1"/>
          </p:cNvPicPr>
          <p:nvPr>
            <p:ph type="body" idx="4294967295"/>
          </p:nvPr>
        </p:nvPicPr>
        <p:blipFill rotWithShape="1">
          <a:blip r:embed="rId3">
            <a:alphaModFix/>
          </a:blip>
          <a:srcRect/>
          <a:stretch/>
        </p:blipFill>
        <p:spPr>
          <a:xfrm>
            <a:off x="0" y="1479550"/>
            <a:ext cx="10098088" cy="3967163"/>
          </a:xfrm>
          <a:prstGeom prst="rect">
            <a:avLst/>
          </a:prstGeom>
          <a:noFill/>
          <a:ln>
            <a:noFill/>
          </a:ln>
        </p:spPr>
      </p:pic>
    </p:spTree>
    <p:extLst>
      <p:ext uri="{BB962C8B-B14F-4D97-AF65-F5344CB8AC3E}">
        <p14:creationId xmlns:p14="http://schemas.microsoft.com/office/powerpoint/2010/main" val="7872593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6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Common Symmetric Algorithm</a:t>
            </a:r>
            <a:r>
              <a:rPr lang="en-US" dirty="0"/>
              <a:t>s</a:t>
            </a:r>
            <a:endParaRPr sz="1600" dirty="0"/>
          </a:p>
        </p:txBody>
      </p:sp>
      <p:sp>
        <p:nvSpPr>
          <p:cNvPr id="2" name="Footer Placeholder 1">
            <a:extLst>
              <a:ext uri="{FF2B5EF4-FFF2-40B4-BE49-F238E27FC236}">
                <a16:creationId xmlns:a16="http://schemas.microsoft.com/office/drawing/2014/main" id="{EACA814F-8C74-4FDC-AA9F-05414F06BF7B}"/>
              </a:ext>
            </a:extLst>
          </p:cNvPr>
          <p:cNvSpPr>
            <a:spLocks noGrp="1"/>
          </p:cNvSpPr>
          <p:nvPr>
            <p:ph type="ftr" sz="quarter" idx="11"/>
          </p:nvPr>
        </p:nvSpPr>
        <p:spPr/>
        <p:txBody>
          <a:bodyPr/>
          <a:lstStyle/>
          <a:p>
            <a:endParaRPr lang="en-US"/>
          </a:p>
        </p:txBody>
      </p:sp>
      <p:sp>
        <p:nvSpPr>
          <p:cNvPr id="1211" name="Google Shape;1211;p16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152</a:t>
            </a:fld>
            <a:endParaRPr kern="0">
              <a:solidFill>
                <a:srgbClr val="000000"/>
              </a:solidFill>
            </a:endParaRPr>
          </a:p>
        </p:txBody>
      </p:sp>
      <p:sp>
        <p:nvSpPr>
          <p:cNvPr id="1212" name="Google Shape;1212;p160"/>
          <p:cNvSpPr txBox="1">
            <a:spLocks noGrp="1"/>
          </p:cNvSpPr>
          <p:nvPr>
            <p:ph type="body" idx="4294967295"/>
          </p:nvPr>
        </p:nvSpPr>
        <p:spPr>
          <a:xfrm>
            <a:off x="0" y="1690688"/>
            <a:ext cx="3521075" cy="4100512"/>
          </a:xfrm>
          <a:prstGeom prst="rect">
            <a:avLst/>
          </a:prstGeom>
          <a:noFill/>
          <a:ln>
            <a:noFill/>
          </a:ln>
        </p:spPr>
        <p:txBody>
          <a:bodyPr spcFirstLastPara="1" wrap="square" lIns="100767" tIns="50367" rIns="100767" bIns="50367" anchor="t" anchorCtr="0">
            <a:noAutofit/>
          </a:bodyPr>
          <a:lstStyle/>
          <a:p>
            <a:pPr marL="558786" indent="-499521">
              <a:lnSpc>
                <a:spcPct val="80000"/>
              </a:lnSpc>
              <a:buClr>
                <a:schemeClr val="dk1"/>
              </a:buClr>
              <a:buSzPts val="2100"/>
              <a:buFont typeface="Arial"/>
              <a:buChar char="•"/>
            </a:pPr>
            <a:r>
              <a:rPr lang="en" sz="2800" dirty="0">
                <a:solidFill>
                  <a:schemeClr val="dk1"/>
                </a:solidFill>
                <a:latin typeface="Calibri"/>
                <a:ea typeface="Calibri"/>
                <a:cs typeface="Calibri"/>
                <a:sym typeface="Calibri"/>
              </a:rPr>
              <a:t>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3DES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AES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RC-4</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RC-5</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Two Fish</a:t>
            </a:r>
            <a:endParaRPr sz="1600" dirty="0"/>
          </a:p>
          <a:p>
            <a:pPr marL="558786" indent="0">
              <a:lnSpc>
                <a:spcPct val="80000"/>
              </a:lnSpc>
              <a:spcBef>
                <a:spcPts val="933"/>
              </a:spcBef>
              <a:buNone/>
            </a:pPr>
            <a:endParaRPr sz="1600" dirty="0"/>
          </a:p>
          <a:p>
            <a:pPr marL="372524" indent="-304792">
              <a:lnSpc>
                <a:spcPct val="80000"/>
              </a:lnSpc>
              <a:spcBef>
                <a:spcPts val="933"/>
              </a:spcBef>
              <a:spcAft>
                <a:spcPts val="2133"/>
              </a:spcAft>
              <a:buClr>
                <a:schemeClr val="dk1"/>
              </a:buClr>
              <a:buSzPts val="2100"/>
              <a:buNone/>
            </a:pPr>
            <a:endParaRPr sz="2800" dirty="0">
              <a:solidFill>
                <a:schemeClr val="dk1"/>
              </a:solidFill>
              <a:latin typeface="Calibri"/>
              <a:ea typeface="Calibri"/>
              <a:cs typeface="Calibri"/>
              <a:sym typeface="Calibri"/>
            </a:endParaRPr>
          </a:p>
        </p:txBody>
      </p:sp>
      <p:sp>
        <p:nvSpPr>
          <p:cNvPr id="1213" name="Google Shape;1213;p160"/>
          <p:cNvSpPr txBox="1"/>
          <p:nvPr/>
        </p:nvSpPr>
        <p:spPr>
          <a:xfrm>
            <a:off x="6844067" y="1494767"/>
            <a:ext cx="3658400" cy="4159200"/>
          </a:xfrm>
          <a:prstGeom prst="rect">
            <a:avLst/>
          </a:prstGeom>
          <a:noFill/>
          <a:ln>
            <a:noFill/>
          </a:ln>
        </p:spPr>
        <p:txBody>
          <a:bodyPr spcFirstLastPara="1" wrap="square" lIns="121900" tIns="121900" rIns="121900" bIns="121900" anchor="t" anchorCtr="0">
            <a:noAutofit/>
          </a:bodyPr>
          <a:lstStyle/>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Blowfish</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IDEA</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CAST </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MARS</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Skipjack</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40375097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Asymmetric Cryptography </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2DFDE2D-F3C3-49A1-9CD8-C1AAC5CF57CA}"/>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153</a:t>
            </a:fld>
            <a:endParaRPr lang="en-US" sz="600">
              <a:solidFill>
                <a:srgbClr val="FFFFFF"/>
              </a:solidFill>
            </a:endParaRPr>
          </a:p>
        </p:txBody>
      </p:sp>
    </p:spTree>
    <p:extLst>
      <p:ext uri="{BB962C8B-B14F-4D97-AF65-F5344CB8AC3E}">
        <p14:creationId xmlns:p14="http://schemas.microsoft.com/office/powerpoint/2010/main" val="27944443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5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nSpc>
                <a:spcPct val="90000"/>
              </a:lnSpc>
              <a:buClr>
                <a:schemeClr val="dk1"/>
              </a:buClr>
              <a:buSzPts val="3000"/>
            </a:pPr>
            <a:r>
              <a:rPr lang="en" sz="4000" b="0" dirty="0">
                <a:solidFill>
                  <a:schemeClr val="dk1"/>
                </a:solidFill>
                <a:latin typeface="Calibri"/>
                <a:ea typeface="Calibri"/>
                <a:cs typeface="Calibri"/>
                <a:sym typeface="Calibri"/>
              </a:rPr>
              <a:t>Asymmetric Cryptography</a:t>
            </a:r>
            <a:endParaRPr sz="1600" dirty="0"/>
          </a:p>
        </p:txBody>
      </p:sp>
      <p:sp>
        <p:nvSpPr>
          <p:cNvPr id="1178" name="Google Shape;1178;p156"/>
          <p:cNvSpPr txBox="1">
            <a:spLocks noGrp="1"/>
          </p:cNvSpPr>
          <p:nvPr>
            <p:ph type="body" idx="1"/>
          </p:nvPr>
        </p:nvSpPr>
        <p:spPr>
          <a:xfrm>
            <a:off x="415600" y="1543879"/>
            <a:ext cx="5435235" cy="427655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Every user has a key pair.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Public key is made available to anyone who requests it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Private key is only available to that user and must not be disclosed or shared</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keys are mathematically related so that anything encrypted with one key can only be decrypted by the other.</a:t>
            </a:r>
            <a:endParaRPr sz="1600" dirty="0"/>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
        <p:nvSpPr>
          <p:cNvPr id="1177" name="Google Shape;1177;p15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algn="r" defTabSz="1219170">
              <a:buClr>
                <a:srgbClr val="000000"/>
              </a:buClr>
            </a:pPr>
            <a:fld id="{00000000-1234-1234-1234-123412341234}" type="slidenum">
              <a:rPr lang="en" sz="1867" kern="0">
                <a:solidFill>
                  <a:srgbClr val="000000"/>
                </a:solidFill>
                <a:latin typeface="Arial"/>
                <a:cs typeface="Arial"/>
                <a:sym typeface="Arial"/>
              </a:rPr>
              <a:pPr algn="r" defTabSz="1219170">
                <a:buClr>
                  <a:srgbClr val="000000"/>
                </a:buClr>
              </a:pPr>
              <a:t>154</a:t>
            </a:fld>
            <a:endParaRPr sz="1867" kern="0">
              <a:solidFill>
                <a:srgbClr val="000000"/>
              </a:solidFill>
              <a:latin typeface="Arial"/>
              <a:cs typeface="Arial"/>
              <a:sym typeface="Arial"/>
            </a:endParaRPr>
          </a:p>
        </p:txBody>
      </p:sp>
      <p:pic>
        <p:nvPicPr>
          <p:cNvPr id="3" name="Picture 2" descr="A close up of a sign&#10;&#10;Description generated with high confidence">
            <a:extLst>
              <a:ext uri="{FF2B5EF4-FFF2-40B4-BE49-F238E27FC236}">
                <a16:creationId xmlns:a16="http://schemas.microsoft.com/office/drawing/2014/main" id="{C559F1A8-BA74-469B-A136-0D0C42C5BD43}"/>
              </a:ext>
            </a:extLst>
          </p:cNvPr>
          <p:cNvPicPr>
            <a:picLocks noChangeAspect="1"/>
          </p:cNvPicPr>
          <p:nvPr/>
        </p:nvPicPr>
        <p:blipFill>
          <a:blip r:embed="rId3"/>
          <a:stretch>
            <a:fillRect/>
          </a:stretch>
        </p:blipFill>
        <p:spPr>
          <a:xfrm>
            <a:off x="6282874" y="1543879"/>
            <a:ext cx="5115337" cy="3615923"/>
          </a:xfrm>
          <a:prstGeom prst="rect">
            <a:avLst/>
          </a:prstGeom>
        </p:spPr>
      </p:pic>
    </p:spTree>
    <p:extLst>
      <p:ext uri="{BB962C8B-B14F-4D97-AF65-F5344CB8AC3E}">
        <p14:creationId xmlns:p14="http://schemas.microsoft.com/office/powerpoint/2010/main" val="1636547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2"/>
          <a:stretch>
            <a:fillRect/>
          </a:stretch>
        </p:blipFill>
        <p:spPr>
          <a:xfrm>
            <a:off x="8159037" y="3631833"/>
            <a:ext cx="1901687" cy="2477420"/>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p:txBody>
          <a:bodyPr/>
          <a:lstStyle/>
          <a:p>
            <a:pPr algn="l"/>
            <a:r>
              <a:rPr lang="en-US" dirty="0"/>
              <a:t>Privacy through Asymmetric Cryptography</a:t>
            </a:r>
          </a:p>
        </p:txBody>
      </p:sp>
      <p:sp>
        <p:nvSpPr>
          <p:cNvPr id="16" name="Footer Placeholder 15">
            <a:extLst>
              <a:ext uri="{FF2B5EF4-FFF2-40B4-BE49-F238E27FC236}">
                <a16:creationId xmlns:a16="http://schemas.microsoft.com/office/drawing/2014/main" id="{1FE85C57-43AE-4AD9-8C6F-EE03D231EB02}"/>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987E02F2-D3CC-4A16-AA5A-FCD047393D9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155</a:t>
            </a:fld>
            <a:endParaRPr lang="en"/>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3"/>
          <a:stretch>
            <a:fillRect/>
          </a:stretch>
        </p:blipFill>
        <p:spPr>
          <a:xfrm>
            <a:off x="2226080" y="4134920"/>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4"/>
          <a:stretch>
            <a:fillRect/>
          </a:stretch>
        </p:blipFill>
        <p:spPr>
          <a:xfrm>
            <a:off x="2537548" y="2121089"/>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5"/>
          <a:stretch>
            <a:fillRect/>
          </a:stretch>
        </p:blipFill>
        <p:spPr>
          <a:xfrm>
            <a:off x="8253842" y="1690726"/>
            <a:ext cx="1712079" cy="2316959"/>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1" y="267322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826849" y="1867247"/>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0" name="TextBox 9">
            <a:extLst>
              <a:ext uri="{FF2B5EF4-FFF2-40B4-BE49-F238E27FC236}">
                <a16:creationId xmlns:a16="http://schemas.microsoft.com/office/drawing/2014/main" id="{2AE7658B-5481-4A7F-A70C-E8BB0B572455}"/>
              </a:ext>
            </a:extLst>
          </p:cNvPr>
          <p:cNvSpPr txBox="1"/>
          <p:nvPr/>
        </p:nvSpPr>
        <p:spPr>
          <a:xfrm>
            <a:off x="2645694" y="3872253"/>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1" y="458230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866057" y="2072433"/>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Public Key</a:t>
            </a:r>
          </a:p>
        </p:txBody>
      </p:sp>
      <p:sp>
        <p:nvSpPr>
          <p:cNvPr id="13" name="TextBox 12">
            <a:extLst>
              <a:ext uri="{FF2B5EF4-FFF2-40B4-BE49-F238E27FC236}">
                <a16:creationId xmlns:a16="http://schemas.microsoft.com/office/drawing/2014/main" id="{F0E5C8E2-695E-4312-978A-72F4941C16A9}"/>
              </a:ext>
            </a:extLst>
          </p:cNvPr>
          <p:cNvSpPr txBox="1"/>
          <p:nvPr/>
        </p:nvSpPr>
        <p:spPr>
          <a:xfrm>
            <a:off x="772338" y="4007685"/>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Receiver</a:t>
            </a:r>
            <a:r>
              <a:rPr lang="en-US" sz="1867" kern="0" dirty="0">
                <a:solidFill>
                  <a:srgbClr val="000000"/>
                </a:solidFill>
                <a:latin typeface="Arial"/>
                <a:cs typeface="Arial"/>
                <a:sym typeface="Arial"/>
              </a:rPr>
              <a:t> decrypts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Private Key</a:t>
            </a:r>
          </a:p>
        </p:txBody>
      </p:sp>
      <p:sp>
        <p:nvSpPr>
          <p:cNvPr id="14" name="TextBox 13">
            <a:extLst>
              <a:ext uri="{FF2B5EF4-FFF2-40B4-BE49-F238E27FC236}">
                <a16:creationId xmlns:a16="http://schemas.microsoft.com/office/drawing/2014/main" id="{FF4DF2D2-3460-455E-9267-FD93713C6B52}"/>
              </a:ext>
            </a:extLst>
          </p:cNvPr>
          <p:cNvSpPr txBox="1"/>
          <p:nvPr/>
        </p:nvSpPr>
        <p:spPr>
          <a:xfrm>
            <a:off x="10094842" y="2438835"/>
            <a:ext cx="1441175" cy="666977"/>
          </a:xfrm>
          <a:prstGeom prst="rect">
            <a:avLst/>
          </a:prstGeom>
          <a:noFill/>
        </p:spPr>
        <p:txBody>
          <a:bodyPr wrap="square" rtlCol="0">
            <a:spAutoFit/>
          </a:bodyPr>
          <a:lstStyle/>
          <a:p>
            <a:pPr defTabSz="1219170">
              <a:buClr>
                <a:srgbClr val="000000"/>
              </a:buClr>
            </a:pPr>
            <a:r>
              <a:rPr lang="en-US" sz="1867" kern="0" dirty="0" err="1">
                <a:solidFill>
                  <a:srgbClr val="000000"/>
                </a:solidFill>
                <a:latin typeface="Arial"/>
                <a:cs typeface="Arial"/>
                <a:sym typeface="Arial"/>
              </a:rPr>
              <a:t>EncryptedMessage</a:t>
            </a:r>
            <a:endParaRPr lang="en-US" sz="1867" kern="0" dirty="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9CCE8ECF-0501-4E0F-B6DA-34512018667A}"/>
              </a:ext>
            </a:extLst>
          </p:cNvPr>
          <p:cNvSpPr txBox="1"/>
          <p:nvPr/>
        </p:nvSpPr>
        <p:spPr>
          <a:xfrm>
            <a:off x="10094843" y="4582308"/>
            <a:ext cx="1494184"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Decrypted Message</a:t>
            </a:r>
          </a:p>
        </p:txBody>
      </p:sp>
    </p:spTree>
    <p:extLst>
      <p:ext uri="{BB962C8B-B14F-4D97-AF65-F5344CB8AC3E}">
        <p14:creationId xmlns:p14="http://schemas.microsoft.com/office/powerpoint/2010/main" val="20375538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3"/>
          <a:stretch>
            <a:fillRect/>
          </a:stretch>
        </p:blipFill>
        <p:spPr>
          <a:xfrm>
            <a:off x="9004065" y="1487527"/>
            <a:ext cx="1723504" cy="2371403"/>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p:txBody>
          <a:bodyPr/>
          <a:lstStyle/>
          <a:p>
            <a:pPr algn="l"/>
            <a:r>
              <a:rPr lang="en-US" dirty="0"/>
              <a:t>Authenticity through Asymmetric Cryptography</a:t>
            </a:r>
          </a:p>
        </p:txBody>
      </p:sp>
      <p:sp>
        <p:nvSpPr>
          <p:cNvPr id="21" name="Footer Placeholder 20">
            <a:extLst>
              <a:ext uri="{FF2B5EF4-FFF2-40B4-BE49-F238E27FC236}">
                <a16:creationId xmlns:a16="http://schemas.microsoft.com/office/drawing/2014/main" id="{C040952C-15D8-49CF-B74F-C938BADF47E6}"/>
              </a:ext>
            </a:extLst>
          </p:cNvPr>
          <p:cNvSpPr>
            <a:spLocks noGrp="1"/>
          </p:cNvSpPr>
          <p:nvPr>
            <p:ph type="ftr" sz="quarter" idx="11"/>
          </p:nvPr>
        </p:nvSpPr>
        <p:spPr/>
        <p:txBody>
          <a:bodyPr/>
          <a:lstStyle/>
          <a:p>
            <a:endParaRPr lang="en-US"/>
          </a:p>
        </p:txBody>
      </p:sp>
      <p:sp>
        <p:nvSpPr>
          <p:cNvPr id="15" name="Slide Number Placeholder 14">
            <a:extLst>
              <a:ext uri="{FF2B5EF4-FFF2-40B4-BE49-F238E27FC236}">
                <a16:creationId xmlns:a16="http://schemas.microsoft.com/office/drawing/2014/main" id="{8BA0CB5B-E89A-4099-B0EA-62EB02AC8DC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156</a:t>
            </a:fld>
            <a:endParaRPr lang="en"/>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4"/>
          <a:stretch>
            <a:fillRect/>
          </a:stretch>
        </p:blipFill>
        <p:spPr>
          <a:xfrm>
            <a:off x="2326183" y="2079776"/>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5"/>
          <a:stretch>
            <a:fillRect/>
          </a:stretch>
        </p:blipFill>
        <p:spPr>
          <a:xfrm>
            <a:off x="2474961" y="4193256"/>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6"/>
          <a:stretch>
            <a:fillRect/>
          </a:stretch>
        </p:blipFill>
        <p:spPr>
          <a:xfrm>
            <a:off x="10158185" y="3105933"/>
            <a:ext cx="363276" cy="533481"/>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0" y="267322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641943" y="1614839"/>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Private</a:t>
            </a:r>
          </a:p>
        </p:txBody>
      </p:sp>
      <p:sp>
        <p:nvSpPr>
          <p:cNvPr id="10" name="TextBox 9">
            <a:extLst>
              <a:ext uri="{FF2B5EF4-FFF2-40B4-BE49-F238E27FC236}">
                <a16:creationId xmlns:a16="http://schemas.microsoft.com/office/drawing/2014/main" id="{2AE7658B-5481-4A7F-A70C-E8BB0B572455}"/>
              </a:ext>
            </a:extLst>
          </p:cNvPr>
          <p:cNvSpPr txBox="1"/>
          <p:nvPr/>
        </p:nvSpPr>
        <p:spPr>
          <a:xfrm>
            <a:off x="2571353" y="4063586"/>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Public</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0" y="458230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647030" y="1713060"/>
            <a:ext cx="2049989" cy="1815882"/>
          </a:xfrm>
          <a:prstGeom prst="rect">
            <a:avLst/>
          </a:prstGeom>
          <a:noFill/>
        </p:spPr>
        <p:txBody>
          <a:bodyPr wrap="square" rtlCol="0">
            <a:spAutoFit/>
          </a:bodyPr>
          <a:lstStyle/>
          <a:p>
            <a:pPr defTabSz="1219170">
              <a:buClr>
                <a:srgbClr val="000000"/>
              </a:buClr>
            </a:pPr>
            <a:r>
              <a:rPr lang="en-US" sz="1600" b="1" kern="0" dirty="0">
                <a:solidFill>
                  <a:srgbClr val="000000"/>
                </a:solidFill>
                <a:latin typeface="Arial"/>
                <a:cs typeface="Arial"/>
                <a:sym typeface="Arial"/>
              </a:rPr>
              <a:t>Sender</a:t>
            </a:r>
            <a:r>
              <a:rPr lang="en-US" sz="1600" kern="0" dirty="0">
                <a:solidFill>
                  <a:srgbClr val="000000"/>
                </a:solidFill>
                <a:latin typeface="Arial"/>
                <a:cs typeface="Arial"/>
                <a:sym typeface="Arial"/>
              </a:rPr>
              <a:t> encrypts something small and meaningless (timestamp) to an attacker with </a:t>
            </a:r>
            <a:r>
              <a:rPr lang="en-US" sz="1600" b="1" kern="0" dirty="0">
                <a:solidFill>
                  <a:srgbClr val="000000"/>
                </a:solidFill>
                <a:latin typeface="Arial"/>
                <a:cs typeface="Arial"/>
                <a:sym typeface="Arial"/>
              </a:rPr>
              <a:t>Sender’s Private Key</a:t>
            </a:r>
            <a:endParaRPr lang="en-US" sz="1600"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F0E5C8E2-695E-4312-978A-72F4941C16A9}"/>
              </a:ext>
            </a:extLst>
          </p:cNvPr>
          <p:cNvSpPr txBox="1"/>
          <p:nvPr/>
        </p:nvSpPr>
        <p:spPr>
          <a:xfrm>
            <a:off x="514514" y="3926436"/>
            <a:ext cx="1901687" cy="1979516"/>
          </a:xfrm>
          <a:prstGeom prst="rect">
            <a:avLst/>
          </a:prstGeom>
          <a:noFill/>
        </p:spPr>
        <p:txBody>
          <a:bodyPr wrap="square" rtlCol="0">
            <a:spAutoFit/>
          </a:bodyPr>
          <a:lstStyle/>
          <a:p>
            <a:pPr defTabSz="1219170">
              <a:buClr>
                <a:srgbClr val="000000"/>
              </a:buClr>
            </a:pPr>
            <a:r>
              <a:rPr lang="en-US" sz="1533" b="1" kern="0" dirty="0">
                <a:solidFill>
                  <a:srgbClr val="000000"/>
                </a:solidFill>
                <a:latin typeface="Arial"/>
                <a:cs typeface="Arial"/>
                <a:sym typeface="Arial"/>
              </a:rPr>
              <a:t>Receiver</a:t>
            </a:r>
            <a:r>
              <a:rPr lang="en-US" sz="1533" kern="0" dirty="0">
                <a:solidFill>
                  <a:srgbClr val="000000"/>
                </a:solidFill>
                <a:latin typeface="Arial"/>
                <a:cs typeface="Arial"/>
                <a:sym typeface="Arial"/>
              </a:rPr>
              <a:t> decrypts timestamp with </a:t>
            </a:r>
            <a:r>
              <a:rPr lang="en-US" sz="1533" b="1" kern="0" dirty="0">
                <a:solidFill>
                  <a:srgbClr val="000000"/>
                </a:solidFill>
                <a:latin typeface="Arial"/>
                <a:cs typeface="Arial"/>
                <a:sym typeface="Arial"/>
              </a:rPr>
              <a:t>Sender’s</a:t>
            </a:r>
            <a:r>
              <a:rPr lang="en-US" sz="1533" kern="0" dirty="0">
                <a:solidFill>
                  <a:srgbClr val="000000"/>
                </a:solidFill>
                <a:latin typeface="Arial"/>
                <a:cs typeface="Arial"/>
                <a:sym typeface="Arial"/>
              </a:rPr>
              <a:t> </a:t>
            </a:r>
          </a:p>
          <a:p>
            <a:pPr defTabSz="1219170">
              <a:buClr>
                <a:srgbClr val="000000"/>
              </a:buClr>
            </a:pPr>
            <a:r>
              <a:rPr lang="en-US" sz="1533" kern="0" dirty="0">
                <a:solidFill>
                  <a:srgbClr val="000000"/>
                </a:solidFill>
                <a:latin typeface="Arial"/>
                <a:cs typeface="Arial"/>
                <a:sym typeface="Arial"/>
              </a:rPr>
              <a:t>Public Key, proving it had to have been encrypted by Sender’s private key</a:t>
            </a:r>
          </a:p>
        </p:txBody>
      </p:sp>
      <p:sp>
        <p:nvSpPr>
          <p:cNvPr id="3" name="TextBox 2">
            <a:extLst>
              <a:ext uri="{FF2B5EF4-FFF2-40B4-BE49-F238E27FC236}">
                <a16:creationId xmlns:a16="http://schemas.microsoft.com/office/drawing/2014/main" id="{E7513A64-4E33-4EB2-81B0-5855BA487448}"/>
              </a:ext>
            </a:extLst>
          </p:cNvPr>
          <p:cNvSpPr txBox="1"/>
          <p:nvPr/>
        </p:nvSpPr>
        <p:spPr>
          <a:xfrm>
            <a:off x="10581860" y="2113468"/>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sp>
        <p:nvSpPr>
          <p:cNvPr id="14" name="TextBox 13">
            <a:extLst>
              <a:ext uri="{FF2B5EF4-FFF2-40B4-BE49-F238E27FC236}">
                <a16:creationId xmlns:a16="http://schemas.microsoft.com/office/drawing/2014/main" id="{94FF7D8C-25BD-414D-86CD-C33EABCF8418}"/>
              </a:ext>
            </a:extLst>
          </p:cNvPr>
          <p:cNvSpPr txBox="1"/>
          <p:nvPr/>
        </p:nvSpPr>
        <p:spPr>
          <a:xfrm>
            <a:off x="10598425" y="4320697"/>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cxnSp>
        <p:nvCxnSpPr>
          <p:cNvPr id="16" name="Straight Arrow Connector 15">
            <a:extLst>
              <a:ext uri="{FF2B5EF4-FFF2-40B4-BE49-F238E27FC236}">
                <a16:creationId xmlns:a16="http://schemas.microsoft.com/office/drawing/2014/main" id="{9C6D2A48-A57B-4EAD-9145-AFD4DE16611D}"/>
              </a:ext>
            </a:extLst>
          </p:cNvPr>
          <p:cNvCxnSpPr>
            <a:endCxn id="6" idx="3"/>
          </p:cNvCxnSpPr>
          <p:nvPr/>
        </p:nvCxnSpPr>
        <p:spPr>
          <a:xfrm flipH="1">
            <a:off x="10521460" y="2743201"/>
            <a:ext cx="497723" cy="629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40E020C-D26C-428B-B5A4-3053F16F2B46}"/>
              </a:ext>
            </a:extLst>
          </p:cNvPr>
          <p:cNvPicPr>
            <a:picLocks noChangeAspect="1"/>
          </p:cNvPicPr>
          <p:nvPr/>
        </p:nvPicPr>
        <p:blipFill>
          <a:blip r:embed="rId3"/>
          <a:stretch>
            <a:fillRect/>
          </a:stretch>
        </p:blipFill>
        <p:spPr>
          <a:xfrm>
            <a:off x="8892156" y="3626529"/>
            <a:ext cx="1723504" cy="2371403"/>
          </a:xfrm>
          <a:prstGeom prst="rect">
            <a:avLst/>
          </a:prstGeom>
        </p:spPr>
      </p:pic>
      <p:pic>
        <p:nvPicPr>
          <p:cNvPr id="18" name="Picture 17">
            <a:extLst>
              <a:ext uri="{FF2B5EF4-FFF2-40B4-BE49-F238E27FC236}">
                <a16:creationId xmlns:a16="http://schemas.microsoft.com/office/drawing/2014/main" id="{97CEAC90-B1DA-4007-9FDE-8B4FEC33C8DF}"/>
              </a:ext>
            </a:extLst>
          </p:cNvPr>
          <p:cNvPicPr>
            <a:picLocks noChangeAspect="1"/>
          </p:cNvPicPr>
          <p:nvPr/>
        </p:nvPicPr>
        <p:blipFill>
          <a:blip r:embed="rId3"/>
          <a:stretch>
            <a:fillRect/>
          </a:stretch>
        </p:blipFill>
        <p:spPr>
          <a:xfrm>
            <a:off x="10090572" y="5133032"/>
            <a:ext cx="430888" cy="592867"/>
          </a:xfrm>
          <a:prstGeom prst="rect">
            <a:avLst/>
          </a:prstGeom>
        </p:spPr>
      </p:pic>
      <p:cxnSp>
        <p:nvCxnSpPr>
          <p:cNvPr id="19" name="Straight Arrow Connector 18">
            <a:extLst>
              <a:ext uri="{FF2B5EF4-FFF2-40B4-BE49-F238E27FC236}">
                <a16:creationId xmlns:a16="http://schemas.microsoft.com/office/drawing/2014/main" id="{43943CF5-7D85-4D2B-B7EC-5590290DB286}"/>
              </a:ext>
            </a:extLst>
          </p:cNvPr>
          <p:cNvCxnSpPr>
            <a:cxnSpLocks/>
            <a:endCxn id="18" idx="3"/>
          </p:cNvCxnSpPr>
          <p:nvPr/>
        </p:nvCxnSpPr>
        <p:spPr>
          <a:xfrm flipH="1">
            <a:off x="10521460" y="4854177"/>
            <a:ext cx="523763" cy="57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551C3E-47AD-47C3-BB72-B2AC9614E872}"/>
              </a:ext>
            </a:extLst>
          </p:cNvPr>
          <p:cNvSpPr txBox="1"/>
          <p:nvPr/>
        </p:nvSpPr>
        <p:spPr>
          <a:xfrm>
            <a:off x="7566993" y="5748685"/>
            <a:ext cx="4492487"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Being able to decrypt the timestamp with Sender’s public key PROVES it was encrypted with Sender’s private key</a:t>
            </a:r>
          </a:p>
        </p:txBody>
      </p:sp>
    </p:spTree>
    <p:extLst>
      <p:ext uri="{BB962C8B-B14F-4D97-AF65-F5344CB8AC3E}">
        <p14:creationId xmlns:p14="http://schemas.microsoft.com/office/powerpoint/2010/main" val="6476426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70"/>
          <p:cNvSpPr txBox="1">
            <a:spLocks noGrp="1"/>
          </p:cNvSpPr>
          <p:nvPr>
            <p:ph type="title"/>
          </p:nvPr>
        </p:nvSpPr>
        <p:spPr>
          <a:xfrm>
            <a:off x="462077" y="136449"/>
            <a:ext cx="10515600" cy="1325600"/>
          </a:xfrm>
          <a:prstGeom prst="rect">
            <a:avLst/>
          </a:prstGeom>
          <a:noFill/>
          <a:ln>
            <a:noFill/>
          </a:ln>
        </p:spPr>
        <p:txBody>
          <a:bodyPr spcFirstLastPara="1" wrap="square" lIns="100767" tIns="50367" rIns="100767" bIns="50367" anchor="ctr" anchorCtr="0">
            <a:noAutofit/>
          </a:bodyPr>
          <a:lstStyle/>
          <a:p>
            <a:pPr algn="l"/>
            <a:r>
              <a:rPr lang="en" sz="4267" dirty="0"/>
              <a:t>Hashing (</a:t>
            </a:r>
            <a:r>
              <a:rPr lang="en-US" sz="4267" dirty="0"/>
              <a:t>Checksums/Message Digests)</a:t>
            </a:r>
            <a:endParaRPr sz="1600" dirty="0"/>
          </a:p>
        </p:txBody>
      </p:sp>
      <p:sp>
        <p:nvSpPr>
          <p:cNvPr id="3" name="Footer Placeholder 2">
            <a:extLst>
              <a:ext uri="{FF2B5EF4-FFF2-40B4-BE49-F238E27FC236}">
                <a16:creationId xmlns:a16="http://schemas.microsoft.com/office/drawing/2014/main" id="{5DBDBC4E-571B-4DDD-BB71-BB83CCFF19A0}"/>
              </a:ext>
            </a:extLst>
          </p:cNvPr>
          <p:cNvSpPr>
            <a:spLocks noGrp="1"/>
          </p:cNvSpPr>
          <p:nvPr>
            <p:ph type="ftr" sz="quarter" idx="11"/>
          </p:nvPr>
        </p:nvSpPr>
        <p:spPr/>
        <p:txBody>
          <a:bodyPr/>
          <a:lstStyle/>
          <a:p>
            <a:endParaRPr lang="en-US"/>
          </a:p>
        </p:txBody>
      </p:sp>
      <p:sp>
        <p:nvSpPr>
          <p:cNvPr id="1288" name="Google Shape;1288;p17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157</a:t>
            </a:fld>
            <a:endParaRPr kern="0">
              <a:solidFill>
                <a:srgbClr val="000000"/>
              </a:solidFill>
            </a:endParaRPr>
          </a:p>
        </p:txBody>
      </p:sp>
      <p:pic>
        <p:nvPicPr>
          <p:cNvPr id="1287" name="Google Shape;1287;p170"/>
          <p:cNvPicPr preferRelativeResize="0">
            <a:picLocks noGrp="1"/>
          </p:cNvPicPr>
          <p:nvPr>
            <p:ph type="body" idx="4294967295"/>
          </p:nvPr>
        </p:nvPicPr>
        <p:blipFill rotWithShape="1">
          <a:blip r:embed="rId3">
            <a:alphaModFix/>
          </a:blip>
          <a:srcRect/>
          <a:stretch/>
        </p:blipFill>
        <p:spPr>
          <a:xfrm>
            <a:off x="0" y="1281113"/>
            <a:ext cx="4097338" cy="2530475"/>
          </a:xfrm>
          <a:prstGeom prst="rect">
            <a:avLst/>
          </a:prstGeom>
          <a:noFill/>
          <a:ln>
            <a:noFill/>
          </a:ln>
        </p:spPr>
      </p:pic>
      <p:sp>
        <p:nvSpPr>
          <p:cNvPr id="2" name="TextBox 1">
            <a:extLst>
              <a:ext uri="{FF2B5EF4-FFF2-40B4-BE49-F238E27FC236}">
                <a16:creationId xmlns:a16="http://schemas.microsoft.com/office/drawing/2014/main" id="{87F70099-FD71-46B8-B71D-38EFB6309C0A}"/>
              </a:ext>
            </a:extLst>
          </p:cNvPr>
          <p:cNvSpPr txBox="1"/>
          <p:nvPr/>
        </p:nvSpPr>
        <p:spPr>
          <a:xfrm>
            <a:off x="4610422" y="1462050"/>
            <a:ext cx="5163183" cy="4577087"/>
          </a:xfrm>
          <a:prstGeom prst="rect">
            <a:avLst/>
          </a:prstGeom>
          <a:noFill/>
        </p:spPr>
        <p:txBody>
          <a:bodyPr wrap="square" rtlCol="0">
            <a:spAutoFit/>
          </a:bodyPr>
          <a:lstStyle/>
          <a:p>
            <a:pPr marL="440256" indent="-380990" defTabSz="1219170">
              <a:lnSpc>
                <a:spcPct val="90000"/>
              </a:lnSpc>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Fixed length digital representation of the contents of the file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the file changes, the hash will change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One-way math</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When two different documents produce the same hash it is called a </a:t>
            </a:r>
            <a:r>
              <a:rPr lang="en-US" sz="1867" b="1" kern="0" dirty="0">
                <a:solidFill>
                  <a:srgbClr val="000000"/>
                </a:solidFill>
                <a:latin typeface="Calibri"/>
                <a:ea typeface="Calibri"/>
                <a:cs typeface="Calibri"/>
                <a:sym typeface="Calibri"/>
              </a:rPr>
              <a:t>collision</a:t>
            </a:r>
            <a:endParaRPr lang="en-US" sz="1333" b="1"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A </a:t>
            </a:r>
            <a:r>
              <a:rPr lang="en-US" sz="1867" b="1" kern="0" dirty="0">
                <a:solidFill>
                  <a:srgbClr val="000000"/>
                </a:solidFill>
                <a:latin typeface="Calibri"/>
                <a:ea typeface="Calibri"/>
                <a:cs typeface="Calibri"/>
                <a:sym typeface="Calibri"/>
              </a:rPr>
              <a:t>birthday attack </a:t>
            </a:r>
            <a:r>
              <a:rPr lang="en-US" sz="1867" kern="0" dirty="0">
                <a:solidFill>
                  <a:srgbClr val="000000"/>
                </a:solidFill>
                <a:latin typeface="Calibri"/>
                <a:ea typeface="Calibri"/>
                <a:cs typeface="Calibri"/>
                <a:sym typeface="Calibri"/>
              </a:rPr>
              <a:t>is an attempt to cause collisions.  It is based on the idea that it is easier to find two hashes that happen to match than to produce a specific hash. </a:t>
            </a: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an attacker has the ability to change the message, why wouldn’t they change the hash also?  THEY WOULD.  So……remember this for later.</a:t>
            </a:r>
            <a:endParaRPr lang="en-US" sz="1333" kern="0" dirty="0">
              <a:solidFill>
                <a:srgbClr val="000000"/>
              </a:solidFill>
              <a:latin typeface="Arial"/>
              <a:cs typeface="Arial"/>
              <a:sym typeface="Arial"/>
            </a:endParaRPr>
          </a:p>
          <a:p>
            <a:pPr defTabSz="1219170">
              <a:buClr>
                <a:srgbClr val="000000"/>
              </a:buClr>
            </a:pPr>
            <a:endParaRPr lang="en-US" sz="1867" kern="0" dirty="0">
              <a:solidFill>
                <a:srgbClr val="000000"/>
              </a:solidFill>
              <a:latin typeface="Arial"/>
              <a:cs typeface="Arial"/>
              <a:sym typeface="Arial"/>
            </a:endParaRPr>
          </a:p>
        </p:txBody>
      </p:sp>
      <p:sp>
        <p:nvSpPr>
          <p:cNvPr id="6" name="Rectangle 5">
            <a:extLst>
              <a:ext uri="{FF2B5EF4-FFF2-40B4-BE49-F238E27FC236}">
                <a16:creationId xmlns:a16="http://schemas.microsoft.com/office/drawing/2014/main" id="{B361AB46-FFE0-4336-B13C-F5284200C8E0}"/>
              </a:ext>
            </a:extLst>
          </p:cNvPr>
          <p:cNvSpPr/>
          <p:nvPr/>
        </p:nvSpPr>
        <p:spPr>
          <a:xfrm>
            <a:off x="594234" y="4160415"/>
            <a:ext cx="3637108" cy="1546577"/>
          </a:xfrm>
          <a:prstGeom prst="rect">
            <a:avLst/>
          </a:prstGeom>
        </p:spPr>
        <p:txBody>
          <a:bodyPr wrap="square">
            <a:spAutoFit/>
          </a:bodyPr>
          <a:lstStyle/>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ea typeface="Calibri"/>
                <a:cs typeface="Calibri"/>
                <a:sym typeface="Calibri"/>
              </a:rPr>
              <a:t>MD-5 128-bit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SHA-1 160-bit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SHA-2 256, 384, 512, etc.</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HAVAL, TIGER, RIPEMD are lesser known hashing algorithms</a:t>
            </a:r>
            <a:endParaRPr lang="en-US" sz="1200" kern="0" dirty="0">
              <a:solidFill>
                <a:srgbClr val="000000"/>
              </a:solidFill>
              <a:latin typeface="Arial"/>
              <a:cs typeface="Arial"/>
              <a:sym typeface="Arial"/>
            </a:endParaRPr>
          </a:p>
        </p:txBody>
      </p:sp>
      <p:pic>
        <p:nvPicPr>
          <p:cNvPr id="7" name="Picture 6" descr="A close up of a sign&#10;&#10;Description generated with very high confidence">
            <a:extLst>
              <a:ext uri="{FF2B5EF4-FFF2-40B4-BE49-F238E27FC236}">
                <a16:creationId xmlns:a16="http://schemas.microsoft.com/office/drawing/2014/main" id="{46C88641-C19A-4E10-BA85-CE575B074F09}"/>
              </a:ext>
            </a:extLst>
          </p:cNvPr>
          <p:cNvPicPr>
            <a:picLocks noChangeAspect="1"/>
          </p:cNvPicPr>
          <p:nvPr/>
        </p:nvPicPr>
        <p:blipFill>
          <a:blip r:embed="rId4"/>
          <a:stretch>
            <a:fillRect/>
          </a:stretch>
        </p:blipFill>
        <p:spPr>
          <a:xfrm>
            <a:off x="10070719" y="1916141"/>
            <a:ext cx="1813919" cy="2386735"/>
          </a:xfrm>
          <a:prstGeom prst="rect">
            <a:avLst/>
          </a:prstGeom>
        </p:spPr>
      </p:pic>
      <p:sp>
        <p:nvSpPr>
          <p:cNvPr id="1285" name="TextBox 1284">
            <a:extLst>
              <a:ext uri="{FF2B5EF4-FFF2-40B4-BE49-F238E27FC236}">
                <a16:creationId xmlns:a16="http://schemas.microsoft.com/office/drawing/2014/main" id="{CCA750C0-1147-4C79-800F-AD98037EC83C}"/>
              </a:ext>
            </a:extLst>
          </p:cNvPr>
          <p:cNvSpPr txBox="1"/>
          <p:nvPr/>
        </p:nvSpPr>
        <p:spPr>
          <a:xfrm>
            <a:off x="2784143" y="4244454"/>
            <a:ext cx="2115403" cy="646331"/>
          </a:xfrm>
          <a:prstGeom prst="rect">
            <a:avLst/>
          </a:prstGeom>
          <a:noFill/>
        </p:spPr>
        <p:txBody>
          <a:bodyPr wrap="square" rtlCol="0">
            <a:spAutoFit/>
          </a:bodyPr>
          <a:lstStyle/>
          <a:p>
            <a:r>
              <a:rPr lang="en-US" dirty="0"/>
              <a:t>Encrypted with Sender’s private</a:t>
            </a:r>
          </a:p>
        </p:txBody>
      </p:sp>
    </p:spTree>
    <p:extLst>
      <p:ext uri="{BB962C8B-B14F-4D97-AF65-F5344CB8AC3E}">
        <p14:creationId xmlns:p14="http://schemas.microsoft.com/office/powerpoint/2010/main" val="18031244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2B00-8AFB-4A60-9697-D30D3040BF86}"/>
              </a:ext>
            </a:extLst>
          </p:cNvPr>
          <p:cNvSpPr>
            <a:spLocks noGrp="1"/>
          </p:cNvSpPr>
          <p:nvPr>
            <p:ph type="title"/>
          </p:nvPr>
        </p:nvSpPr>
        <p:spPr/>
        <p:txBody>
          <a:bodyPr>
            <a:normAutofit fontScale="90000"/>
          </a:bodyPr>
          <a:lstStyle/>
          <a:p>
            <a:r>
              <a:rPr lang="en-US" b="0" dirty="0">
                <a:latin typeface="+mj-lt"/>
              </a:rPr>
              <a:t>Non-Repudiation</a:t>
            </a:r>
          </a:p>
        </p:txBody>
      </p:sp>
      <p:sp>
        <p:nvSpPr>
          <p:cNvPr id="3" name="Text Placeholder 2">
            <a:extLst>
              <a:ext uri="{FF2B5EF4-FFF2-40B4-BE49-F238E27FC236}">
                <a16:creationId xmlns:a16="http://schemas.microsoft.com/office/drawing/2014/main" id="{54A8C8E9-908D-43E5-8F8A-8112B9172C8E}"/>
              </a:ext>
            </a:extLst>
          </p:cNvPr>
          <p:cNvSpPr>
            <a:spLocks noGrp="1"/>
          </p:cNvSpPr>
          <p:nvPr>
            <p:ph type="body" idx="1"/>
          </p:nvPr>
        </p:nvSpPr>
        <p:spPr>
          <a:xfrm>
            <a:off x="415600" y="1178636"/>
            <a:ext cx="8108000" cy="4555200"/>
          </a:xfrm>
        </p:spPr>
        <p:txBody>
          <a:bodyPr/>
          <a:lstStyle/>
          <a:p>
            <a:r>
              <a:rPr lang="en-US" dirty="0"/>
              <a:t>Sender hashes document for integrity</a:t>
            </a:r>
          </a:p>
          <a:p>
            <a:r>
              <a:rPr lang="en-US" dirty="0"/>
              <a:t>Hash is encrypted with SENDER’S PRIVATE Key</a:t>
            </a:r>
          </a:p>
          <a:p>
            <a:r>
              <a:rPr lang="en-US" dirty="0"/>
              <a:t>Message is sent to user, who tries to decrypt the hash with the SENDER’S PUBLIC KEY.  Only something that was encrypted by the sender’s private key can be decrypted with the sender’s public.  This proves the authenticity of the sender</a:t>
            </a:r>
          </a:p>
        </p:txBody>
      </p:sp>
      <p:sp>
        <p:nvSpPr>
          <p:cNvPr id="4" name="Slide Number Placeholder 3">
            <a:extLst>
              <a:ext uri="{FF2B5EF4-FFF2-40B4-BE49-F238E27FC236}">
                <a16:creationId xmlns:a16="http://schemas.microsoft.com/office/drawing/2014/main" id="{6285737C-2F7C-4E9E-AD43-3FB15B5CF4CC}"/>
              </a:ext>
            </a:extLst>
          </p:cNvPr>
          <p:cNvSpPr>
            <a:spLocks noGrp="1"/>
          </p:cNvSpPr>
          <p:nvPr>
            <p:ph type="sldNum" idx="12"/>
          </p:nvPr>
        </p:nvSpPr>
        <p:spPr/>
        <p:txBody>
          <a:bodyPr/>
          <a:lstStyle/>
          <a:p>
            <a:fld id="{00000000-1234-1234-1234-123412341234}" type="slidenum">
              <a:rPr lang="en" smtClean="0"/>
              <a:pPr/>
              <a:t>158</a:t>
            </a:fld>
            <a:endParaRPr lang="en"/>
          </a:p>
        </p:txBody>
      </p:sp>
      <p:grpSp>
        <p:nvGrpSpPr>
          <p:cNvPr id="12" name="Group 11">
            <a:extLst>
              <a:ext uri="{FF2B5EF4-FFF2-40B4-BE49-F238E27FC236}">
                <a16:creationId xmlns:a16="http://schemas.microsoft.com/office/drawing/2014/main" id="{EAD9E0FB-6B40-41DE-AD09-EBE876BB90B0}"/>
              </a:ext>
            </a:extLst>
          </p:cNvPr>
          <p:cNvGrpSpPr/>
          <p:nvPr/>
        </p:nvGrpSpPr>
        <p:grpSpPr>
          <a:xfrm>
            <a:off x="621627" y="4231900"/>
            <a:ext cx="10627797" cy="1640064"/>
            <a:chOff x="496957" y="3041374"/>
            <a:chExt cx="8271818" cy="1320262"/>
          </a:xfrm>
        </p:grpSpPr>
        <p:pic>
          <p:nvPicPr>
            <p:cNvPr id="5" name="Google Shape;1287;p170">
              <a:extLst>
                <a:ext uri="{FF2B5EF4-FFF2-40B4-BE49-F238E27FC236}">
                  <a16:creationId xmlns:a16="http://schemas.microsoft.com/office/drawing/2014/main" id="{17280731-5ADB-4DC5-90C6-CAC46AE9D760}"/>
                </a:ext>
              </a:extLst>
            </p:cNvPr>
            <p:cNvPicPr preferRelativeResize="0">
              <a:picLocks/>
            </p:cNvPicPr>
            <p:nvPr/>
          </p:nvPicPr>
          <p:blipFill rotWithShape="1">
            <a:blip r:embed="rId2">
              <a:alphaModFix/>
            </a:blip>
            <a:srcRect/>
            <a:stretch/>
          </p:blipFill>
          <p:spPr>
            <a:xfrm>
              <a:off x="1894216" y="3041374"/>
              <a:ext cx="2211365" cy="760605"/>
            </a:xfrm>
            <a:prstGeom prst="rect">
              <a:avLst/>
            </a:prstGeom>
            <a:noFill/>
            <a:ln>
              <a:noFill/>
            </a:ln>
          </p:spPr>
        </p:pic>
        <p:pic>
          <p:nvPicPr>
            <p:cNvPr id="6" name="Picture 5">
              <a:extLst>
                <a:ext uri="{FF2B5EF4-FFF2-40B4-BE49-F238E27FC236}">
                  <a16:creationId xmlns:a16="http://schemas.microsoft.com/office/drawing/2014/main" id="{91B6EE43-FFCF-4EA3-9248-F6BC12D39C99}"/>
                </a:ext>
              </a:extLst>
            </p:cNvPr>
            <p:cNvPicPr>
              <a:picLocks noChangeAspect="1"/>
            </p:cNvPicPr>
            <p:nvPr/>
          </p:nvPicPr>
          <p:blipFill>
            <a:blip r:embed="rId3"/>
            <a:stretch>
              <a:fillRect/>
            </a:stretch>
          </p:blipFill>
          <p:spPr>
            <a:xfrm>
              <a:off x="4870237" y="3041374"/>
              <a:ext cx="1291093" cy="1038000"/>
            </a:xfrm>
            <a:prstGeom prst="rect">
              <a:avLst/>
            </a:prstGeom>
          </p:spPr>
        </p:pic>
        <p:sp>
          <p:nvSpPr>
            <p:cNvPr id="7" name="TextBox 6">
              <a:extLst>
                <a:ext uri="{FF2B5EF4-FFF2-40B4-BE49-F238E27FC236}">
                  <a16:creationId xmlns:a16="http://schemas.microsoft.com/office/drawing/2014/main" id="{86C0F432-2156-4CC7-9FCE-9326D0ACE26F}"/>
                </a:ext>
              </a:extLst>
            </p:cNvPr>
            <p:cNvSpPr txBox="1"/>
            <p:nvPr/>
          </p:nvSpPr>
          <p:spPr>
            <a:xfrm>
              <a:off x="496957" y="3130826"/>
              <a:ext cx="1237421" cy="1230810"/>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the hash with </a:t>
              </a:r>
              <a:r>
                <a:rPr lang="en-US" sz="1867" b="1" kern="0" dirty="0">
                  <a:solidFill>
                    <a:srgbClr val="000000"/>
                  </a:solidFill>
                  <a:latin typeface="Arial"/>
                  <a:cs typeface="Arial"/>
                  <a:sym typeface="Arial"/>
                </a:rPr>
                <a:t>Sender’s Private Key</a:t>
              </a:r>
              <a:endParaRPr lang="en-US" sz="1867" kern="0" dirty="0">
                <a:solidFill>
                  <a:srgbClr val="000000"/>
                </a:solidFill>
                <a:latin typeface="Arial"/>
                <a:cs typeface="Arial"/>
                <a:sym typeface="Arial"/>
              </a:endParaRPr>
            </a:p>
          </p:txBody>
        </p:sp>
        <p:sp>
          <p:nvSpPr>
            <p:cNvPr id="9" name="Plus Sign 8">
              <a:extLst>
                <a:ext uri="{FF2B5EF4-FFF2-40B4-BE49-F238E27FC236}">
                  <a16:creationId xmlns:a16="http://schemas.microsoft.com/office/drawing/2014/main" id="{97560914-4F2D-451B-BEE4-2BC27DE01A89}"/>
                </a:ext>
              </a:extLst>
            </p:cNvPr>
            <p:cNvSpPr/>
            <p:nvPr/>
          </p:nvSpPr>
          <p:spPr>
            <a:xfrm>
              <a:off x="4244009" y="3098654"/>
              <a:ext cx="655982" cy="646043"/>
            </a:xfrm>
            <a:prstGeom prst="mathPlus">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0" name="Equals 9">
              <a:extLst>
                <a:ext uri="{FF2B5EF4-FFF2-40B4-BE49-F238E27FC236}">
                  <a16:creationId xmlns:a16="http://schemas.microsoft.com/office/drawing/2014/main" id="{0B178275-3C09-46FB-9A7E-E98DB09FE3C1}"/>
                </a:ext>
              </a:extLst>
            </p:cNvPr>
            <p:cNvSpPr/>
            <p:nvPr/>
          </p:nvSpPr>
          <p:spPr>
            <a:xfrm>
              <a:off x="6192816" y="3211646"/>
              <a:ext cx="770282" cy="420058"/>
            </a:xfrm>
            <a:prstGeom prst="mathEqual">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000000"/>
                </a:solidFill>
                <a:latin typeface="Arial"/>
                <a:sym typeface="Arial"/>
              </a:endParaRPr>
            </a:p>
          </p:txBody>
        </p:sp>
        <p:pic>
          <p:nvPicPr>
            <p:cNvPr id="11" name="Picture 10">
              <a:extLst>
                <a:ext uri="{FF2B5EF4-FFF2-40B4-BE49-F238E27FC236}">
                  <a16:creationId xmlns:a16="http://schemas.microsoft.com/office/drawing/2014/main" id="{25E84E8C-9E2C-4E4B-952B-8C8EEF18F8D7}"/>
                </a:ext>
              </a:extLst>
            </p:cNvPr>
            <p:cNvPicPr>
              <a:picLocks noChangeAspect="1"/>
            </p:cNvPicPr>
            <p:nvPr/>
          </p:nvPicPr>
          <p:blipFill>
            <a:blip r:embed="rId4"/>
            <a:stretch>
              <a:fillRect/>
            </a:stretch>
          </p:blipFill>
          <p:spPr>
            <a:xfrm>
              <a:off x="7099062" y="3041374"/>
              <a:ext cx="1669713" cy="931587"/>
            </a:xfrm>
            <a:prstGeom prst="rect">
              <a:avLst/>
            </a:prstGeom>
          </p:spPr>
        </p:pic>
      </p:grpSp>
    </p:spTree>
    <p:extLst>
      <p:ext uri="{BB962C8B-B14F-4D97-AF65-F5344CB8AC3E}">
        <p14:creationId xmlns:p14="http://schemas.microsoft.com/office/powerpoint/2010/main" val="30717567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1BF8-3ACB-47A8-843B-0F00B504C95A}"/>
              </a:ext>
            </a:extLst>
          </p:cNvPr>
          <p:cNvSpPr>
            <a:spLocks noGrp="1"/>
          </p:cNvSpPr>
          <p:nvPr>
            <p:ph type="title"/>
          </p:nvPr>
        </p:nvSpPr>
        <p:spPr>
          <a:xfrm>
            <a:off x="415600" y="534792"/>
            <a:ext cx="11360800" cy="763600"/>
          </a:xfrm>
        </p:spPr>
        <p:txBody>
          <a:bodyPr>
            <a:normAutofit fontScale="90000"/>
          </a:bodyPr>
          <a:lstStyle/>
          <a:p>
            <a:r>
              <a:rPr lang="en-US" b="0" dirty="0">
                <a:latin typeface="+mj-lt"/>
              </a:rPr>
              <a:t>Asymmetric P.A.I.N—Digital Envelope</a:t>
            </a:r>
          </a:p>
        </p:txBody>
      </p:sp>
      <p:sp>
        <p:nvSpPr>
          <p:cNvPr id="3" name="Text Placeholder 2">
            <a:extLst>
              <a:ext uri="{FF2B5EF4-FFF2-40B4-BE49-F238E27FC236}">
                <a16:creationId xmlns:a16="http://schemas.microsoft.com/office/drawing/2014/main" id="{602C2819-605F-4BE1-B9F9-46A969F770DE}"/>
              </a:ext>
            </a:extLst>
          </p:cNvPr>
          <p:cNvSpPr>
            <a:spLocks noGrp="1"/>
          </p:cNvSpPr>
          <p:nvPr>
            <p:ph type="body" idx="1"/>
          </p:nvPr>
        </p:nvSpPr>
        <p:spPr>
          <a:xfrm>
            <a:off x="415600" y="1616416"/>
            <a:ext cx="8108000" cy="4555200"/>
          </a:xfrm>
        </p:spPr>
        <p:txBody>
          <a:bodyPr/>
          <a:lstStyle/>
          <a:p>
            <a:r>
              <a:rPr lang="en-US" dirty="0"/>
              <a:t>Privacy:  Receiver’s Public Key</a:t>
            </a:r>
          </a:p>
          <a:p>
            <a:r>
              <a:rPr lang="en-US" dirty="0"/>
              <a:t>Authenticity:  Sender’s Private Key</a:t>
            </a:r>
          </a:p>
          <a:p>
            <a:r>
              <a:rPr lang="en-US" dirty="0"/>
              <a:t>Integrity:  Hash/checksum/Message Digest—neither symmetric nor asymmetric</a:t>
            </a:r>
          </a:p>
          <a:p>
            <a:r>
              <a:rPr lang="en-US" dirty="0"/>
              <a:t>Non-Repudiation:  Hash encrypted by sender’s private key</a:t>
            </a:r>
          </a:p>
        </p:txBody>
      </p:sp>
      <p:sp>
        <p:nvSpPr>
          <p:cNvPr id="4" name="Slide Number Placeholder 3">
            <a:extLst>
              <a:ext uri="{FF2B5EF4-FFF2-40B4-BE49-F238E27FC236}">
                <a16:creationId xmlns:a16="http://schemas.microsoft.com/office/drawing/2014/main" id="{C01A8A11-49D6-4783-B7CF-6A5EA19AE057}"/>
              </a:ext>
            </a:extLst>
          </p:cNvPr>
          <p:cNvSpPr>
            <a:spLocks noGrp="1"/>
          </p:cNvSpPr>
          <p:nvPr>
            <p:ph type="sldNum" idx="12"/>
          </p:nvPr>
        </p:nvSpPr>
        <p:spPr/>
        <p:txBody>
          <a:bodyPr/>
          <a:lstStyle/>
          <a:p>
            <a:fld id="{00000000-1234-1234-1234-123412341234}" type="slidenum">
              <a:rPr lang="en" smtClean="0"/>
              <a:pPr/>
              <a:t>159</a:t>
            </a:fld>
            <a:endParaRPr lang="en"/>
          </a:p>
        </p:txBody>
      </p:sp>
      <p:sp>
        <p:nvSpPr>
          <p:cNvPr id="5" name="Rectangle 4">
            <a:extLst>
              <a:ext uri="{FF2B5EF4-FFF2-40B4-BE49-F238E27FC236}">
                <a16:creationId xmlns:a16="http://schemas.microsoft.com/office/drawing/2014/main" id="{FF30942E-3AD6-46AF-9EE4-FF001EF87D9D}"/>
              </a:ext>
            </a:extLst>
          </p:cNvPr>
          <p:cNvSpPr/>
          <p:nvPr/>
        </p:nvSpPr>
        <p:spPr>
          <a:xfrm>
            <a:off x="8238459" y="3462699"/>
            <a:ext cx="1630907" cy="3136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Contents</a:t>
            </a:r>
          </a:p>
        </p:txBody>
      </p:sp>
      <p:cxnSp>
        <p:nvCxnSpPr>
          <p:cNvPr id="7" name="Straight Arrow Connector 6">
            <a:extLst>
              <a:ext uri="{FF2B5EF4-FFF2-40B4-BE49-F238E27FC236}">
                <a16:creationId xmlns:a16="http://schemas.microsoft.com/office/drawing/2014/main" id="{4B4AE13A-1CF6-450F-87FC-8B61F40F1A1C}"/>
              </a:ext>
            </a:extLst>
          </p:cNvPr>
          <p:cNvCxnSpPr>
            <a:cxnSpLocks/>
          </p:cNvCxnSpPr>
          <p:nvPr/>
        </p:nvCxnSpPr>
        <p:spPr>
          <a:xfrm>
            <a:off x="6837528" y="4701654"/>
            <a:ext cx="1303362" cy="3528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6D446F-E452-4120-9526-B030EDEDF98C}"/>
              </a:ext>
            </a:extLst>
          </p:cNvPr>
          <p:cNvSpPr txBox="1"/>
          <p:nvPr/>
        </p:nvSpPr>
        <p:spPr>
          <a:xfrm>
            <a:off x="4511388" y="4222237"/>
            <a:ext cx="2951587" cy="923330"/>
          </a:xfrm>
          <a:prstGeom prst="rect">
            <a:avLst/>
          </a:prstGeom>
          <a:noFill/>
        </p:spPr>
        <p:txBody>
          <a:bodyPr wrap="square" rtlCol="0">
            <a:spAutoFit/>
          </a:bodyPr>
          <a:lstStyle/>
          <a:p>
            <a:r>
              <a:rPr lang="en-US" dirty="0"/>
              <a:t>Encrypted with a Symmetric Key (Symmetric Data Xchange)</a:t>
            </a:r>
          </a:p>
        </p:txBody>
      </p:sp>
      <p:sp>
        <p:nvSpPr>
          <p:cNvPr id="9" name="TextBox 8">
            <a:extLst>
              <a:ext uri="{FF2B5EF4-FFF2-40B4-BE49-F238E27FC236}">
                <a16:creationId xmlns:a16="http://schemas.microsoft.com/office/drawing/2014/main" id="{5CD98D9F-E01C-4C89-B500-A0383A5CF49C}"/>
              </a:ext>
            </a:extLst>
          </p:cNvPr>
          <p:cNvSpPr txBox="1"/>
          <p:nvPr/>
        </p:nvSpPr>
        <p:spPr>
          <a:xfrm>
            <a:off x="9496719" y="3766719"/>
            <a:ext cx="215785" cy="2677656"/>
          </a:xfrm>
          <a:prstGeom prst="rect">
            <a:avLst/>
          </a:prstGeom>
          <a:noFill/>
        </p:spPr>
        <p:txBody>
          <a:bodyPr wrap="square" rtlCol="0">
            <a:spAutoFit/>
          </a:bodyPr>
          <a:lstStyle/>
          <a:p>
            <a:r>
              <a:rPr lang="en-US" sz="1400" dirty="0"/>
              <a:t>Symmetric Key</a:t>
            </a:r>
          </a:p>
        </p:txBody>
      </p:sp>
      <p:cxnSp>
        <p:nvCxnSpPr>
          <p:cNvPr id="10" name="Straight Arrow Connector 9">
            <a:extLst>
              <a:ext uri="{FF2B5EF4-FFF2-40B4-BE49-F238E27FC236}">
                <a16:creationId xmlns:a16="http://schemas.microsoft.com/office/drawing/2014/main" id="{2CD6148F-3574-499B-AF5A-E1A50DC85673}"/>
              </a:ext>
            </a:extLst>
          </p:cNvPr>
          <p:cNvCxnSpPr>
            <a:cxnSpLocks/>
          </p:cNvCxnSpPr>
          <p:nvPr/>
        </p:nvCxnSpPr>
        <p:spPr>
          <a:xfrm flipH="1">
            <a:off x="9928746" y="2050500"/>
            <a:ext cx="1090427" cy="234407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77767F-5D5F-43D8-8F19-82ADB5B98FDD}"/>
              </a:ext>
            </a:extLst>
          </p:cNvPr>
          <p:cNvSpPr txBox="1"/>
          <p:nvPr/>
        </p:nvSpPr>
        <p:spPr>
          <a:xfrm>
            <a:off x="8686802" y="1436755"/>
            <a:ext cx="2771890" cy="923330"/>
          </a:xfrm>
          <a:prstGeom prst="rect">
            <a:avLst/>
          </a:prstGeom>
          <a:noFill/>
        </p:spPr>
        <p:txBody>
          <a:bodyPr wrap="square" rtlCol="0">
            <a:spAutoFit/>
          </a:bodyPr>
          <a:lstStyle/>
          <a:p>
            <a:r>
              <a:rPr lang="en-US" dirty="0"/>
              <a:t>Asymmetric Key Xchange Encrypted with a Receiver’s Public Key</a:t>
            </a:r>
          </a:p>
        </p:txBody>
      </p:sp>
      <p:sp>
        <p:nvSpPr>
          <p:cNvPr id="15" name="TextBox 14">
            <a:extLst>
              <a:ext uri="{FF2B5EF4-FFF2-40B4-BE49-F238E27FC236}">
                <a16:creationId xmlns:a16="http://schemas.microsoft.com/office/drawing/2014/main" id="{311EB71D-C143-4B42-8386-6CE6914B4DC9}"/>
              </a:ext>
            </a:extLst>
          </p:cNvPr>
          <p:cNvSpPr txBox="1"/>
          <p:nvPr/>
        </p:nvSpPr>
        <p:spPr>
          <a:xfrm>
            <a:off x="8140890" y="6503047"/>
            <a:ext cx="1630907" cy="369332"/>
          </a:xfrm>
          <a:prstGeom prst="rect">
            <a:avLst/>
          </a:prstGeom>
          <a:noFill/>
        </p:spPr>
        <p:txBody>
          <a:bodyPr wrap="square" rtlCol="0">
            <a:spAutoFit/>
          </a:bodyPr>
          <a:lstStyle/>
          <a:p>
            <a:r>
              <a:rPr lang="en-US" dirty="0"/>
              <a:t>Hash (Integrity)</a:t>
            </a:r>
          </a:p>
        </p:txBody>
      </p:sp>
      <p:cxnSp>
        <p:nvCxnSpPr>
          <p:cNvPr id="16" name="Straight Arrow Connector 15">
            <a:extLst>
              <a:ext uri="{FF2B5EF4-FFF2-40B4-BE49-F238E27FC236}">
                <a16:creationId xmlns:a16="http://schemas.microsoft.com/office/drawing/2014/main" id="{9BA6E5F1-111C-4C41-AAB2-2C82F98D84DA}"/>
              </a:ext>
            </a:extLst>
          </p:cNvPr>
          <p:cNvCxnSpPr>
            <a:cxnSpLocks/>
          </p:cNvCxnSpPr>
          <p:nvPr/>
        </p:nvCxnSpPr>
        <p:spPr>
          <a:xfrm flipV="1">
            <a:off x="6793217" y="5304580"/>
            <a:ext cx="1339516" cy="7080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65AB1E-1AB5-47AF-82F8-669FA48DD6C6}"/>
              </a:ext>
            </a:extLst>
          </p:cNvPr>
          <p:cNvSpPr txBox="1"/>
          <p:nvPr/>
        </p:nvSpPr>
        <p:spPr>
          <a:xfrm>
            <a:off x="4690377" y="5504321"/>
            <a:ext cx="2482135" cy="1200329"/>
          </a:xfrm>
          <a:prstGeom prst="rect">
            <a:avLst/>
          </a:prstGeom>
          <a:noFill/>
        </p:spPr>
        <p:txBody>
          <a:bodyPr wrap="square" rtlCol="0">
            <a:spAutoFit/>
          </a:bodyPr>
          <a:lstStyle/>
          <a:p>
            <a:r>
              <a:rPr lang="en-US" dirty="0"/>
              <a:t>Encrypted with a Sender’s Private Key Non-Repudiation (Digital Signature)</a:t>
            </a:r>
          </a:p>
        </p:txBody>
      </p:sp>
    </p:spTree>
    <p:extLst>
      <p:ext uri="{BB962C8B-B14F-4D97-AF65-F5344CB8AC3E}">
        <p14:creationId xmlns:p14="http://schemas.microsoft.com/office/powerpoint/2010/main" val="1722689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3D52-E1BD-4FF4-89E6-655EB71355AA}"/>
              </a:ext>
            </a:extLst>
          </p:cNvPr>
          <p:cNvSpPr>
            <a:spLocks noGrp="1"/>
          </p:cNvSpPr>
          <p:nvPr>
            <p:ph type="title"/>
          </p:nvPr>
        </p:nvSpPr>
        <p:spPr/>
        <p:txBody>
          <a:bodyPr/>
          <a:lstStyle/>
          <a:p>
            <a:r>
              <a:rPr lang="en-US" dirty="0"/>
              <a:t>What is GRC</a:t>
            </a:r>
          </a:p>
        </p:txBody>
      </p:sp>
      <p:sp>
        <p:nvSpPr>
          <p:cNvPr id="3" name="Text Placeholder 2">
            <a:extLst>
              <a:ext uri="{FF2B5EF4-FFF2-40B4-BE49-F238E27FC236}">
                <a16:creationId xmlns:a16="http://schemas.microsoft.com/office/drawing/2014/main" id="{72229ABA-4D5B-44A8-BBEA-9F05D50D93F6}"/>
              </a:ext>
            </a:extLst>
          </p:cNvPr>
          <p:cNvSpPr>
            <a:spLocks noGrp="1"/>
          </p:cNvSpPr>
          <p:nvPr>
            <p:ph idx="1"/>
          </p:nvPr>
        </p:nvSpPr>
        <p:spPr>
          <a:xfrm>
            <a:off x="838200" y="1507572"/>
            <a:ext cx="10515600" cy="4351200"/>
          </a:xfrm>
        </p:spPr>
        <p:txBody>
          <a:bodyPr>
            <a:normAutofit lnSpcReduction="10000"/>
          </a:bodyPr>
          <a:lstStyle/>
          <a:p>
            <a:r>
              <a:rPr lang="en-US" dirty="0"/>
              <a:t>In response to widescale fraud and the unethical behavior of numerous organizations in the early 2000’s, the Open Compliance &amp; Ethics Group (OCEG)  provided a set of published, open source standards addressing Principled Performance through GRC</a:t>
            </a:r>
          </a:p>
          <a:p>
            <a:r>
              <a:rPr lang="en-US" dirty="0"/>
              <a:t> Includes standards, guidelines, tools and online resources to address governance, risk management, compliance and ethics (GRC) for global corporations and other organizations</a:t>
            </a:r>
          </a:p>
          <a:p>
            <a:r>
              <a:rPr lang="en-US" dirty="0"/>
              <a:t>Directs organizations to meet objectives through </a:t>
            </a:r>
          </a:p>
          <a:p>
            <a:pPr lvl="1">
              <a:spcBef>
                <a:spcPts val="600"/>
              </a:spcBef>
            </a:pPr>
            <a:r>
              <a:rPr lang="en-US" dirty="0"/>
              <a:t>Sound, principled leadership</a:t>
            </a:r>
          </a:p>
          <a:p>
            <a:pPr lvl="1">
              <a:spcBef>
                <a:spcPts val="600"/>
              </a:spcBef>
            </a:pPr>
            <a:r>
              <a:rPr lang="en-US" dirty="0"/>
              <a:t>Addressing the unknown elements of the business </a:t>
            </a:r>
          </a:p>
          <a:p>
            <a:pPr lvl="1">
              <a:spcBef>
                <a:spcPts val="600"/>
              </a:spcBef>
            </a:pPr>
            <a:r>
              <a:rPr lang="en-US" dirty="0"/>
              <a:t>Maintaining compliance with laws and ethical behavior</a:t>
            </a:r>
          </a:p>
          <a:p>
            <a:pPr lvl="1"/>
            <a:endParaRPr lang="en-US" dirty="0"/>
          </a:p>
        </p:txBody>
      </p:sp>
      <p:sp>
        <p:nvSpPr>
          <p:cNvPr id="6" name="Footer Placeholder 5">
            <a:extLst>
              <a:ext uri="{FF2B5EF4-FFF2-40B4-BE49-F238E27FC236}">
                <a16:creationId xmlns:a16="http://schemas.microsoft.com/office/drawing/2014/main" id="{73CCF8C0-050A-4976-8C4E-1E374A2918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3AD32-9A8E-408A-8CA9-0B725B6EB14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16</a:t>
            </a:fld>
            <a:endParaRPr lang="en"/>
          </a:p>
        </p:txBody>
      </p:sp>
      <p:sp>
        <p:nvSpPr>
          <p:cNvPr id="4" name="Rectangle 3">
            <a:extLst>
              <a:ext uri="{FF2B5EF4-FFF2-40B4-BE49-F238E27FC236}">
                <a16:creationId xmlns:a16="http://schemas.microsoft.com/office/drawing/2014/main" id="{C06B2033-B6F4-40A8-9873-41A205CB59FC}"/>
              </a:ext>
            </a:extLst>
          </p:cNvPr>
          <p:cNvSpPr/>
          <p:nvPr/>
        </p:nvSpPr>
        <p:spPr>
          <a:xfrm>
            <a:off x="9796377" y="5998860"/>
            <a:ext cx="1846724" cy="307777"/>
          </a:xfrm>
          <a:prstGeom prst="rect">
            <a:avLst/>
          </a:prstGeom>
        </p:spPr>
        <p:txBody>
          <a:bodyPr wrap="none">
            <a:spAutoFit/>
          </a:bodyPr>
          <a:lstStyle/>
          <a:p>
            <a:r>
              <a:rPr lang="en-US" sz="1400" dirty="0"/>
              <a:t>https://www.oceg.org</a:t>
            </a:r>
          </a:p>
        </p:txBody>
      </p:sp>
    </p:spTree>
    <p:extLst>
      <p:ext uri="{BB962C8B-B14F-4D97-AF65-F5344CB8AC3E}">
        <p14:creationId xmlns:p14="http://schemas.microsoft.com/office/powerpoint/2010/main" val="21512683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6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Common Asymmetric Algorithms</a:t>
            </a:r>
            <a:endParaRPr sz="1600" dirty="0"/>
          </a:p>
        </p:txBody>
      </p:sp>
      <p:sp>
        <p:nvSpPr>
          <p:cNvPr id="2" name="Footer Placeholder 1">
            <a:extLst>
              <a:ext uri="{FF2B5EF4-FFF2-40B4-BE49-F238E27FC236}">
                <a16:creationId xmlns:a16="http://schemas.microsoft.com/office/drawing/2014/main" id="{7B82DD5A-C8A2-49E1-996F-FCD33853E98B}"/>
              </a:ext>
            </a:extLst>
          </p:cNvPr>
          <p:cNvSpPr>
            <a:spLocks noGrp="1"/>
          </p:cNvSpPr>
          <p:nvPr>
            <p:ph type="ftr" sz="quarter" idx="11"/>
          </p:nvPr>
        </p:nvSpPr>
        <p:spPr/>
        <p:txBody>
          <a:bodyPr/>
          <a:lstStyle/>
          <a:p>
            <a:endParaRPr lang="en-US"/>
          </a:p>
        </p:txBody>
      </p:sp>
      <p:sp>
        <p:nvSpPr>
          <p:cNvPr id="1219" name="Google Shape;1219;p16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160</a:t>
            </a:fld>
            <a:endParaRPr kern="0">
              <a:solidFill>
                <a:srgbClr val="000000"/>
              </a:solidFill>
            </a:endParaRPr>
          </a:p>
        </p:txBody>
      </p:sp>
      <p:sp>
        <p:nvSpPr>
          <p:cNvPr id="1220" name="Google Shape;1220;p161"/>
          <p:cNvSpPr txBox="1">
            <a:spLocks noGrp="1"/>
          </p:cNvSpPr>
          <p:nvPr>
            <p:ph type="body" idx="4294967295"/>
          </p:nvPr>
        </p:nvSpPr>
        <p:spPr>
          <a:xfrm>
            <a:off x="0" y="1690688"/>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DSA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RSA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ECC (Elliptical Curve Cryptography)</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El Gamal</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Diffie Hellman</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Knapsack</a:t>
            </a:r>
            <a:endParaRPr sz="1600" dirty="0"/>
          </a:p>
          <a:p>
            <a:pPr marL="203195" indent="0">
              <a:lnSpc>
                <a:spcPct val="90000"/>
              </a:lnSpc>
              <a:spcBef>
                <a:spcPts val="933"/>
              </a:spcBef>
              <a:spcAft>
                <a:spcPts val="2133"/>
              </a:spcAft>
              <a:buClr>
                <a:schemeClr val="dk1"/>
              </a:buClr>
              <a:buSzPts val="2300"/>
              <a:buNone/>
            </a:pPr>
            <a:endParaRPr sz="3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97378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8D50-B6D5-44EC-B573-56A1FE72051C}"/>
              </a:ext>
            </a:extLst>
          </p:cNvPr>
          <p:cNvSpPr>
            <a:spLocks noGrp="1"/>
          </p:cNvSpPr>
          <p:nvPr>
            <p:ph type="title"/>
          </p:nvPr>
        </p:nvSpPr>
        <p:spPr>
          <a:xfrm>
            <a:off x="838200" y="365125"/>
            <a:ext cx="10515600" cy="4718666"/>
          </a:xfrm>
        </p:spPr>
        <p:txBody>
          <a:bodyPr/>
          <a:lstStyle/>
          <a:p>
            <a:r>
              <a:rPr lang="en-US" u="sng" dirty="0"/>
              <a:t>Asymmetric</a:t>
            </a:r>
            <a:br>
              <a:rPr lang="en-US" dirty="0"/>
            </a:br>
            <a:r>
              <a:rPr lang="en-US" dirty="0"/>
              <a:t>RSA and DSA</a:t>
            </a:r>
            <a:br>
              <a:rPr lang="en-US" dirty="0"/>
            </a:br>
            <a:r>
              <a:rPr lang="en-US" dirty="0"/>
              <a:t>ECC El Gamal</a:t>
            </a:r>
            <a:br>
              <a:rPr lang="en-US" dirty="0"/>
            </a:br>
            <a:r>
              <a:rPr lang="en-US" dirty="0"/>
              <a:t>DH Knapsack</a:t>
            </a:r>
          </a:p>
        </p:txBody>
      </p:sp>
    </p:spTree>
    <p:extLst>
      <p:ext uri="{BB962C8B-B14F-4D97-AF65-F5344CB8AC3E}">
        <p14:creationId xmlns:p14="http://schemas.microsoft.com/office/powerpoint/2010/main" val="18026886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62"/>
          <p:cNvSpPr txBox="1">
            <a:spLocks noGrp="1"/>
          </p:cNvSpPr>
          <p:nvPr>
            <p:ph type="title"/>
          </p:nvPr>
        </p:nvSpPr>
        <p:spPr>
          <a:xfrm>
            <a:off x="1016000" y="370820"/>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dirty="0"/>
              <a:t>The Buddy System for Asymmetric Algorithms</a:t>
            </a:r>
            <a:endParaRPr sz="1600" dirty="0"/>
          </a:p>
        </p:txBody>
      </p:sp>
      <p:sp>
        <p:nvSpPr>
          <p:cNvPr id="2" name="Footer Placeholder 1">
            <a:extLst>
              <a:ext uri="{FF2B5EF4-FFF2-40B4-BE49-F238E27FC236}">
                <a16:creationId xmlns:a16="http://schemas.microsoft.com/office/drawing/2014/main" id="{24AB6886-560A-4586-B1E8-2D10EAA805D5}"/>
              </a:ext>
            </a:extLst>
          </p:cNvPr>
          <p:cNvSpPr>
            <a:spLocks noGrp="1"/>
          </p:cNvSpPr>
          <p:nvPr>
            <p:ph type="ftr" sz="quarter" idx="11"/>
          </p:nvPr>
        </p:nvSpPr>
        <p:spPr/>
        <p:txBody>
          <a:bodyPr/>
          <a:lstStyle/>
          <a:p>
            <a:endParaRPr lang="en-US"/>
          </a:p>
        </p:txBody>
      </p:sp>
      <p:sp>
        <p:nvSpPr>
          <p:cNvPr id="1227" name="Google Shape;1227;p16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162</a:t>
            </a:fld>
            <a:endParaRPr kern="0">
              <a:solidFill>
                <a:srgbClr val="000000"/>
              </a:solidFill>
            </a:endParaRPr>
          </a:p>
        </p:txBody>
      </p:sp>
      <p:sp>
        <p:nvSpPr>
          <p:cNvPr id="1226" name="Google Shape;1226;p162"/>
          <p:cNvSpPr txBox="1">
            <a:spLocks noGrp="1"/>
          </p:cNvSpPr>
          <p:nvPr>
            <p:ph type="body" idx="4294967295"/>
          </p:nvPr>
        </p:nvSpPr>
        <p:spPr>
          <a:xfrm>
            <a:off x="0" y="1730375"/>
            <a:ext cx="6469063" cy="4181475"/>
          </a:xfrm>
          <a:prstGeom prst="rect">
            <a:avLst/>
          </a:prstGeom>
          <a:noFill/>
          <a:ln>
            <a:noFill/>
          </a:ln>
        </p:spPr>
        <p:txBody>
          <a:bodyPr spcFirstLastPara="1" wrap="square" lIns="100767" tIns="50367" rIns="100767" bIns="50367" anchor="t" anchorCtr="0">
            <a:noAutofit/>
          </a:bodyPr>
          <a:lstStyle/>
          <a:p>
            <a:pPr marL="203195" indent="-220128">
              <a:lnSpc>
                <a:spcPct val="90000"/>
              </a:lnSpc>
              <a:buClr>
                <a:schemeClr val="dk1"/>
              </a:buClr>
              <a:buSzPts val="2600"/>
              <a:buFont typeface="Arial"/>
              <a:buChar char="•"/>
            </a:pPr>
            <a:r>
              <a:rPr lang="en" sz="3467" dirty="0">
                <a:solidFill>
                  <a:schemeClr val="dk1"/>
                </a:solidFill>
                <a:latin typeface="Calibri"/>
                <a:ea typeface="Calibri"/>
                <a:cs typeface="Calibri"/>
                <a:sym typeface="Calibri"/>
              </a:rPr>
              <a:t>RSA and DSA</a:t>
            </a:r>
            <a:endParaRPr sz="1600" dirty="0"/>
          </a:p>
          <a:p>
            <a:pPr marL="203195" indent="-220128">
              <a:lnSpc>
                <a:spcPct val="90000"/>
              </a:lnSpc>
              <a:spcBef>
                <a:spcPts val="933"/>
              </a:spcBef>
              <a:buClr>
                <a:schemeClr val="dk1"/>
              </a:buClr>
              <a:buSzPts val="2600"/>
              <a:buFont typeface="Arial"/>
              <a:buChar char="•"/>
            </a:pPr>
            <a:r>
              <a:rPr lang="en" sz="3467" dirty="0">
                <a:solidFill>
                  <a:schemeClr val="dk1"/>
                </a:solidFill>
                <a:latin typeface="Calibri"/>
                <a:ea typeface="Calibri"/>
                <a:cs typeface="Calibri"/>
                <a:sym typeface="Calibri"/>
              </a:rPr>
              <a:t>ECC and El Gamal</a:t>
            </a:r>
            <a:endParaRPr sz="1600" dirty="0"/>
          </a:p>
          <a:p>
            <a:pPr marL="203195" indent="-220128">
              <a:lnSpc>
                <a:spcPct val="90000"/>
              </a:lnSpc>
              <a:spcBef>
                <a:spcPts val="933"/>
              </a:spcBef>
              <a:spcAft>
                <a:spcPts val="2133"/>
              </a:spcAft>
              <a:buClr>
                <a:schemeClr val="dk1"/>
              </a:buClr>
              <a:buSzPts val="2600"/>
              <a:buFont typeface="Arial"/>
              <a:buChar char="•"/>
            </a:pPr>
            <a:r>
              <a:rPr lang="en" sz="3467" dirty="0">
                <a:solidFill>
                  <a:schemeClr val="dk1"/>
                </a:solidFill>
                <a:latin typeface="Calibri"/>
                <a:ea typeface="Calibri"/>
                <a:cs typeface="Calibri"/>
                <a:sym typeface="Calibri"/>
              </a:rPr>
              <a:t>DH (Diffie Hellman) and Knapsack</a:t>
            </a:r>
            <a:endParaRPr sz="1600" dirty="0"/>
          </a:p>
        </p:txBody>
      </p:sp>
      <p:pic>
        <p:nvPicPr>
          <p:cNvPr id="3" name="Picture 2" descr="A person posing for the camera&#10;&#10;Description generated with very high confidence">
            <a:extLst>
              <a:ext uri="{FF2B5EF4-FFF2-40B4-BE49-F238E27FC236}">
                <a16:creationId xmlns:a16="http://schemas.microsoft.com/office/drawing/2014/main" id="{1CDA6C48-62F9-419A-83DA-E81CECDCA9EA}"/>
              </a:ext>
            </a:extLst>
          </p:cNvPr>
          <p:cNvPicPr>
            <a:picLocks noChangeAspect="1"/>
          </p:cNvPicPr>
          <p:nvPr/>
        </p:nvPicPr>
        <p:blipFill>
          <a:blip r:embed="rId3"/>
          <a:stretch>
            <a:fillRect/>
          </a:stretch>
        </p:blipFill>
        <p:spPr>
          <a:xfrm>
            <a:off x="7650424" y="1731103"/>
            <a:ext cx="3881176" cy="3289132"/>
          </a:xfrm>
          <a:prstGeom prst="rect">
            <a:avLst/>
          </a:prstGeom>
        </p:spPr>
      </p:pic>
    </p:spTree>
    <p:extLst>
      <p:ext uri="{BB962C8B-B14F-4D97-AF65-F5344CB8AC3E}">
        <p14:creationId xmlns:p14="http://schemas.microsoft.com/office/powerpoint/2010/main" val="347226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63"/>
          <p:cNvSpPr txBox="1">
            <a:spLocks noGrp="1"/>
          </p:cNvSpPr>
          <p:nvPr>
            <p:ph type="title"/>
          </p:nvPr>
        </p:nvSpPr>
        <p:spPr>
          <a:xfrm>
            <a:off x="838200" y="466725"/>
            <a:ext cx="10515600" cy="1325600"/>
          </a:xfrm>
          <a:prstGeom prst="rect">
            <a:avLst/>
          </a:prstGeom>
          <a:noFill/>
          <a:ln>
            <a:noFill/>
          </a:ln>
        </p:spPr>
        <p:txBody>
          <a:bodyPr spcFirstLastPara="1" wrap="square" lIns="100767" tIns="50367" rIns="100767" bIns="50367" anchor="ctr" anchorCtr="0">
            <a:noAutofit/>
          </a:bodyPr>
          <a:lstStyle/>
          <a:p>
            <a:r>
              <a:rPr lang="en" dirty="0"/>
              <a:t>RSA</a:t>
            </a:r>
            <a:endParaRPr sz="1600" dirty="0"/>
          </a:p>
        </p:txBody>
      </p:sp>
      <p:sp>
        <p:nvSpPr>
          <p:cNvPr id="2" name="Footer Placeholder 1">
            <a:extLst>
              <a:ext uri="{FF2B5EF4-FFF2-40B4-BE49-F238E27FC236}">
                <a16:creationId xmlns:a16="http://schemas.microsoft.com/office/drawing/2014/main" id="{924B0093-A601-45C0-92A5-C1FF810054B8}"/>
              </a:ext>
            </a:extLst>
          </p:cNvPr>
          <p:cNvSpPr>
            <a:spLocks noGrp="1"/>
          </p:cNvSpPr>
          <p:nvPr>
            <p:ph type="ftr" sz="quarter" idx="11"/>
          </p:nvPr>
        </p:nvSpPr>
        <p:spPr/>
        <p:txBody>
          <a:bodyPr/>
          <a:lstStyle/>
          <a:p>
            <a:endParaRPr lang="en-US"/>
          </a:p>
        </p:txBody>
      </p:sp>
      <p:sp>
        <p:nvSpPr>
          <p:cNvPr id="1234" name="Google Shape;1234;p16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163</a:t>
            </a:fld>
            <a:endParaRPr kern="0">
              <a:solidFill>
                <a:srgbClr val="000000"/>
              </a:solidFill>
            </a:endParaRPr>
          </a:p>
        </p:txBody>
      </p:sp>
      <p:sp>
        <p:nvSpPr>
          <p:cNvPr id="1235" name="Google Shape;1235;p163"/>
          <p:cNvSpPr txBox="1">
            <a:spLocks noGrp="1"/>
          </p:cNvSpPr>
          <p:nvPr>
            <p:ph type="body" idx="4294967295"/>
          </p:nvPr>
        </p:nvSpPr>
        <p:spPr>
          <a:xfrm>
            <a:off x="0" y="1628775"/>
            <a:ext cx="8639175" cy="35528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Named for Rivest, Shamir, and Adleman, the creator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Currently the standard for Digital Signatures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Uses the idea that there is no efficient way to factor the product of large prime numbers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math used for RSA is sometimes referred to as a trap-door function</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****Factorization*****</a:t>
            </a:r>
            <a:endParaRPr sz="1600" dirty="0"/>
          </a:p>
        </p:txBody>
      </p:sp>
    </p:spTree>
    <p:extLst>
      <p:ext uri="{BB962C8B-B14F-4D97-AF65-F5344CB8AC3E}">
        <p14:creationId xmlns:p14="http://schemas.microsoft.com/office/powerpoint/2010/main" val="27066716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6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Diffie-Hellman</a:t>
            </a:r>
            <a:endParaRPr sz="1600" dirty="0"/>
          </a:p>
        </p:txBody>
      </p:sp>
      <p:sp>
        <p:nvSpPr>
          <p:cNvPr id="2" name="Footer Placeholder 1">
            <a:extLst>
              <a:ext uri="{FF2B5EF4-FFF2-40B4-BE49-F238E27FC236}">
                <a16:creationId xmlns:a16="http://schemas.microsoft.com/office/drawing/2014/main" id="{B9B2B7A5-4A18-47D3-B7BA-975ED3147526}"/>
              </a:ext>
            </a:extLst>
          </p:cNvPr>
          <p:cNvSpPr>
            <a:spLocks noGrp="1"/>
          </p:cNvSpPr>
          <p:nvPr>
            <p:ph type="ftr" sz="quarter" idx="11"/>
          </p:nvPr>
        </p:nvSpPr>
        <p:spPr/>
        <p:txBody>
          <a:bodyPr/>
          <a:lstStyle/>
          <a:p>
            <a:endParaRPr lang="en-US"/>
          </a:p>
        </p:txBody>
      </p:sp>
      <p:sp>
        <p:nvSpPr>
          <p:cNvPr id="1241" name="Google Shape;1241;p16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164</a:t>
            </a:fld>
            <a:endParaRPr kern="0" dirty="0">
              <a:solidFill>
                <a:srgbClr val="000000"/>
              </a:solidFill>
            </a:endParaRPr>
          </a:p>
        </p:txBody>
      </p:sp>
      <p:sp>
        <p:nvSpPr>
          <p:cNvPr id="1242" name="Google Shape;1242;p164"/>
          <p:cNvSpPr txBox="1">
            <a:spLocks noGrp="1"/>
          </p:cNvSpPr>
          <p:nvPr>
            <p:ph type="body" idx="4294967295"/>
          </p:nvPr>
        </p:nvSpPr>
        <p:spPr>
          <a:xfrm>
            <a:off x="0" y="2247900"/>
            <a:ext cx="7886700"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The first asymmetric algorithm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Secure key-agreement without pre-shared secrets</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Based on discrete logarithms in a finite field</a:t>
            </a:r>
            <a:endParaRPr sz="1600" dirty="0"/>
          </a:p>
        </p:txBody>
      </p:sp>
    </p:spTree>
    <p:extLst>
      <p:ext uri="{BB962C8B-B14F-4D97-AF65-F5344CB8AC3E}">
        <p14:creationId xmlns:p14="http://schemas.microsoft.com/office/powerpoint/2010/main" val="40393222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6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ECC (Elliptical Curve Cryptography)</a:t>
            </a:r>
            <a:endParaRPr sz="1600" dirty="0"/>
          </a:p>
        </p:txBody>
      </p:sp>
      <p:sp>
        <p:nvSpPr>
          <p:cNvPr id="2" name="Footer Placeholder 1">
            <a:extLst>
              <a:ext uri="{FF2B5EF4-FFF2-40B4-BE49-F238E27FC236}">
                <a16:creationId xmlns:a16="http://schemas.microsoft.com/office/drawing/2014/main" id="{21E6192B-71BD-445A-A828-4FAFE98BD446}"/>
              </a:ext>
            </a:extLst>
          </p:cNvPr>
          <p:cNvSpPr>
            <a:spLocks noGrp="1"/>
          </p:cNvSpPr>
          <p:nvPr>
            <p:ph type="ftr" sz="quarter" idx="11"/>
          </p:nvPr>
        </p:nvSpPr>
        <p:spPr/>
        <p:txBody>
          <a:bodyPr/>
          <a:lstStyle/>
          <a:p>
            <a:endParaRPr lang="en-US"/>
          </a:p>
        </p:txBody>
      </p:sp>
      <p:sp>
        <p:nvSpPr>
          <p:cNvPr id="1256" name="Google Shape;1256;p16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165</a:t>
            </a:fld>
            <a:endParaRPr kern="0">
              <a:solidFill>
                <a:srgbClr val="000000"/>
              </a:solidFill>
            </a:endParaRPr>
          </a:p>
        </p:txBody>
      </p:sp>
      <p:sp>
        <p:nvSpPr>
          <p:cNvPr id="1257" name="Google Shape;1257;p166"/>
          <p:cNvSpPr txBox="1">
            <a:spLocks noGrp="1"/>
          </p:cNvSpPr>
          <p:nvPr>
            <p:ph type="body" idx="4294967295"/>
          </p:nvPr>
        </p:nvSpPr>
        <p:spPr>
          <a:xfrm>
            <a:off x="0" y="176371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Based upon plotting points </a:t>
            </a:r>
            <a:r>
              <a:rPr lang="en-US" sz="2533" dirty="0">
                <a:solidFill>
                  <a:schemeClr val="dk1"/>
                </a:solidFill>
                <a:latin typeface="Calibri"/>
                <a:ea typeface="Calibri"/>
                <a:cs typeface="Calibri"/>
                <a:sym typeface="Calibri"/>
              </a:rPr>
              <a:t>along</a:t>
            </a:r>
            <a:r>
              <a:rPr lang="en" sz="2533" dirty="0">
                <a:solidFill>
                  <a:schemeClr val="dk1"/>
                </a:solidFill>
                <a:latin typeface="Calibri"/>
                <a:ea typeface="Calibri"/>
                <a:cs typeface="Calibri"/>
                <a:sym typeface="Calibri"/>
              </a:rPr>
              <a:t> a curve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Very efficient, but only </a:t>
            </a:r>
            <a:r>
              <a:rPr lang="en-US" sz="2533" dirty="0">
                <a:solidFill>
                  <a:schemeClr val="dk1"/>
                </a:solidFill>
                <a:latin typeface="Calibri"/>
                <a:cs typeface="Calibri"/>
              </a:rPr>
              <a:t>applicable for key agreement, digital signatures, pseudo-random generators and other tasks</a:t>
            </a:r>
            <a:endParaRPr sz="2533" dirty="0">
              <a:solidFill>
                <a:schemeClr val="dk1"/>
              </a:solidFill>
              <a:latin typeface="Calibri"/>
              <a:cs typeface="Calibri"/>
            </a:endParaRPr>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Frequently used for handheld devices due to their limited processing capability</a:t>
            </a:r>
            <a:endParaRPr sz="1600" dirty="0"/>
          </a:p>
        </p:txBody>
      </p:sp>
    </p:spTree>
    <p:extLst>
      <p:ext uri="{BB962C8B-B14F-4D97-AF65-F5344CB8AC3E}">
        <p14:creationId xmlns:p14="http://schemas.microsoft.com/office/powerpoint/2010/main" val="1342665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5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600"/>
            </a:pPr>
            <a:r>
              <a:rPr lang="en" sz="3467" dirty="0"/>
              <a:t>Summary of Symmetric vs. Asymmetric</a:t>
            </a:r>
            <a:endParaRPr sz="1600" dirty="0"/>
          </a:p>
        </p:txBody>
      </p:sp>
      <p:sp>
        <p:nvSpPr>
          <p:cNvPr id="2" name="Footer Placeholder 1">
            <a:extLst>
              <a:ext uri="{FF2B5EF4-FFF2-40B4-BE49-F238E27FC236}">
                <a16:creationId xmlns:a16="http://schemas.microsoft.com/office/drawing/2014/main" id="{2E83755F-6D4C-4CD5-A0AA-74B82030DF41}"/>
              </a:ext>
            </a:extLst>
          </p:cNvPr>
          <p:cNvSpPr>
            <a:spLocks noGrp="1"/>
          </p:cNvSpPr>
          <p:nvPr>
            <p:ph type="ftr" sz="quarter" idx="11"/>
          </p:nvPr>
        </p:nvSpPr>
        <p:spPr/>
        <p:txBody>
          <a:bodyPr/>
          <a:lstStyle/>
          <a:p>
            <a:endParaRPr lang="en-US"/>
          </a:p>
        </p:txBody>
      </p:sp>
      <p:sp>
        <p:nvSpPr>
          <p:cNvPr id="1203" name="Google Shape;1203;p15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166</a:t>
            </a:fld>
            <a:endParaRPr kern="0">
              <a:solidFill>
                <a:srgbClr val="000000"/>
              </a:solidFill>
            </a:endParaRPr>
          </a:p>
        </p:txBody>
      </p:sp>
      <p:pic>
        <p:nvPicPr>
          <p:cNvPr id="1204" name="Google Shape;1204;p159"/>
          <p:cNvPicPr preferRelativeResize="0"/>
          <p:nvPr/>
        </p:nvPicPr>
        <p:blipFill rotWithShape="1">
          <a:blip r:embed="rId3">
            <a:alphaModFix/>
          </a:blip>
          <a:srcRect/>
          <a:stretch/>
        </p:blipFill>
        <p:spPr>
          <a:xfrm>
            <a:off x="1372883" y="1500247"/>
            <a:ext cx="8397949" cy="4585508"/>
          </a:xfrm>
          <a:prstGeom prst="rect">
            <a:avLst/>
          </a:prstGeom>
          <a:noFill/>
          <a:ln>
            <a:noFill/>
          </a:ln>
        </p:spPr>
      </p:pic>
      <p:sp>
        <p:nvSpPr>
          <p:cNvPr id="3" name="TextBox 2">
            <a:extLst>
              <a:ext uri="{FF2B5EF4-FFF2-40B4-BE49-F238E27FC236}">
                <a16:creationId xmlns:a16="http://schemas.microsoft.com/office/drawing/2014/main" id="{7B883EC1-3F52-4B93-9249-28783293CF87}"/>
              </a:ext>
            </a:extLst>
          </p:cNvPr>
          <p:cNvSpPr txBox="1"/>
          <p:nvPr/>
        </p:nvSpPr>
        <p:spPr>
          <a:xfrm>
            <a:off x="6666931" y="1974932"/>
            <a:ext cx="2947917" cy="646331"/>
          </a:xfrm>
          <a:prstGeom prst="rect">
            <a:avLst/>
          </a:prstGeom>
          <a:solidFill>
            <a:schemeClr val="bg1"/>
          </a:solidFill>
        </p:spPr>
        <p:txBody>
          <a:bodyPr wrap="square" rtlCol="0">
            <a:spAutoFit/>
          </a:bodyPr>
          <a:lstStyle/>
          <a:p>
            <a:r>
              <a:rPr lang="en-US" sz="1200" dirty="0"/>
              <a:t>Every user has a public and private key related so that anything encrypted with one key can only be decrypted by the other</a:t>
            </a:r>
          </a:p>
        </p:txBody>
      </p:sp>
      <p:sp>
        <p:nvSpPr>
          <p:cNvPr id="7" name="TextBox 6">
            <a:extLst>
              <a:ext uri="{FF2B5EF4-FFF2-40B4-BE49-F238E27FC236}">
                <a16:creationId xmlns:a16="http://schemas.microsoft.com/office/drawing/2014/main" id="{E7B48B00-12D3-4E42-A4BC-202DA53DCBD2}"/>
              </a:ext>
            </a:extLst>
          </p:cNvPr>
          <p:cNvSpPr txBox="1"/>
          <p:nvPr/>
        </p:nvSpPr>
        <p:spPr>
          <a:xfrm>
            <a:off x="3451672" y="1998015"/>
            <a:ext cx="2947917" cy="600164"/>
          </a:xfrm>
          <a:prstGeom prst="rect">
            <a:avLst/>
          </a:prstGeom>
          <a:solidFill>
            <a:schemeClr val="bg1"/>
          </a:solidFill>
        </p:spPr>
        <p:txBody>
          <a:bodyPr wrap="square" rtlCol="0">
            <a:spAutoFit/>
          </a:bodyPr>
          <a:lstStyle/>
          <a:p>
            <a:r>
              <a:rPr lang="en-US" sz="1100" dirty="0"/>
              <a:t>Each communication channel is encrypted with a single key (Same key encrypts and decrypts so it must be shared between parties</a:t>
            </a:r>
          </a:p>
        </p:txBody>
      </p:sp>
      <p:sp>
        <p:nvSpPr>
          <p:cNvPr id="8" name="TextBox 7">
            <a:extLst>
              <a:ext uri="{FF2B5EF4-FFF2-40B4-BE49-F238E27FC236}">
                <a16:creationId xmlns:a16="http://schemas.microsoft.com/office/drawing/2014/main" id="{AC067B17-644B-4BE0-AE72-EDD9FE6757B7}"/>
              </a:ext>
            </a:extLst>
          </p:cNvPr>
          <p:cNvSpPr txBox="1"/>
          <p:nvPr/>
        </p:nvSpPr>
        <p:spPr>
          <a:xfrm>
            <a:off x="3451672" y="4206341"/>
            <a:ext cx="2860418" cy="461665"/>
          </a:xfrm>
          <a:prstGeom prst="rect">
            <a:avLst/>
          </a:prstGeom>
          <a:solidFill>
            <a:schemeClr val="bg1"/>
          </a:solidFill>
        </p:spPr>
        <p:txBody>
          <a:bodyPr wrap="square" rtlCol="0">
            <a:spAutoFit/>
          </a:bodyPr>
          <a:lstStyle/>
          <a:p>
            <a:r>
              <a:rPr lang="en-US" sz="1200" dirty="0"/>
              <a:t>N*(N-1) / 2</a:t>
            </a:r>
          </a:p>
          <a:p>
            <a:r>
              <a:rPr lang="en-US" sz="1200" dirty="0"/>
              <a:t>10* 9/2 = 45 </a:t>
            </a:r>
          </a:p>
        </p:txBody>
      </p:sp>
      <p:sp>
        <p:nvSpPr>
          <p:cNvPr id="9" name="TextBox 8">
            <a:extLst>
              <a:ext uri="{FF2B5EF4-FFF2-40B4-BE49-F238E27FC236}">
                <a16:creationId xmlns:a16="http://schemas.microsoft.com/office/drawing/2014/main" id="{7FC821DE-C2FF-4675-8E2C-49C8ACA61F67}"/>
              </a:ext>
            </a:extLst>
          </p:cNvPr>
          <p:cNvSpPr txBox="1"/>
          <p:nvPr/>
        </p:nvSpPr>
        <p:spPr>
          <a:xfrm>
            <a:off x="6666931" y="4391007"/>
            <a:ext cx="2860418" cy="276999"/>
          </a:xfrm>
          <a:prstGeom prst="rect">
            <a:avLst/>
          </a:prstGeom>
          <a:solidFill>
            <a:schemeClr val="bg1"/>
          </a:solidFill>
        </p:spPr>
        <p:txBody>
          <a:bodyPr wrap="square" rtlCol="0">
            <a:spAutoFit/>
          </a:bodyPr>
          <a:lstStyle/>
          <a:p>
            <a:r>
              <a:rPr lang="en-US" sz="1200" dirty="0"/>
              <a:t>2N</a:t>
            </a:r>
          </a:p>
        </p:txBody>
      </p:sp>
    </p:spTree>
    <p:extLst>
      <p:ext uri="{BB962C8B-B14F-4D97-AF65-F5344CB8AC3E}">
        <p14:creationId xmlns:p14="http://schemas.microsoft.com/office/powerpoint/2010/main" val="14704962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Hybrid Cryptography </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E721FE2-68E5-433F-B79B-9BA6904DF46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167</a:t>
            </a:fld>
            <a:endParaRPr lang="en-US" sz="600">
              <a:solidFill>
                <a:srgbClr val="FFFFFF"/>
              </a:solidFill>
            </a:endParaRPr>
          </a:p>
        </p:txBody>
      </p:sp>
    </p:spTree>
    <p:extLst>
      <p:ext uri="{BB962C8B-B14F-4D97-AF65-F5344CB8AC3E}">
        <p14:creationId xmlns:p14="http://schemas.microsoft.com/office/powerpoint/2010/main" val="13599699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949E-89C1-4457-B04F-6545A9FA519A}"/>
              </a:ext>
            </a:extLst>
          </p:cNvPr>
          <p:cNvSpPr>
            <a:spLocks noGrp="1"/>
          </p:cNvSpPr>
          <p:nvPr>
            <p:ph type="title"/>
          </p:nvPr>
        </p:nvSpPr>
        <p:spPr/>
        <p:txBody>
          <a:bodyPr>
            <a:normAutofit fontScale="90000"/>
          </a:bodyPr>
          <a:lstStyle/>
          <a:p>
            <a:r>
              <a:rPr lang="en-US" dirty="0"/>
              <a:t>Hybrid Cryptography</a:t>
            </a:r>
          </a:p>
        </p:txBody>
      </p:sp>
      <p:sp>
        <p:nvSpPr>
          <p:cNvPr id="3" name="Text Placeholder 2">
            <a:extLst>
              <a:ext uri="{FF2B5EF4-FFF2-40B4-BE49-F238E27FC236}">
                <a16:creationId xmlns:a16="http://schemas.microsoft.com/office/drawing/2014/main" id="{488F2501-0315-45A3-B8C8-2416449D6108}"/>
              </a:ext>
            </a:extLst>
          </p:cNvPr>
          <p:cNvSpPr>
            <a:spLocks noGrp="1"/>
          </p:cNvSpPr>
          <p:nvPr>
            <p:ph type="body" idx="1"/>
          </p:nvPr>
        </p:nvSpPr>
        <p:spPr>
          <a:xfrm>
            <a:off x="415600" y="1265233"/>
            <a:ext cx="9368736" cy="4555200"/>
          </a:xfrm>
        </p:spPr>
        <p:txBody>
          <a:bodyPr/>
          <a:lstStyle/>
          <a:p>
            <a:r>
              <a:rPr lang="en-US" dirty="0"/>
              <a:t>What We’d Like to Achieve</a:t>
            </a:r>
          </a:p>
          <a:p>
            <a:pPr lvl="1"/>
            <a:r>
              <a:rPr lang="en-US" dirty="0"/>
              <a:t>Privacy</a:t>
            </a:r>
          </a:p>
          <a:p>
            <a:pPr lvl="1"/>
            <a:r>
              <a:rPr lang="en-US" dirty="0"/>
              <a:t>Authenticity</a:t>
            </a:r>
          </a:p>
          <a:p>
            <a:pPr lvl="1"/>
            <a:r>
              <a:rPr lang="en-US" dirty="0"/>
              <a:t>Integrity</a:t>
            </a:r>
          </a:p>
          <a:p>
            <a:pPr lvl="1"/>
            <a:r>
              <a:rPr lang="en-US" dirty="0"/>
              <a:t>Non-Repudiation</a:t>
            </a:r>
          </a:p>
          <a:p>
            <a:pPr lvl="1"/>
            <a:r>
              <a:rPr lang="en-US" dirty="0"/>
              <a:t>SPEED</a:t>
            </a:r>
          </a:p>
          <a:p>
            <a:r>
              <a:rPr lang="en-US" dirty="0"/>
              <a:t>Our Problem:  </a:t>
            </a:r>
            <a:r>
              <a:rPr lang="en-US" b="1" dirty="0"/>
              <a:t>Neither</a:t>
            </a:r>
            <a:r>
              <a:rPr lang="en-US" dirty="0"/>
              <a:t> Symmetric nor Asymmetric can provide ALL these services</a:t>
            </a:r>
          </a:p>
        </p:txBody>
      </p:sp>
      <p:sp>
        <p:nvSpPr>
          <p:cNvPr id="4" name="Slide Number Placeholder 3">
            <a:extLst>
              <a:ext uri="{FF2B5EF4-FFF2-40B4-BE49-F238E27FC236}">
                <a16:creationId xmlns:a16="http://schemas.microsoft.com/office/drawing/2014/main" id="{C3A35F07-C7EF-4EFF-B2C6-B0483ECB5DCB}"/>
              </a:ext>
            </a:extLst>
          </p:cNvPr>
          <p:cNvSpPr>
            <a:spLocks noGrp="1"/>
          </p:cNvSpPr>
          <p:nvPr>
            <p:ph type="sldNum" idx="12"/>
          </p:nvPr>
        </p:nvSpPr>
        <p:spPr/>
        <p:txBody>
          <a:bodyPr/>
          <a:lstStyle/>
          <a:p>
            <a:fld id="{00000000-1234-1234-1234-123412341234}" type="slidenum">
              <a:rPr lang="en" smtClean="0"/>
              <a:pPr/>
              <a:t>168</a:t>
            </a:fld>
            <a:endParaRPr lang="en"/>
          </a:p>
        </p:txBody>
      </p:sp>
    </p:spTree>
    <p:extLst>
      <p:ext uri="{BB962C8B-B14F-4D97-AF65-F5344CB8AC3E}">
        <p14:creationId xmlns:p14="http://schemas.microsoft.com/office/powerpoint/2010/main" val="13344887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AB79E-D665-4EAD-9F25-802899502B82}"/>
              </a:ext>
            </a:extLst>
          </p:cNvPr>
          <p:cNvSpPr>
            <a:spLocks noGrp="1"/>
          </p:cNvSpPr>
          <p:nvPr>
            <p:ph type="title"/>
          </p:nvPr>
        </p:nvSpPr>
        <p:spPr/>
        <p:txBody>
          <a:bodyPr>
            <a:normAutofit fontScale="90000"/>
          </a:bodyPr>
          <a:lstStyle/>
          <a:p>
            <a:r>
              <a:rPr lang="en-US" dirty="0"/>
              <a:t>SSL/TLS</a:t>
            </a:r>
          </a:p>
        </p:txBody>
      </p:sp>
      <p:sp>
        <p:nvSpPr>
          <p:cNvPr id="4" name="Rectangle 3">
            <a:extLst>
              <a:ext uri="{FF2B5EF4-FFF2-40B4-BE49-F238E27FC236}">
                <a16:creationId xmlns:a16="http://schemas.microsoft.com/office/drawing/2014/main" id="{F454FABD-9197-4D09-A511-1BFA4F9CC8D4}"/>
              </a:ext>
            </a:extLst>
          </p:cNvPr>
          <p:cNvSpPr/>
          <p:nvPr/>
        </p:nvSpPr>
        <p:spPr>
          <a:xfrm>
            <a:off x="2390588" y="3007659"/>
            <a:ext cx="1141506" cy="842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5" name="Rectangle 4">
            <a:extLst>
              <a:ext uri="{FF2B5EF4-FFF2-40B4-BE49-F238E27FC236}">
                <a16:creationId xmlns:a16="http://schemas.microsoft.com/office/drawing/2014/main" id="{9E4500E1-CCCF-48E3-8457-B65C06B8BAC5}"/>
              </a:ext>
            </a:extLst>
          </p:cNvPr>
          <p:cNvSpPr/>
          <p:nvPr/>
        </p:nvSpPr>
        <p:spPr>
          <a:xfrm>
            <a:off x="6141839" y="1302586"/>
            <a:ext cx="1494118" cy="2547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Secure Web Server</a:t>
            </a:r>
          </a:p>
          <a:p>
            <a:pPr algn="ctr"/>
            <a:r>
              <a:rPr lang="en-US" dirty="0"/>
              <a:t>(BofA.com)</a:t>
            </a:r>
          </a:p>
        </p:txBody>
      </p:sp>
      <p:cxnSp>
        <p:nvCxnSpPr>
          <p:cNvPr id="7" name="Straight Arrow Connector 6">
            <a:extLst>
              <a:ext uri="{FF2B5EF4-FFF2-40B4-BE49-F238E27FC236}">
                <a16:creationId xmlns:a16="http://schemas.microsoft.com/office/drawing/2014/main" id="{DC5EC6BA-A3D8-4C85-B5CB-C6B8DA54A2EC}"/>
              </a:ext>
            </a:extLst>
          </p:cNvPr>
          <p:cNvCxnSpPr>
            <a:cxnSpLocks/>
          </p:cNvCxnSpPr>
          <p:nvPr/>
        </p:nvCxnSpPr>
        <p:spPr>
          <a:xfrm flipV="1">
            <a:off x="3191435" y="2017385"/>
            <a:ext cx="2665041" cy="940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CECEF4-3E4F-42FB-9619-9E3D68AFB294}"/>
              </a:ext>
            </a:extLst>
          </p:cNvPr>
          <p:cNvSpPr txBox="1"/>
          <p:nvPr/>
        </p:nvSpPr>
        <p:spPr>
          <a:xfrm rot="20402169">
            <a:off x="3124519" y="1917651"/>
            <a:ext cx="4225365" cy="369332"/>
          </a:xfrm>
          <a:prstGeom prst="rect">
            <a:avLst/>
          </a:prstGeom>
          <a:noFill/>
        </p:spPr>
        <p:txBody>
          <a:bodyPr wrap="square" rtlCol="0">
            <a:spAutoFit/>
          </a:bodyPr>
          <a:lstStyle/>
          <a:p>
            <a:r>
              <a:rPr lang="en-US" dirty="0"/>
              <a:t>1. https://BofA.com</a:t>
            </a:r>
          </a:p>
        </p:txBody>
      </p:sp>
      <p:cxnSp>
        <p:nvCxnSpPr>
          <p:cNvPr id="10" name="Straight Arrow Connector 9">
            <a:extLst>
              <a:ext uri="{FF2B5EF4-FFF2-40B4-BE49-F238E27FC236}">
                <a16:creationId xmlns:a16="http://schemas.microsoft.com/office/drawing/2014/main" id="{AED44FC8-EB0B-4ABD-8044-E3689D470C54}"/>
              </a:ext>
            </a:extLst>
          </p:cNvPr>
          <p:cNvCxnSpPr>
            <a:cxnSpLocks/>
          </p:cNvCxnSpPr>
          <p:nvPr/>
        </p:nvCxnSpPr>
        <p:spPr>
          <a:xfrm flipH="1">
            <a:off x="3541412" y="2495339"/>
            <a:ext cx="2600427" cy="1090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43FBD2-ABA2-4FBC-8151-9267DFFBFDF3}"/>
              </a:ext>
            </a:extLst>
          </p:cNvPr>
          <p:cNvSpPr txBox="1"/>
          <p:nvPr/>
        </p:nvSpPr>
        <p:spPr>
          <a:xfrm rot="20206019">
            <a:off x="3495520" y="2657412"/>
            <a:ext cx="2928470" cy="369332"/>
          </a:xfrm>
          <a:prstGeom prst="rect">
            <a:avLst/>
          </a:prstGeom>
          <a:noFill/>
        </p:spPr>
        <p:txBody>
          <a:bodyPr wrap="square" rtlCol="0">
            <a:spAutoFit/>
          </a:bodyPr>
          <a:lstStyle/>
          <a:p>
            <a:r>
              <a:rPr lang="en-US" dirty="0"/>
              <a:t>2.  </a:t>
            </a:r>
            <a:r>
              <a:rPr lang="en-US" dirty="0" err="1"/>
              <a:t>BofA</a:t>
            </a:r>
            <a:r>
              <a:rPr lang="en-US" dirty="0"/>
              <a:t> sends its public key</a:t>
            </a:r>
          </a:p>
        </p:txBody>
      </p:sp>
      <p:sp>
        <p:nvSpPr>
          <p:cNvPr id="17" name="TextBox 16">
            <a:extLst>
              <a:ext uri="{FF2B5EF4-FFF2-40B4-BE49-F238E27FC236}">
                <a16:creationId xmlns:a16="http://schemas.microsoft.com/office/drawing/2014/main" id="{50F5EAF5-BB4B-48EB-A6A6-EBD56AD4A076}"/>
              </a:ext>
            </a:extLst>
          </p:cNvPr>
          <p:cNvSpPr txBox="1"/>
          <p:nvPr/>
        </p:nvSpPr>
        <p:spPr>
          <a:xfrm>
            <a:off x="1547905" y="4687715"/>
            <a:ext cx="7590117" cy="1754326"/>
          </a:xfrm>
          <a:prstGeom prst="rect">
            <a:avLst/>
          </a:prstGeom>
          <a:noFill/>
        </p:spPr>
        <p:txBody>
          <a:bodyPr wrap="square" rtlCol="0">
            <a:spAutoFit/>
          </a:bodyPr>
          <a:lstStyle/>
          <a:p>
            <a:pPr marL="342900" indent="-342900">
              <a:buAutoNum type="arabicPeriod" startAt="3"/>
            </a:pPr>
            <a:r>
              <a:rPr lang="en-US" dirty="0"/>
              <a:t>Client’s web browser  generates a symmetric session key</a:t>
            </a:r>
          </a:p>
          <a:p>
            <a:pPr marL="342900" indent="-342900">
              <a:buAutoNum type="arabicPeriod" startAt="3"/>
            </a:pPr>
            <a:r>
              <a:rPr lang="en-US" dirty="0"/>
              <a:t>Clients uses Server’s public key to encrypt the symmetric key and sends it to the server.</a:t>
            </a:r>
          </a:p>
          <a:p>
            <a:pPr marL="342900" indent="-342900">
              <a:buAutoNum type="arabicPeriod" startAt="3"/>
            </a:pPr>
            <a:r>
              <a:rPr lang="en-US" dirty="0"/>
              <a:t>Server uses its private key to decrypt the symmetric key.  Now that both parties know the symmetric key, they use symmetric encryption to encrypt the remainder of the communication</a:t>
            </a:r>
          </a:p>
        </p:txBody>
      </p:sp>
      <p:sp>
        <p:nvSpPr>
          <p:cNvPr id="18" name="TextBox 17">
            <a:extLst>
              <a:ext uri="{FF2B5EF4-FFF2-40B4-BE49-F238E27FC236}">
                <a16:creationId xmlns:a16="http://schemas.microsoft.com/office/drawing/2014/main" id="{321859F0-C0C0-47FE-AB6A-E65B517FB6DE}"/>
              </a:ext>
            </a:extLst>
          </p:cNvPr>
          <p:cNvSpPr txBox="1"/>
          <p:nvPr/>
        </p:nvSpPr>
        <p:spPr>
          <a:xfrm>
            <a:off x="2229223" y="3959791"/>
            <a:ext cx="1302871" cy="369332"/>
          </a:xfrm>
          <a:prstGeom prst="rect">
            <a:avLst/>
          </a:prstGeom>
          <a:noFill/>
        </p:spPr>
        <p:txBody>
          <a:bodyPr wrap="square" rtlCol="0">
            <a:spAutoFit/>
          </a:bodyPr>
          <a:lstStyle/>
          <a:p>
            <a:r>
              <a:rPr lang="en-US" dirty="0"/>
              <a:t>8675309</a:t>
            </a:r>
          </a:p>
        </p:txBody>
      </p:sp>
      <p:cxnSp>
        <p:nvCxnSpPr>
          <p:cNvPr id="20" name="Straight Arrow Connector 19">
            <a:extLst>
              <a:ext uri="{FF2B5EF4-FFF2-40B4-BE49-F238E27FC236}">
                <a16:creationId xmlns:a16="http://schemas.microsoft.com/office/drawing/2014/main" id="{C073924C-BBEB-4A09-89A6-5E463EE649A7}"/>
              </a:ext>
            </a:extLst>
          </p:cNvPr>
          <p:cNvCxnSpPr/>
          <p:nvPr/>
        </p:nvCxnSpPr>
        <p:spPr>
          <a:xfrm flipV="1">
            <a:off x="3188423" y="3623609"/>
            <a:ext cx="2953416" cy="44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C82B07-EE84-4C14-AFCE-44900229D748}"/>
              </a:ext>
            </a:extLst>
          </p:cNvPr>
          <p:cNvSpPr txBox="1"/>
          <p:nvPr/>
        </p:nvSpPr>
        <p:spPr>
          <a:xfrm rot="21040759">
            <a:off x="3441736" y="3429252"/>
            <a:ext cx="2871148" cy="523220"/>
          </a:xfrm>
          <a:prstGeom prst="rect">
            <a:avLst/>
          </a:prstGeom>
          <a:noFill/>
        </p:spPr>
        <p:txBody>
          <a:bodyPr wrap="square" rtlCol="0">
            <a:spAutoFit/>
          </a:bodyPr>
          <a:lstStyle/>
          <a:p>
            <a:r>
              <a:rPr lang="en-US" sz="1400" dirty="0"/>
              <a:t>Encrypted with </a:t>
            </a:r>
            <a:r>
              <a:rPr lang="en-US" sz="1400" dirty="0" err="1"/>
              <a:t>BofA’s</a:t>
            </a:r>
            <a:r>
              <a:rPr lang="en-US" sz="1400" dirty="0"/>
              <a:t> public key (8675309—symmetric session key)</a:t>
            </a:r>
          </a:p>
        </p:txBody>
      </p:sp>
      <p:sp>
        <p:nvSpPr>
          <p:cNvPr id="22" name="TextBox 21">
            <a:extLst>
              <a:ext uri="{FF2B5EF4-FFF2-40B4-BE49-F238E27FC236}">
                <a16:creationId xmlns:a16="http://schemas.microsoft.com/office/drawing/2014/main" id="{828A8E51-C55B-4891-9549-F6636D4B3729}"/>
              </a:ext>
            </a:extLst>
          </p:cNvPr>
          <p:cNvSpPr txBox="1"/>
          <p:nvPr/>
        </p:nvSpPr>
        <p:spPr>
          <a:xfrm>
            <a:off x="6439708" y="3995762"/>
            <a:ext cx="1963210" cy="369332"/>
          </a:xfrm>
          <a:prstGeom prst="rect">
            <a:avLst/>
          </a:prstGeom>
          <a:noFill/>
        </p:spPr>
        <p:txBody>
          <a:bodyPr wrap="square" rtlCol="0">
            <a:spAutoFit/>
          </a:bodyPr>
          <a:lstStyle/>
          <a:p>
            <a:r>
              <a:rPr lang="en-US" dirty="0"/>
              <a:t>8675309</a:t>
            </a:r>
          </a:p>
        </p:txBody>
      </p:sp>
      <p:sp>
        <p:nvSpPr>
          <p:cNvPr id="23" name="TextBox 22">
            <a:extLst>
              <a:ext uri="{FF2B5EF4-FFF2-40B4-BE49-F238E27FC236}">
                <a16:creationId xmlns:a16="http://schemas.microsoft.com/office/drawing/2014/main" id="{EB394424-A7D7-412B-8B7E-F18EBB0511CA}"/>
              </a:ext>
            </a:extLst>
          </p:cNvPr>
          <p:cNvSpPr txBox="1"/>
          <p:nvPr/>
        </p:nvSpPr>
        <p:spPr>
          <a:xfrm>
            <a:off x="872565" y="1562776"/>
            <a:ext cx="2898588" cy="646331"/>
          </a:xfrm>
          <a:prstGeom prst="rect">
            <a:avLst/>
          </a:prstGeom>
          <a:noFill/>
        </p:spPr>
        <p:txBody>
          <a:bodyPr wrap="square" rtlCol="0">
            <a:spAutoFit/>
          </a:bodyPr>
          <a:lstStyle/>
          <a:p>
            <a:r>
              <a:rPr lang="en-US" dirty="0"/>
              <a:t>Asymmetric Key Exchange</a:t>
            </a:r>
          </a:p>
          <a:p>
            <a:r>
              <a:rPr lang="en-US" dirty="0"/>
              <a:t>Symmetric Data Exchange</a:t>
            </a:r>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0CA7551B-B1C2-410E-A6E3-A812C67A11EF}"/>
                  </a:ext>
                </a:extLst>
              </p14:cNvPr>
              <p14:cNvContentPartPr/>
              <p14:nvPr/>
            </p14:nvContentPartPr>
            <p14:xfrm>
              <a:off x="5247111" y="2616342"/>
              <a:ext cx="533160" cy="211680"/>
            </p14:xfrm>
          </p:contentPart>
        </mc:Choice>
        <mc:Fallback xmlns="">
          <p:pic>
            <p:nvPicPr>
              <p:cNvPr id="24" name="Ink 23">
                <a:extLst>
                  <a:ext uri="{FF2B5EF4-FFF2-40B4-BE49-F238E27FC236}">
                    <a16:creationId xmlns:a16="http://schemas.microsoft.com/office/drawing/2014/main" id="{0CA7551B-B1C2-410E-A6E3-A812C67A11EF}"/>
                  </a:ext>
                </a:extLst>
              </p:cNvPr>
              <p:cNvPicPr/>
              <p:nvPr/>
            </p:nvPicPr>
            <p:blipFill>
              <a:blip r:embed="rId3"/>
              <a:stretch>
                <a:fillRect/>
              </a:stretch>
            </p:blipFill>
            <p:spPr>
              <a:xfrm>
                <a:off x="5229111" y="2598702"/>
                <a:ext cx="568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8C383A97-2A1B-4127-9717-4D5B401BFEBB}"/>
                  </a:ext>
                </a:extLst>
              </p14:cNvPr>
              <p14:cNvContentPartPr/>
              <p14:nvPr/>
            </p14:nvContentPartPr>
            <p14:xfrm>
              <a:off x="8446791" y="1590702"/>
              <a:ext cx="81360" cy="86040"/>
            </p14:xfrm>
          </p:contentPart>
        </mc:Choice>
        <mc:Fallback xmlns="">
          <p:pic>
            <p:nvPicPr>
              <p:cNvPr id="34" name="Ink 33">
                <a:extLst>
                  <a:ext uri="{FF2B5EF4-FFF2-40B4-BE49-F238E27FC236}">
                    <a16:creationId xmlns:a16="http://schemas.microsoft.com/office/drawing/2014/main" id="{8C383A97-2A1B-4127-9717-4D5B401BFEBB}"/>
                  </a:ext>
                </a:extLst>
              </p:cNvPr>
              <p:cNvPicPr/>
              <p:nvPr/>
            </p:nvPicPr>
            <p:blipFill>
              <a:blip r:embed="rId5"/>
              <a:stretch>
                <a:fillRect/>
              </a:stretch>
            </p:blipFill>
            <p:spPr>
              <a:xfrm>
                <a:off x="8429151" y="1572702"/>
                <a:ext cx="117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B6D20F03-701E-4697-9942-E6A44F57752F}"/>
                  </a:ext>
                </a:extLst>
              </p14:cNvPr>
              <p14:cNvContentPartPr/>
              <p14:nvPr/>
            </p14:nvContentPartPr>
            <p14:xfrm>
              <a:off x="8381991" y="1664862"/>
              <a:ext cx="278280" cy="137160"/>
            </p14:xfrm>
          </p:contentPart>
        </mc:Choice>
        <mc:Fallback xmlns="">
          <p:pic>
            <p:nvPicPr>
              <p:cNvPr id="35" name="Ink 34">
                <a:extLst>
                  <a:ext uri="{FF2B5EF4-FFF2-40B4-BE49-F238E27FC236}">
                    <a16:creationId xmlns:a16="http://schemas.microsoft.com/office/drawing/2014/main" id="{B6D20F03-701E-4697-9942-E6A44F57752F}"/>
                  </a:ext>
                </a:extLst>
              </p:cNvPr>
              <p:cNvPicPr/>
              <p:nvPr/>
            </p:nvPicPr>
            <p:blipFill>
              <a:blip r:embed="rId7"/>
              <a:stretch>
                <a:fillRect/>
              </a:stretch>
            </p:blipFill>
            <p:spPr>
              <a:xfrm>
                <a:off x="8363991" y="1646862"/>
                <a:ext cx="3139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38">
                <a:extLst>
                  <a:ext uri="{FF2B5EF4-FFF2-40B4-BE49-F238E27FC236}">
                    <a16:creationId xmlns:a16="http://schemas.microsoft.com/office/drawing/2014/main" id="{89C708DF-EDD6-40A6-9FE2-8D09DDF8C5F8}"/>
                  </a:ext>
                </a:extLst>
              </p14:cNvPr>
              <p14:cNvContentPartPr/>
              <p14:nvPr/>
            </p14:nvContentPartPr>
            <p14:xfrm>
              <a:off x="9143031" y="1573782"/>
              <a:ext cx="784440" cy="1241640"/>
            </p14:xfrm>
          </p:contentPart>
        </mc:Choice>
        <mc:Fallback xmlns="">
          <p:pic>
            <p:nvPicPr>
              <p:cNvPr id="39" name="Ink 38">
                <a:extLst>
                  <a:ext uri="{FF2B5EF4-FFF2-40B4-BE49-F238E27FC236}">
                    <a16:creationId xmlns:a16="http://schemas.microsoft.com/office/drawing/2014/main" id="{89C708DF-EDD6-40A6-9FE2-8D09DDF8C5F8}"/>
                  </a:ext>
                </a:extLst>
              </p:cNvPr>
              <p:cNvPicPr/>
              <p:nvPr/>
            </p:nvPicPr>
            <p:blipFill>
              <a:blip r:embed="rId9"/>
              <a:stretch>
                <a:fillRect/>
              </a:stretch>
            </p:blipFill>
            <p:spPr>
              <a:xfrm>
                <a:off x="9125031" y="1556142"/>
                <a:ext cx="820080" cy="1277280"/>
              </a:xfrm>
              <a:prstGeom prst="rect">
                <a:avLst/>
              </a:prstGeom>
            </p:spPr>
          </p:pic>
        </mc:Fallback>
      </mc:AlternateContent>
      <p:grpSp>
        <p:nvGrpSpPr>
          <p:cNvPr id="43" name="Group 42">
            <a:extLst>
              <a:ext uri="{FF2B5EF4-FFF2-40B4-BE49-F238E27FC236}">
                <a16:creationId xmlns:a16="http://schemas.microsoft.com/office/drawing/2014/main" id="{DCE11AD5-549A-404D-BF2B-A28788815F3A}"/>
              </a:ext>
            </a:extLst>
          </p:cNvPr>
          <p:cNvGrpSpPr/>
          <p:nvPr/>
        </p:nvGrpSpPr>
        <p:grpSpPr>
          <a:xfrm>
            <a:off x="9198471" y="1951422"/>
            <a:ext cx="410400" cy="277920"/>
            <a:chOff x="9198471" y="1951422"/>
            <a:chExt cx="410400" cy="277920"/>
          </a:xfrm>
        </p:grpSpPr>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069F5FBC-0DBE-4E3B-BA12-D7C3E1DE57F9}"/>
                    </a:ext>
                  </a:extLst>
                </p14:cNvPr>
                <p14:cNvContentPartPr/>
                <p14:nvPr/>
              </p14:nvContentPartPr>
              <p14:xfrm>
                <a:off x="9198471" y="2002542"/>
                <a:ext cx="208080" cy="226800"/>
              </p14:xfrm>
            </p:contentPart>
          </mc:Choice>
          <mc:Fallback xmlns="">
            <p:pic>
              <p:nvPicPr>
                <p:cNvPr id="40" name="Ink 39">
                  <a:extLst>
                    <a:ext uri="{FF2B5EF4-FFF2-40B4-BE49-F238E27FC236}">
                      <a16:creationId xmlns:a16="http://schemas.microsoft.com/office/drawing/2014/main" id="{069F5FBC-0DBE-4E3B-BA12-D7C3E1DE57F9}"/>
                    </a:ext>
                  </a:extLst>
                </p:cNvPr>
                <p:cNvPicPr/>
                <p:nvPr/>
              </p:nvPicPr>
              <p:blipFill>
                <a:blip r:embed="rId11"/>
                <a:stretch>
                  <a:fillRect/>
                </a:stretch>
              </p:blipFill>
              <p:spPr>
                <a:xfrm>
                  <a:off x="9180831" y="1984542"/>
                  <a:ext cx="2437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E7F71A83-0620-4039-8CEC-405EDAA5B3EF}"/>
                    </a:ext>
                  </a:extLst>
                </p14:cNvPr>
                <p14:cNvContentPartPr/>
                <p14:nvPr/>
              </p14:nvContentPartPr>
              <p14:xfrm>
                <a:off x="9481431" y="1951422"/>
                <a:ext cx="127440" cy="232920"/>
              </p14:xfrm>
            </p:contentPart>
          </mc:Choice>
          <mc:Fallback xmlns="">
            <p:pic>
              <p:nvPicPr>
                <p:cNvPr id="41" name="Ink 40">
                  <a:extLst>
                    <a:ext uri="{FF2B5EF4-FFF2-40B4-BE49-F238E27FC236}">
                      <a16:creationId xmlns:a16="http://schemas.microsoft.com/office/drawing/2014/main" id="{E7F71A83-0620-4039-8CEC-405EDAA5B3EF}"/>
                    </a:ext>
                  </a:extLst>
                </p:cNvPr>
                <p:cNvPicPr/>
                <p:nvPr/>
              </p:nvPicPr>
              <p:blipFill>
                <a:blip r:embed="rId13"/>
                <a:stretch>
                  <a:fillRect/>
                </a:stretch>
              </p:blipFill>
              <p:spPr>
                <a:xfrm>
                  <a:off x="9463431" y="1933422"/>
                  <a:ext cx="163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D0285308-9B61-4E5E-939F-C1C3D14BB313}"/>
                    </a:ext>
                  </a:extLst>
                </p14:cNvPr>
                <p14:cNvContentPartPr/>
                <p14:nvPr/>
              </p14:nvContentPartPr>
              <p14:xfrm>
                <a:off x="9483951" y="2063022"/>
                <a:ext cx="102960" cy="26280"/>
              </p14:xfrm>
            </p:contentPart>
          </mc:Choice>
          <mc:Fallback xmlns="">
            <p:pic>
              <p:nvPicPr>
                <p:cNvPr id="42" name="Ink 41">
                  <a:extLst>
                    <a:ext uri="{FF2B5EF4-FFF2-40B4-BE49-F238E27FC236}">
                      <a16:creationId xmlns:a16="http://schemas.microsoft.com/office/drawing/2014/main" id="{D0285308-9B61-4E5E-939F-C1C3D14BB313}"/>
                    </a:ext>
                  </a:extLst>
                </p:cNvPr>
                <p:cNvPicPr/>
                <p:nvPr/>
              </p:nvPicPr>
              <p:blipFill>
                <a:blip r:embed="rId15"/>
                <a:stretch>
                  <a:fillRect/>
                </a:stretch>
              </p:blipFill>
              <p:spPr>
                <a:xfrm>
                  <a:off x="9465951" y="2045022"/>
                  <a:ext cx="138600" cy="61920"/>
                </a:xfrm>
                <a:prstGeom prst="rect">
                  <a:avLst/>
                </a:prstGeom>
              </p:spPr>
            </p:pic>
          </mc:Fallback>
        </mc:AlternateContent>
      </p:grpSp>
      <p:grpSp>
        <p:nvGrpSpPr>
          <p:cNvPr id="49" name="Group 48">
            <a:extLst>
              <a:ext uri="{FF2B5EF4-FFF2-40B4-BE49-F238E27FC236}">
                <a16:creationId xmlns:a16="http://schemas.microsoft.com/office/drawing/2014/main" id="{CB1E62F6-4929-4494-8328-BED44C7887FD}"/>
              </a:ext>
            </a:extLst>
          </p:cNvPr>
          <p:cNvGrpSpPr/>
          <p:nvPr/>
        </p:nvGrpSpPr>
        <p:grpSpPr>
          <a:xfrm>
            <a:off x="7357071" y="992022"/>
            <a:ext cx="1716840" cy="1441800"/>
            <a:chOff x="7357071" y="992022"/>
            <a:chExt cx="1716840" cy="1441800"/>
          </a:xfrm>
        </p:grpSpPr>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38299E3D-C513-43B5-8F17-E255D89A1D60}"/>
                    </a:ext>
                  </a:extLst>
                </p14:cNvPr>
                <p14:cNvContentPartPr/>
                <p14:nvPr/>
              </p14:nvContentPartPr>
              <p14:xfrm>
                <a:off x="8151231" y="1279662"/>
                <a:ext cx="238680" cy="177840"/>
              </p14:xfrm>
            </p:contentPart>
          </mc:Choice>
          <mc:Fallback xmlns="">
            <p:pic>
              <p:nvPicPr>
                <p:cNvPr id="25" name="Ink 24">
                  <a:extLst>
                    <a:ext uri="{FF2B5EF4-FFF2-40B4-BE49-F238E27FC236}">
                      <a16:creationId xmlns:a16="http://schemas.microsoft.com/office/drawing/2014/main" id="{38299E3D-C513-43B5-8F17-E255D89A1D60}"/>
                    </a:ext>
                  </a:extLst>
                </p:cNvPr>
                <p:cNvPicPr/>
                <p:nvPr/>
              </p:nvPicPr>
              <p:blipFill>
                <a:blip r:embed="rId17"/>
                <a:stretch>
                  <a:fillRect/>
                </a:stretch>
              </p:blipFill>
              <p:spPr>
                <a:xfrm>
                  <a:off x="8133591" y="1262022"/>
                  <a:ext cx="274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70BB03A0-C1BC-4390-BA85-83136B1A487A}"/>
                    </a:ext>
                  </a:extLst>
                </p14:cNvPr>
                <p14:cNvContentPartPr/>
                <p14:nvPr/>
              </p14:nvContentPartPr>
              <p14:xfrm>
                <a:off x="8257431" y="1462542"/>
                <a:ext cx="138960" cy="618480"/>
              </p14:xfrm>
            </p:contentPart>
          </mc:Choice>
          <mc:Fallback xmlns="">
            <p:pic>
              <p:nvPicPr>
                <p:cNvPr id="26" name="Ink 25">
                  <a:extLst>
                    <a:ext uri="{FF2B5EF4-FFF2-40B4-BE49-F238E27FC236}">
                      <a16:creationId xmlns:a16="http://schemas.microsoft.com/office/drawing/2014/main" id="{70BB03A0-C1BC-4390-BA85-83136B1A487A}"/>
                    </a:ext>
                  </a:extLst>
                </p:cNvPr>
                <p:cNvPicPr/>
                <p:nvPr/>
              </p:nvPicPr>
              <p:blipFill>
                <a:blip r:embed="rId19"/>
                <a:stretch>
                  <a:fillRect/>
                </a:stretch>
              </p:blipFill>
              <p:spPr>
                <a:xfrm>
                  <a:off x="8239431" y="1444902"/>
                  <a:ext cx="17460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1E63A47-6EF8-411B-B3DE-26BF3733D537}"/>
                    </a:ext>
                  </a:extLst>
                </p14:cNvPr>
                <p14:cNvContentPartPr/>
                <p14:nvPr/>
              </p14:nvContentPartPr>
              <p14:xfrm>
                <a:off x="8211351" y="1969062"/>
                <a:ext cx="102600" cy="144360"/>
              </p14:xfrm>
            </p:contentPart>
          </mc:Choice>
          <mc:Fallback xmlns="">
            <p:pic>
              <p:nvPicPr>
                <p:cNvPr id="27" name="Ink 26">
                  <a:extLst>
                    <a:ext uri="{FF2B5EF4-FFF2-40B4-BE49-F238E27FC236}">
                      <a16:creationId xmlns:a16="http://schemas.microsoft.com/office/drawing/2014/main" id="{41E63A47-6EF8-411B-B3DE-26BF3733D537}"/>
                    </a:ext>
                  </a:extLst>
                </p:cNvPr>
                <p:cNvPicPr/>
                <p:nvPr/>
              </p:nvPicPr>
              <p:blipFill>
                <a:blip r:embed="rId21"/>
                <a:stretch>
                  <a:fillRect/>
                </a:stretch>
              </p:blipFill>
              <p:spPr>
                <a:xfrm>
                  <a:off x="8193711" y="1951422"/>
                  <a:ext cx="138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9076E6D8-8E20-4F8B-96BE-375EAB3F9BD0}"/>
                    </a:ext>
                  </a:extLst>
                </p14:cNvPr>
                <p14:cNvContentPartPr/>
                <p14:nvPr/>
              </p14:nvContentPartPr>
              <p14:xfrm>
                <a:off x="8165991" y="1640382"/>
                <a:ext cx="226440" cy="49680"/>
              </p14:xfrm>
            </p:contentPart>
          </mc:Choice>
          <mc:Fallback xmlns="">
            <p:pic>
              <p:nvPicPr>
                <p:cNvPr id="29" name="Ink 28">
                  <a:extLst>
                    <a:ext uri="{FF2B5EF4-FFF2-40B4-BE49-F238E27FC236}">
                      <a16:creationId xmlns:a16="http://schemas.microsoft.com/office/drawing/2014/main" id="{9076E6D8-8E20-4F8B-96BE-375EAB3F9BD0}"/>
                    </a:ext>
                  </a:extLst>
                </p:cNvPr>
                <p:cNvPicPr/>
                <p:nvPr/>
              </p:nvPicPr>
              <p:blipFill>
                <a:blip r:embed="rId23"/>
                <a:stretch>
                  <a:fillRect/>
                </a:stretch>
              </p:blipFill>
              <p:spPr>
                <a:xfrm>
                  <a:off x="8147991" y="1622742"/>
                  <a:ext cx="262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1868DEFA-49A0-4182-8CFC-DF9D580D333F}"/>
                    </a:ext>
                  </a:extLst>
                </p14:cNvPr>
                <p14:cNvContentPartPr/>
                <p14:nvPr/>
              </p14:nvContentPartPr>
              <p14:xfrm>
                <a:off x="8306751" y="1371102"/>
                <a:ext cx="35280" cy="6120"/>
              </p14:xfrm>
            </p:contentPart>
          </mc:Choice>
          <mc:Fallback xmlns="">
            <p:pic>
              <p:nvPicPr>
                <p:cNvPr id="30" name="Ink 29">
                  <a:extLst>
                    <a:ext uri="{FF2B5EF4-FFF2-40B4-BE49-F238E27FC236}">
                      <a16:creationId xmlns:a16="http://schemas.microsoft.com/office/drawing/2014/main" id="{1868DEFA-49A0-4182-8CFC-DF9D580D333F}"/>
                    </a:ext>
                  </a:extLst>
                </p:cNvPr>
                <p:cNvPicPr/>
                <p:nvPr/>
              </p:nvPicPr>
              <p:blipFill>
                <a:blip r:embed="rId25"/>
                <a:stretch>
                  <a:fillRect/>
                </a:stretch>
              </p:blipFill>
              <p:spPr>
                <a:xfrm>
                  <a:off x="8289111" y="1353462"/>
                  <a:ext cx="70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870AC0F7-CD50-40FD-BE4E-8D463F267DBE}"/>
                    </a:ext>
                  </a:extLst>
                </p14:cNvPr>
                <p14:cNvContentPartPr/>
                <p14:nvPr/>
              </p14:nvContentPartPr>
              <p14:xfrm>
                <a:off x="8320791" y="1322142"/>
                <a:ext cx="360" cy="360"/>
              </p14:xfrm>
            </p:contentPart>
          </mc:Choice>
          <mc:Fallback xmlns="">
            <p:pic>
              <p:nvPicPr>
                <p:cNvPr id="32" name="Ink 31">
                  <a:extLst>
                    <a:ext uri="{FF2B5EF4-FFF2-40B4-BE49-F238E27FC236}">
                      <a16:creationId xmlns:a16="http://schemas.microsoft.com/office/drawing/2014/main" id="{870AC0F7-CD50-40FD-BE4E-8D463F267DBE}"/>
                    </a:ext>
                  </a:extLst>
                </p:cNvPr>
                <p:cNvPicPr/>
                <p:nvPr/>
              </p:nvPicPr>
              <p:blipFill>
                <a:blip r:embed="rId27"/>
                <a:stretch>
                  <a:fillRect/>
                </a:stretch>
              </p:blipFill>
              <p:spPr>
                <a:xfrm>
                  <a:off x="8303151" y="130414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62743D98-B50E-4F5E-97C8-CD95F04FF6EE}"/>
                    </a:ext>
                  </a:extLst>
                </p14:cNvPr>
                <p14:cNvContentPartPr/>
                <p14:nvPr/>
              </p14:nvContentPartPr>
              <p14:xfrm>
                <a:off x="8438151" y="2208462"/>
                <a:ext cx="635760" cy="225360"/>
              </p14:xfrm>
            </p:contentPart>
          </mc:Choice>
          <mc:Fallback xmlns="">
            <p:pic>
              <p:nvPicPr>
                <p:cNvPr id="44" name="Ink 43">
                  <a:extLst>
                    <a:ext uri="{FF2B5EF4-FFF2-40B4-BE49-F238E27FC236}">
                      <a16:creationId xmlns:a16="http://schemas.microsoft.com/office/drawing/2014/main" id="{62743D98-B50E-4F5E-97C8-CD95F04FF6EE}"/>
                    </a:ext>
                  </a:extLst>
                </p:cNvPr>
                <p:cNvPicPr/>
                <p:nvPr/>
              </p:nvPicPr>
              <p:blipFill>
                <a:blip r:embed="rId29"/>
                <a:stretch>
                  <a:fillRect/>
                </a:stretch>
              </p:blipFill>
              <p:spPr>
                <a:xfrm>
                  <a:off x="8420511" y="2190462"/>
                  <a:ext cx="671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2619325D-4652-4DF1-9D3F-8757A1F99261}"/>
                    </a:ext>
                  </a:extLst>
                </p14:cNvPr>
                <p14:cNvContentPartPr/>
                <p14:nvPr/>
              </p14:nvContentPartPr>
              <p14:xfrm>
                <a:off x="8362191" y="2136462"/>
                <a:ext cx="120600" cy="99000"/>
              </p14:xfrm>
            </p:contentPart>
          </mc:Choice>
          <mc:Fallback xmlns="">
            <p:pic>
              <p:nvPicPr>
                <p:cNvPr id="45" name="Ink 44">
                  <a:extLst>
                    <a:ext uri="{FF2B5EF4-FFF2-40B4-BE49-F238E27FC236}">
                      <a16:creationId xmlns:a16="http://schemas.microsoft.com/office/drawing/2014/main" id="{2619325D-4652-4DF1-9D3F-8757A1F99261}"/>
                    </a:ext>
                  </a:extLst>
                </p:cNvPr>
                <p:cNvPicPr/>
                <p:nvPr/>
              </p:nvPicPr>
              <p:blipFill>
                <a:blip r:embed="rId31"/>
                <a:stretch>
                  <a:fillRect/>
                </a:stretch>
              </p:blipFill>
              <p:spPr>
                <a:xfrm>
                  <a:off x="8344551" y="2118462"/>
                  <a:ext cx="1562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B730598E-1055-414A-BD0F-1BCD7CB286A7}"/>
                    </a:ext>
                  </a:extLst>
                </p14:cNvPr>
                <p14:cNvContentPartPr/>
                <p14:nvPr/>
              </p14:nvContentPartPr>
              <p14:xfrm>
                <a:off x="7453911" y="992022"/>
                <a:ext cx="641520" cy="865080"/>
              </p14:xfrm>
            </p:contentPart>
          </mc:Choice>
          <mc:Fallback xmlns="">
            <p:pic>
              <p:nvPicPr>
                <p:cNvPr id="47" name="Ink 46">
                  <a:extLst>
                    <a:ext uri="{FF2B5EF4-FFF2-40B4-BE49-F238E27FC236}">
                      <a16:creationId xmlns:a16="http://schemas.microsoft.com/office/drawing/2014/main" id="{B730598E-1055-414A-BD0F-1BCD7CB286A7}"/>
                    </a:ext>
                  </a:extLst>
                </p:cNvPr>
                <p:cNvPicPr/>
                <p:nvPr/>
              </p:nvPicPr>
              <p:blipFill>
                <a:blip r:embed="rId33"/>
                <a:stretch>
                  <a:fillRect/>
                </a:stretch>
              </p:blipFill>
              <p:spPr>
                <a:xfrm>
                  <a:off x="7436271" y="974022"/>
                  <a:ext cx="677160" cy="900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24AC3537-44C8-4FC8-A10B-BCDF24C8301F}"/>
                    </a:ext>
                  </a:extLst>
                </p14:cNvPr>
                <p14:cNvContentPartPr/>
                <p14:nvPr/>
              </p14:nvContentPartPr>
              <p14:xfrm>
                <a:off x="7357071" y="1125222"/>
                <a:ext cx="213480" cy="131760"/>
              </p14:xfrm>
            </p:contentPart>
          </mc:Choice>
          <mc:Fallback xmlns="">
            <p:pic>
              <p:nvPicPr>
                <p:cNvPr id="48" name="Ink 47">
                  <a:extLst>
                    <a:ext uri="{FF2B5EF4-FFF2-40B4-BE49-F238E27FC236}">
                      <a16:creationId xmlns:a16="http://schemas.microsoft.com/office/drawing/2014/main" id="{24AC3537-44C8-4FC8-A10B-BCDF24C8301F}"/>
                    </a:ext>
                  </a:extLst>
                </p:cNvPr>
                <p:cNvPicPr/>
                <p:nvPr/>
              </p:nvPicPr>
              <p:blipFill>
                <a:blip r:embed="rId35"/>
                <a:stretch>
                  <a:fillRect/>
                </a:stretch>
              </p:blipFill>
              <p:spPr>
                <a:xfrm>
                  <a:off x="7339431" y="1107222"/>
                  <a:ext cx="249120" cy="167400"/>
                </a:xfrm>
                <a:prstGeom prst="rect">
                  <a:avLst/>
                </a:prstGeom>
              </p:spPr>
            </p:pic>
          </mc:Fallback>
        </mc:AlternateContent>
      </p:grpSp>
      <p:grpSp>
        <p:nvGrpSpPr>
          <p:cNvPr id="57" name="Group 56">
            <a:extLst>
              <a:ext uri="{FF2B5EF4-FFF2-40B4-BE49-F238E27FC236}">
                <a16:creationId xmlns:a16="http://schemas.microsoft.com/office/drawing/2014/main" id="{1CAF2344-A96C-402A-8ED9-FBE037F9F9BF}"/>
              </a:ext>
            </a:extLst>
          </p:cNvPr>
          <p:cNvGrpSpPr/>
          <p:nvPr/>
        </p:nvGrpSpPr>
        <p:grpSpPr>
          <a:xfrm>
            <a:off x="7898151" y="2672502"/>
            <a:ext cx="1272960" cy="1872720"/>
            <a:chOff x="7898151" y="2672502"/>
            <a:chExt cx="1272960" cy="1872720"/>
          </a:xfrm>
        </p:grpSpPr>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F381E46B-ED46-4A36-82A5-119F5D7B8102}"/>
                    </a:ext>
                  </a:extLst>
                </p14:cNvPr>
                <p14:cNvContentPartPr/>
                <p14:nvPr/>
              </p14:nvContentPartPr>
              <p14:xfrm>
                <a:off x="7898151" y="3023502"/>
                <a:ext cx="1272960" cy="1521720"/>
              </p14:xfrm>
            </p:contentPart>
          </mc:Choice>
          <mc:Fallback xmlns="">
            <p:pic>
              <p:nvPicPr>
                <p:cNvPr id="50" name="Ink 49">
                  <a:extLst>
                    <a:ext uri="{FF2B5EF4-FFF2-40B4-BE49-F238E27FC236}">
                      <a16:creationId xmlns:a16="http://schemas.microsoft.com/office/drawing/2014/main" id="{F381E46B-ED46-4A36-82A5-119F5D7B8102}"/>
                    </a:ext>
                  </a:extLst>
                </p:cNvPr>
                <p:cNvPicPr/>
                <p:nvPr/>
              </p:nvPicPr>
              <p:blipFill>
                <a:blip r:embed="rId37"/>
                <a:stretch>
                  <a:fillRect/>
                </a:stretch>
              </p:blipFill>
              <p:spPr>
                <a:xfrm>
                  <a:off x="7880151" y="3005502"/>
                  <a:ext cx="1308600" cy="155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C0013C19-C4AB-4219-9625-41223BB09039}"/>
                    </a:ext>
                  </a:extLst>
                </p14:cNvPr>
                <p14:cNvContentPartPr/>
                <p14:nvPr/>
              </p14:nvContentPartPr>
              <p14:xfrm>
                <a:off x="8165631" y="2804622"/>
                <a:ext cx="146880" cy="172440"/>
              </p14:xfrm>
            </p:contentPart>
          </mc:Choice>
          <mc:Fallback xmlns="">
            <p:pic>
              <p:nvPicPr>
                <p:cNvPr id="51" name="Ink 50">
                  <a:extLst>
                    <a:ext uri="{FF2B5EF4-FFF2-40B4-BE49-F238E27FC236}">
                      <a16:creationId xmlns:a16="http://schemas.microsoft.com/office/drawing/2014/main" id="{C0013C19-C4AB-4219-9625-41223BB09039}"/>
                    </a:ext>
                  </a:extLst>
                </p:cNvPr>
                <p:cNvPicPr/>
                <p:nvPr/>
              </p:nvPicPr>
              <p:blipFill>
                <a:blip r:embed="rId39"/>
                <a:stretch>
                  <a:fillRect/>
                </a:stretch>
              </p:blipFill>
              <p:spPr>
                <a:xfrm>
                  <a:off x="8147991" y="2786982"/>
                  <a:ext cx="182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23C55610-C973-4638-B55C-C0DA73DCF3AE}"/>
                    </a:ext>
                  </a:extLst>
                </p14:cNvPr>
                <p14:cNvContentPartPr/>
                <p14:nvPr/>
              </p14:nvContentPartPr>
              <p14:xfrm>
                <a:off x="8370111" y="2854662"/>
                <a:ext cx="135000" cy="123120"/>
              </p14:xfrm>
            </p:contentPart>
          </mc:Choice>
          <mc:Fallback xmlns="">
            <p:pic>
              <p:nvPicPr>
                <p:cNvPr id="52" name="Ink 51">
                  <a:extLst>
                    <a:ext uri="{FF2B5EF4-FFF2-40B4-BE49-F238E27FC236}">
                      <a16:creationId xmlns:a16="http://schemas.microsoft.com/office/drawing/2014/main" id="{23C55610-C973-4638-B55C-C0DA73DCF3AE}"/>
                    </a:ext>
                  </a:extLst>
                </p:cNvPr>
                <p:cNvPicPr/>
                <p:nvPr/>
              </p:nvPicPr>
              <p:blipFill>
                <a:blip r:embed="rId41"/>
                <a:stretch>
                  <a:fillRect/>
                </a:stretch>
              </p:blipFill>
              <p:spPr>
                <a:xfrm>
                  <a:off x="8352111" y="2837022"/>
                  <a:ext cx="170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D3D0D238-20EC-4D2D-8FF5-BA65918AF39E}"/>
                    </a:ext>
                  </a:extLst>
                </p14:cNvPr>
                <p14:cNvContentPartPr/>
                <p14:nvPr/>
              </p14:nvContentPartPr>
              <p14:xfrm>
                <a:off x="8509791" y="2861142"/>
                <a:ext cx="70200" cy="83160"/>
              </p14:xfrm>
            </p:contentPart>
          </mc:Choice>
          <mc:Fallback xmlns="">
            <p:pic>
              <p:nvPicPr>
                <p:cNvPr id="53" name="Ink 52">
                  <a:extLst>
                    <a:ext uri="{FF2B5EF4-FFF2-40B4-BE49-F238E27FC236}">
                      <a16:creationId xmlns:a16="http://schemas.microsoft.com/office/drawing/2014/main" id="{D3D0D238-20EC-4D2D-8FF5-BA65918AF39E}"/>
                    </a:ext>
                  </a:extLst>
                </p:cNvPr>
                <p:cNvPicPr/>
                <p:nvPr/>
              </p:nvPicPr>
              <p:blipFill>
                <a:blip r:embed="rId43"/>
                <a:stretch>
                  <a:fillRect/>
                </a:stretch>
              </p:blipFill>
              <p:spPr>
                <a:xfrm>
                  <a:off x="8491791" y="2843142"/>
                  <a:ext cx="105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05C5A5F0-5789-4505-9834-7270D76020D1}"/>
                    </a:ext>
                  </a:extLst>
                </p14:cNvPr>
                <p14:cNvContentPartPr/>
                <p14:nvPr/>
              </p14:nvContentPartPr>
              <p14:xfrm>
                <a:off x="8677911" y="2672502"/>
                <a:ext cx="23040" cy="272520"/>
              </p14:xfrm>
            </p:contentPart>
          </mc:Choice>
          <mc:Fallback xmlns="">
            <p:pic>
              <p:nvPicPr>
                <p:cNvPr id="55" name="Ink 54">
                  <a:extLst>
                    <a:ext uri="{FF2B5EF4-FFF2-40B4-BE49-F238E27FC236}">
                      <a16:creationId xmlns:a16="http://schemas.microsoft.com/office/drawing/2014/main" id="{05C5A5F0-5789-4505-9834-7270D76020D1}"/>
                    </a:ext>
                  </a:extLst>
                </p:cNvPr>
                <p:cNvPicPr/>
                <p:nvPr/>
              </p:nvPicPr>
              <p:blipFill>
                <a:blip r:embed="rId45"/>
                <a:stretch>
                  <a:fillRect/>
                </a:stretch>
              </p:blipFill>
              <p:spPr>
                <a:xfrm>
                  <a:off x="8660271" y="2654862"/>
                  <a:ext cx="586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id="{D3903C3F-2A7A-406D-8394-DADD9C9A4A33}"/>
                    </a:ext>
                  </a:extLst>
                </p14:cNvPr>
                <p14:cNvContentPartPr/>
                <p14:nvPr/>
              </p14:nvContentPartPr>
              <p14:xfrm>
                <a:off x="8609151" y="2785182"/>
                <a:ext cx="109800" cy="360"/>
              </p14:xfrm>
            </p:contentPart>
          </mc:Choice>
          <mc:Fallback xmlns="">
            <p:pic>
              <p:nvPicPr>
                <p:cNvPr id="56" name="Ink 55">
                  <a:extLst>
                    <a:ext uri="{FF2B5EF4-FFF2-40B4-BE49-F238E27FC236}">
                      <a16:creationId xmlns:a16="http://schemas.microsoft.com/office/drawing/2014/main" id="{D3903C3F-2A7A-406D-8394-DADD9C9A4A33}"/>
                    </a:ext>
                  </a:extLst>
                </p:cNvPr>
                <p:cNvPicPr/>
                <p:nvPr/>
              </p:nvPicPr>
              <p:blipFill>
                <a:blip r:embed="rId47"/>
                <a:stretch>
                  <a:fillRect/>
                </a:stretch>
              </p:blipFill>
              <p:spPr>
                <a:xfrm>
                  <a:off x="8591151" y="2767182"/>
                  <a:ext cx="14544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65" name="Ink 64">
                <a:extLst>
                  <a:ext uri="{FF2B5EF4-FFF2-40B4-BE49-F238E27FC236}">
                    <a16:creationId xmlns:a16="http://schemas.microsoft.com/office/drawing/2014/main" id="{AF9D2F4F-A70F-4161-9160-73B0E897AF4D}"/>
                  </a:ext>
                </a:extLst>
              </p14:cNvPr>
              <p14:cNvContentPartPr/>
              <p14:nvPr/>
            </p14:nvContentPartPr>
            <p14:xfrm>
              <a:off x="8461551" y="4255062"/>
              <a:ext cx="204480" cy="286920"/>
            </p14:xfrm>
          </p:contentPart>
        </mc:Choice>
        <mc:Fallback xmlns="">
          <p:pic>
            <p:nvPicPr>
              <p:cNvPr id="65" name="Ink 64">
                <a:extLst>
                  <a:ext uri="{FF2B5EF4-FFF2-40B4-BE49-F238E27FC236}">
                    <a16:creationId xmlns:a16="http://schemas.microsoft.com/office/drawing/2014/main" id="{AF9D2F4F-A70F-4161-9160-73B0E897AF4D}"/>
                  </a:ext>
                </a:extLst>
              </p:cNvPr>
              <p:cNvPicPr/>
              <p:nvPr/>
            </p:nvPicPr>
            <p:blipFill>
              <a:blip r:embed="rId49"/>
              <a:stretch>
                <a:fillRect/>
              </a:stretch>
            </p:blipFill>
            <p:spPr>
              <a:xfrm>
                <a:off x="8443911" y="4237422"/>
                <a:ext cx="240120" cy="322560"/>
              </a:xfrm>
              <a:prstGeom prst="rect">
                <a:avLst/>
              </a:prstGeom>
            </p:spPr>
          </p:pic>
        </mc:Fallback>
      </mc:AlternateContent>
      <p:grpSp>
        <p:nvGrpSpPr>
          <p:cNvPr id="68" name="Group 67">
            <a:extLst>
              <a:ext uri="{FF2B5EF4-FFF2-40B4-BE49-F238E27FC236}">
                <a16:creationId xmlns:a16="http://schemas.microsoft.com/office/drawing/2014/main" id="{5AB54996-F763-44BB-AE6A-33C5E3745B67}"/>
              </a:ext>
            </a:extLst>
          </p:cNvPr>
          <p:cNvGrpSpPr/>
          <p:nvPr/>
        </p:nvGrpSpPr>
        <p:grpSpPr>
          <a:xfrm>
            <a:off x="7884831" y="4148502"/>
            <a:ext cx="1188360" cy="312120"/>
            <a:chOff x="7884831" y="4148502"/>
            <a:chExt cx="1188360" cy="312120"/>
          </a:xfrm>
        </p:grpSpPr>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6473EBF0-8A68-4EF8-93F9-02E9D5C8E9EF}"/>
                    </a:ext>
                  </a:extLst>
                </p14:cNvPr>
                <p14:cNvContentPartPr/>
                <p14:nvPr/>
              </p14:nvContentPartPr>
              <p14:xfrm>
                <a:off x="7884831" y="4148502"/>
                <a:ext cx="1188360" cy="44640"/>
              </p14:xfrm>
            </p:contentPart>
          </mc:Choice>
          <mc:Fallback xmlns="">
            <p:pic>
              <p:nvPicPr>
                <p:cNvPr id="58" name="Ink 57">
                  <a:extLst>
                    <a:ext uri="{FF2B5EF4-FFF2-40B4-BE49-F238E27FC236}">
                      <a16:creationId xmlns:a16="http://schemas.microsoft.com/office/drawing/2014/main" id="{6473EBF0-8A68-4EF8-93F9-02E9D5C8E9EF}"/>
                    </a:ext>
                  </a:extLst>
                </p:cNvPr>
                <p:cNvPicPr/>
                <p:nvPr/>
              </p:nvPicPr>
              <p:blipFill>
                <a:blip r:embed="rId51"/>
                <a:stretch>
                  <a:fillRect/>
                </a:stretch>
              </p:blipFill>
              <p:spPr>
                <a:xfrm>
                  <a:off x="7866831" y="4130862"/>
                  <a:ext cx="12240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093C7E02-85EE-4ECA-8717-27652F520A41}"/>
                    </a:ext>
                  </a:extLst>
                </p14:cNvPr>
                <p14:cNvContentPartPr/>
                <p14:nvPr/>
              </p14:nvContentPartPr>
              <p14:xfrm>
                <a:off x="8081751" y="4269102"/>
                <a:ext cx="46080" cy="158760"/>
              </p14:xfrm>
            </p:contentPart>
          </mc:Choice>
          <mc:Fallback xmlns="">
            <p:pic>
              <p:nvPicPr>
                <p:cNvPr id="59" name="Ink 58">
                  <a:extLst>
                    <a:ext uri="{FF2B5EF4-FFF2-40B4-BE49-F238E27FC236}">
                      <a16:creationId xmlns:a16="http://schemas.microsoft.com/office/drawing/2014/main" id="{093C7E02-85EE-4ECA-8717-27652F520A41}"/>
                    </a:ext>
                  </a:extLst>
                </p:cNvPr>
                <p:cNvPicPr/>
                <p:nvPr/>
              </p:nvPicPr>
              <p:blipFill>
                <a:blip r:embed="rId53"/>
                <a:stretch>
                  <a:fillRect/>
                </a:stretch>
              </p:blipFill>
              <p:spPr>
                <a:xfrm>
                  <a:off x="8063751" y="4251462"/>
                  <a:ext cx="81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9B652480-5157-4659-A7C8-FF64AF9302A0}"/>
                    </a:ext>
                  </a:extLst>
                </p14:cNvPr>
                <p14:cNvContentPartPr/>
                <p14:nvPr/>
              </p14:nvContentPartPr>
              <p14:xfrm>
                <a:off x="8165991" y="4262262"/>
                <a:ext cx="46080" cy="163800"/>
              </p14:xfrm>
            </p:contentPart>
          </mc:Choice>
          <mc:Fallback xmlns="">
            <p:pic>
              <p:nvPicPr>
                <p:cNvPr id="60" name="Ink 59">
                  <a:extLst>
                    <a:ext uri="{FF2B5EF4-FFF2-40B4-BE49-F238E27FC236}">
                      <a16:creationId xmlns:a16="http://schemas.microsoft.com/office/drawing/2014/main" id="{9B652480-5157-4659-A7C8-FF64AF9302A0}"/>
                    </a:ext>
                  </a:extLst>
                </p:cNvPr>
                <p:cNvPicPr/>
                <p:nvPr/>
              </p:nvPicPr>
              <p:blipFill>
                <a:blip r:embed="rId55"/>
                <a:stretch>
                  <a:fillRect/>
                </a:stretch>
              </p:blipFill>
              <p:spPr>
                <a:xfrm>
                  <a:off x="8147991" y="4244622"/>
                  <a:ext cx="8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78815CF5-F98C-4F64-8CC7-0CD4FF2066DD}"/>
                    </a:ext>
                  </a:extLst>
                </p14:cNvPr>
                <p14:cNvContentPartPr/>
                <p14:nvPr/>
              </p14:nvContentPartPr>
              <p14:xfrm>
                <a:off x="8109831" y="4325622"/>
                <a:ext cx="61920" cy="360"/>
              </p14:xfrm>
            </p:contentPart>
          </mc:Choice>
          <mc:Fallback xmlns="">
            <p:pic>
              <p:nvPicPr>
                <p:cNvPr id="61" name="Ink 60">
                  <a:extLst>
                    <a:ext uri="{FF2B5EF4-FFF2-40B4-BE49-F238E27FC236}">
                      <a16:creationId xmlns:a16="http://schemas.microsoft.com/office/drawing/2014/main" id="{78815CF5-F98C-4F64-8CC7-0CD4FF2066DD}"/>
                    </a:ext>
                  </a:extLst>
                </p:cNvPr>
                <p:cNvPicPr/>
                <p:nvPr/>
              </p:nvPicPr>
              <p:blipFill>
                <a:blip r:embed="rId57"/>
                <a:stretch>
                  <a:fillRect/>
                </a:stretch>
              </p:blipFill>
              <p:spPr>
                <a:xfrm>
                  <a:off x="8092191" y="4307622"/>
                  <a:ext cx="97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A5781461-677C-4488-A562-26E57E2F068A}"/>
                    </a:ext>
                  </a:extLst>
                </p14:cNvPr>
                <p14:cNvContentPartPr/>
                <p14:nvPr/>
              </p14:nvContentPartPr>
              <p14:xfrm>
                <a:off x="8271111" y="4332462"/>
                <a:ext cx="70920" cy="78840"/>
              </p14:xfrm>
            </p:contentPart>
          </mc:Choice>
          <mc:Fallback xmlns="">
            <p:pic>
              <p:nvPicPr>
                <p:cNvPr id="62" name="Ink 61">
                  <a:extLst>
                    <a:ext uri="{FF2B5EF4-FFF2-40B4-BE49-F238E27FC236}">
                      <a16:creationId xmlns:a16="http://schemas.microsoft.com/office/drawing/2014/main" id="{A5781461-677C-4488-A562-26E57E2F068A}"/>
                    </a:ext>
                  </a:extLst>
                </p:cNvPr>
                <p:cNvPicPr/>
                <p:nvPr/>
              </p:nvPicPr>
              <p:blipFill>
                <a:blip r:embed="rId59"/>
                <a:stretch>
                  <a:fillRect/>
                </a:stretch>
              </p:blipFill>
              <p:spPr>
                <a:xfrm>
                  <a:off x="8253471" y="4314822"/>
                  <a:ext cx="106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B845B68B-011C-4405-A50E-464652D6260C}"/>
                    </a:ext>
                  </a:extLst>
                </p14:cNvPr>
                <p14:cNvContentPartPr/>
                <p14:nvPr/>
              </p14:nvContentPartPr>
              <p14:xfrm>
                <a:off x="8373711" y="4333542"/>
                <a:ext cx="96480" cy="127080"/>
              </p14:xfrm>
            </p:contentPart>
          </mc:Choice>
          <mc:Fallback xmlns="">
            <p:pic>
              <p:nvPicPr>
                <p:cNvPr id="63" name="Ink 62">
                  <a:extLst>
                    <a:ext uri="{FF2B5EF4-FFF2-40B4-BE49-F238E27FC236}">
                      <a16:creationId xmlns:a16="http://schemas.microsoft.com/office/drawing/2014/main" id="{B845B68B-011C-4405-A50E-464652D6260C}"/>
                    </a:ext>
                  </a:extLst>
                </p:cNvPr>
                <p:cNvPicPr/>
                <p:nvPr/>
              </p:nvPicPr>
              <p:blipFill>
                <a:blip r:embed="rId61"/>
                <a:stretch>
                  <a:fillRect/>
                </a:stretch>
              </p:blipFill>
              <p:spPr>
                <a:xfrm>
                  <a:off x="8355711" y="4315902"/>
                  <a:ext cx="1321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5E5B57AC-B0A5-4BD7-9876-155ABE911850}"/>
                    </a:ext>
                  </a:extLst>
                </p14:cNvPr>
                <p14:cNvContentPartPr/>
                <p14:nvPr/>
              </p14:nvContentPartPr>
              <p14:xfrm>
                <a:off x="8270031" y="4297182"/>
                <a:ext cx="65160" cy="41400"/>
              </p14:xfrm>
            </p:contentPart>
          </mc:Choice>
          <mc:Fallback xmlns="">
            <p:pic>
              <p:nvPicPr>
                <p:cNvPr id="67" name="Ink 66">
                  <a:extLst>
                    <a:ext uri="{FF2B5EF4-FFF2-40B4-BE49-F238E27FC236}">
                      <a16:creationId xmlns:a16="http://schemas.microsoft.com/office/drawing/2014/main" id="{5E5B57AC-B0A5-4BD7-9876-155ABE911850}"/>
                    </a:ext>
                  </a:extLst>
                </p:cNvPr>
                <p:cNvPicPr/>
                <p:nvPr/>
              </p:nvPicPr>
              <p:blipFill>
                <a:blip r:embed="rId63"/>
                <a:stretch>
                  <a:fillRect/>
                </a:stretch>
              </p:blipFill>
              <p:spPr>
                <a:xfrm>
                  <a:off x="8252031" y="4279182"/>
                  <a:ext cx="100800" cy="7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69" name="Ink 68">
                <a:extLst>
                  <a:ext uri="{FF2B5EF4-FFF2-40B4-BE49-F238E27FC236}">
                    <a16:creationId xmlns:a16="http://schemas.microsoft.com/office/drawing/2014/main" id="{82CEE885-65CF-4746-AEB5-FB5DC919CCFC}"/>
                  </a:ext>
                </a:extLst>
              </p14:cNvPr>
              <p14:cNvContentPartPr/>
              <p14:nvPr/>
            </p14:nvContentPartPr>
            <p14:xfrm>
              <a:off x="3932391" y="2622462"/>
              <a:ext cx="84240" cy="21960"/>
            </p14:xfrm>
          </p:contentPart>
        </mc:Choice>
        <mc:Fallback xmlns="">
          <p:pic>
            <p:nvPicPr>
              <p:cNvPr id="69" name="Ink 68">
                <a:extLst>
                  <a:ext uri="{FF2B5EF4-FFF2-40B4-BE49-F238E27FC236}">
                    <a16:creationId xmlns:a16="http://schemas.microsoft.com/office/drawing/2014/main" id="{82CEE885-65CF-4746-AEB5-FB5DC919CCFC}"/>
                  </a:ext>
                </a:extLst>
              </p:cNvPr>
              <p:cNvPicPr/>
              <p:nvPr/>
            </p:nvPicPr>
            <p:blipFill>
              <a:blip r:embed="rId65"/>
              <a:stretch>
                <a:fillRect/>
              </a:stretch>
            </p:blipFill>
            <p:spPr>
              <a:xfrm>
                <a:off x="3914391" y="2604822"/>
                <a:ext cx="119880" cy="57600"/>
              </a:xfrm>
              <a:prstGeom prst="rect">
                <a:avLst/>
              </a:prstGeom>
            </p:spPr>
          </p:pic>
        </mc:Fallback>
      </mc:AlternateContent>
    </p:spTree>
    <p:extLst>
      <p:ext uri="{BB962C8B-B14F-4D97-AF65-F5344CB8AC3E}">
        <p14:creationId xmlns:p14="http://schemas.microsoft.com/office/powerpoint/2010/main" val="1993321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9939-4BD8-452B-AC18-3222578CF82A}"/>
              </a:ext>
            </a:extLst>
          </p:cNvPr>
          <p:cNvSpPr>
            <a:spLocks noGrp="1"/>
          </p:cNvSpPr>
          <p:nvPr>
            <p:ph type="title"/>
          </p:nvPr>
        </p:nvSpPr>
        <p:spPr/>
        <p:txBody>
          <a:bodyPr/>
          <a:lstStyle/>
          <a:p>
            <a:r>
              <a:rPr lang="en-US" dirty="0"/>
              <a:t>GRC</a:t>
            </a:r>
          </a:p>
        </p:txBody>
      </p:sp>
      <p:sp>
        <p:nvSpPr>
          <p:cNvPr id="3" name="Slide Number Placeholder 2">
            <a:extLst>
              <a:ext uri="{FF2B5EF4-FFF2-40B4-BE49-F238E27FC236}">
                <a16:creationId xmlns:a16="http://schemas.microsoft.com/office/drawing/2014/main" id="{EC116046-6177-4D18-831B-9876F597F50F}"/>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17</a:t>
            </a:fld>
            <a:endParaRPr lang="en"/>
          </a:p>
        </p:txBody>
      </p:sp>
      <p:pic>
        <p:nvPicPr>
          <p:cNvPr id="5" name="Picture 4" descr="Diagram&#10;&#10;Description automatically generated">
            <a:extLst>
              <a:ext uri="{FF2B5EF4-FFF2-40B4-BE49-F238E27FC236}">
                <a16:creationId xmlns:a16="http://schemas.microsoft.com/office/drawing/2014/main" id="{BE0D27FD-9C9A-40C0-8D86-454A6D45D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2256" y="1516725"/>
            <a:ext cx="5082865" cy="4740968"/>
          </a:xfrm>
          <a:prstGeom prst="rect">
            <a:avLst/>
          </a:prstGeom>
        </p:spPr>
      </p:pic>
    </p:spTree>
    <p:extLst>
      <p:ext uri="{BB962C8B-B14F-4D97-AF65-F5344CB8AC3E}">
        <p14:creationId xmlns:p14="http://schemas.microsoft.com/office/powerpoint/2010/main" val="5463003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8"/>
          <p:cNvSpPr txBox="1">
            <a:spLocks noGrp="1"/>
          </p:cNvSpPr>
          <p:nvPr>
            <p:ph type="title"/>
          </p:nvPr>
        </p:nvSpPr>
        <p:spPr>
          <a:xfrm>
            <a:off x="838200" y="249620"/>
            <a:ext cx="10515600" cy="1325600"/>
          </a:xfrm>
          <a:prstGeom prst="rect">
            <a:avLst/>
          </a:prstGeom>
          <a:noFill/>
          <a:ln>
            <a:noFill/>
          </a:ln>
        </p:spPr>
        <p:txBody>
          <a:bodyPr spcFirstLastPara="1" wrap="square" lIns="100767" tIns="50367" rIns="100767" bIns="50367" anchor="ctr" anchorCtr="0">
            <a:noAutofit/>
          </a:bodyPr>
          <a:lstStyle/>
          <a:p>
            <a:r>
              <a:rPr lang="en" dirty="0"/>
              <a:t>SSL/TLS Hybrid Cryptography</a:t>
            </a:r>
            <a:endParaRPr sz="1600" dirty="0"/>
          </a:p>
        </p:txBody>
      </p:sp>
      <p:sp>
        <p:nvSpPr>
          <p:cNvPr id="2" name="Footer Placeholder 1">
            <a:extLst>
              <a:ext uri="{FF2B5EF4-FFF2-40B4-BE49-F238E27FC236}">
                <a16:creationId xmlns:a16="http://schemas.microsoft.com/office/drawing/2014/main" id="{4D66D00F-0C11-4122-AF56-D001BC13438F}"/>
              </a:ext>
            </a:extLst>
          </p:cNvPr>
          <p:cNvSpPr>
            <a:spLocks noGrp="1"/>
          </p:cNvSpPr>
          <p:nvPr>
            <p:ph type="ftr" sz="quarter" idx="11"/>
          </p:nvPr>
        </p:nvSpPr>
        <p:spPr/>
        <p:txBody>
          <a:bodyPr/>
          <a:lstStyle/>
          <a:p>
            <a:endParaRPr lang="en-US"/>
          </a:p>
        </p:txBody>
      </p:sp>
      <p:sp>
        <p:nvSpPr>
          <p:cNvPr id="1194" name="Google Shape;1194;p15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170</a:t>
            </a:fld>
            <a:endParaRPr kern="0">
              <a:solidFill>
                <a:srgbClr val="000000"/>
              </a:solidFill>
            </a:endParaRPr>
          </a:p>
        </p:txBody>
      </p:sp>
      <p:pic>
        <p:nvPicPr>
          <p:cNvPr id="1193" name="Google Shape;1193;p158"/>
          <p:cNvPicPr preferRelativeResize="0"/>
          <p:nvPr/>
        </p:nvPicPr>
        <p:blipFill rotWithShape="1">
          <a:blip r:embed="rId3">
            <a:alphaModFix/>
          </a:blip>
          <a:srcRect/>
          <a:stretch/>
        </p:blipFill>
        <p:spPr>
          <a:xfrm>
            <a:off x="2086516" y="1342144"/>
            <a:ext cx="8018968" cy="4805083"/>
          </a:xfrm>
          <a:prstGeom prst="rect">
            <a:avLst/>
          </a:prstGeom>
          <a:noFill/>
          <a:ln>
            <a:noFill/>
          </a:ln>
        </p:spPr>
      </p:pic>
      <p:sp>
        <p:nvSpPr>
          <p:cNvPr id="1195" name="Google Shape;1195;p158"/>
          <p:cNvSpPr txBox="1"/>
          <p:nvPr/>
        </p:nvSpPr>
        <p:spPr>
          <a:xfrm>
            <a:off x="7899600" y="4930380"/>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
        <p:nvSpPr>
          <p:cNvPr id="1196" name="Google Shape;1196;p158"/>
          <p:cNvSpPr txBox="1"/>
          <p:nvPr/>
        </p:nvSpPr>
        <p:spPr>
          <a:xfrm>
            <a:off x="2562069" y="4443088"/>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Tree>
    <p:extLst>
      <p:ext uri="{BB962C8B-B14F-4D97-AF65-F5344CB8AC3E}">
        <p14:creationId xmlns:p14="http://schemas.microsoft.com/office/powerpoint/2010/main" val="26448245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68"/>
          <p:cNvSpPr txBox="1">
            <a:spLocks noGrp="1"/>
          </p:cNvSpPr>
          <p:nvPr>
            <p:ph type="title"/>
          </p:nvPr>
        </p:nvSpPr>
        <p:spPr>
          <a:xfrm>
            <a:off x="838200" y="142559"/>
            <a:ext cx="10515600" cy="1325600"/>
          </a:xfrm>
          <a:prstGeom prst="rect">
            <a:avLst/>
          </a:prstGeom>
          <a:noFill/>
          <a:ln>
            <a:noFill/>
          </a:ln>
        </p:spPr>
        <p:txBody>
          <a:bodyPr spcFirstLastPara="1" wrap="square" lIns="100767" tIns="50367" rIns="100767" bIns="50367" anchor="ctr" anchorCtr="0">
            <a:noAutofit/>
          </a:bodyPr>
          <a:lstStyle/>
          <a:p>
            <a:pPr lvl="0"/>
            <a:r>
              <a:rPr lang="en" dirty="0"/>
              <a:t>SSL/TLS Hybrid Cryptography</a:t>
            </a:r>
            <a:endParaRPr sz="1600" dirty="0"/>
          </a:p>
        </p:txBody>
      </p:sp>
      <p:sp>
        <p:nvSpPr>
          <p:cNvPr id="2" name="Footer Placeholder 1">
            <a:extLst>
              <a:ext uri="{FF2B5EF4-FFF2-40B4-BE49-F238E27FC236}">
                <a16:creationId xmlns:a16="http://schemas.microsoft.com/office/drawing/2014/main" id="{F9045C22-6C86-4E72-9547-B32A829D6A77}"/>
              </a:ext>
            </a:extLst>
          </p:cNvPr>
          <p:cNvSpPr>
            <a:spLocks noGrp="1"/>
          </p:cNvSpPr>
          <p:nvPr>
            <p:ph type="ftr" sz="quarter" idx="11"/>
          </p:nvPr>
        </p:nvSpPr>
        <p:spPr/>
        <p:txBody>
          <a:bodyPr/>
          <a:lstStyle/>
          <a:p>
            <a:endParaRPr lang="en-US"/>
          </a:p>
        </p:txBody>
      </p:sp>
      <p:sp>
        <p:nvSpPr>
          <p:cNvPr id="1271" name="Google Shape;1271;p16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171</a:t>
            </a:fld>
            <a:endParaRPr kern="0">
              <a:solidFill>
                <a:srgbClr val="000000"/>
              </a:solidFill>
            </a:endParaRPr>
          </a:p>
        </p:txBody>
      </p:sp>
      <p:sp>
        <p:nvSpPr>
          <p:cNvPr id="1272" name="Google Shape;1272;p168"/>
          <p:cNvSpPr txBox="1">
            <a:spLocks noGrp="1"/>
          </p:cNvSpPr>
          <p:nvPr>
            <p:ph type="body" idx="4294967295"/>
          </p:nvPr>
        </p:nvSpPr>
        <p:spPr>
          <a:xfrm>
            <a:off x="0" y="1733550"/>
            <a:ext cx="7885113" cy="3167063"/>
          </a:xfrm>
          <a:prstGeom prst="rect">
            <a:avLst/>
          </a:prstGeom>
          <a:noFill/>
          <a:ln>
            <a:noFill/>
          </a:ln>
        </p:spPr>
        <p:txBody>
          <a:bodyPr spcFirstLastPara="1" wrap="square" lIns="100767" tIns="50367" rIns="100767" bIns="50367" anchor="t" anchorCtr="0">
            <a:noAutofit/>
          </a:bodyPr>
          <a:lstStyle/>
          <a:p>
            <a:pPr marL="431789" indent="-380990">
              <a:lnSpc>
                <a:spcPct val="80000"/>
              </a:lnSpc>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initiates a secure connection</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responds by sending it’s public key to the client</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The client then generates a symmetric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 Client encrypts uses the server’s public key to encrypt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sends the session key (encrypted with the server’s public key) to the server</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uses it’s private key to decrypt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Now that a symmetric session key has been distributed, both parties have a secure channel across which to communicate.   </a:t>
            </a:r>
            <a:endParaRPr sz="1600" dirty="0"/>
          </a:p>
          <a:p>
            <a:pPr marL="372524" indent="-169329">
              <a:lnSpc>
                <a:spcPct val="80000"/>
              </a:lnSpc>
              <a:spcBef>
                <a:spcPts val="933"/>
              </a:spcBef>
              <a:spcAft>
                <a:spcPts val="2133"/>
              </a:spcAft>
              <a:buClr>
                <a:schemeClr val="dk1"/>
              </a:buClr>
              <a:buSzPts val="1800"/>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32060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Public Key Infrastructure</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138D2D5-EA05-4C27-BC01-46C2934E192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172</a:t>
            </a:fld>
            <a:endParaRPr lang="en-US" sz="600">
              <a:solidFill>
                <a:srgbClr val="FFFFFF"/>
              </a:solidFill>
            </a:endParaRPr>
          </a:p>
        </p:txBody>
      </p:sp>
    </p:spTree>
    <p:extLst>
      <p:ext uri="{BB962C8B-B14F-4D97-AF65-F5344CB8AC3E}">
        <p14:creationId xmlns:p14="http://schemas.microsoft.com/office/powerpoint/2010/main" val="8755033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B814-BADB-475F-935D-D47008E97189}"/>
              </a:ext>
            </a:extLst>
          </p:cNvPr>
          <p:cNvSpPr>
            <a:spLocks noGrp="1"/>
          </p:cNvSpPr>
          <p:nvPr>
            <p:ph type="title"/>
          </p:nvPr>
        </p:nvSpPr>
        <p:spPr/>
        <p:txBody>
          <a:bodyPr>
            <a:normAutofit fontScale="90000"/>
          </a:bodyPr>
          <a:lstStyle/>
          <a:p>
            <a:r>
              <a:rPr lang="en-US" dirty="0"/>
              <a:t>Sounds Good, but….</a:t>
            </a:r>
          </a:p>
        </p:txBody>
      </p:sp>
      <p:sp>
        <p:nvSpPr>
          <p:cNvPr id="3" name="Text Placeholder 2">
            <a:extLst>
              <a:ext uri="{FF2B5EF4-FFF2-40B4-BE49-F238E27FC236}">
                <a16:creationId xmlns:a16="http://schemas.microsoft.com/office/drawing/2014/main" id="{BF1DADD9-17F7-4C78-BF8A-32AD6D7571B7}"/>
              </a:ext>
            </a:extLst>
          </p:cNvPr>
          <p:cNvSpPr>
            <a:spLocks noGrp="1"/>
          </p:cNvSpPr>
          <p:nvPr>
            <p:ph type="body" idx="1"/>
          </p:nvPr>
        </p:nvSpPr>
        <p:spPr>
          <a:xfrm>
            <a:off x="2290121" y="1736039"/>
            <a:ext cx="4666108" cy="4555200"/>
          </a:xfrm>
        </p:spPr>
        <p:txBody>
          <a:bodyPr>
            <a:normAutofit fontScale="92500"/>
          </a:bodyPr>
          <a:lstStyle/>
          <a:p>
            <a:r>
              <a:rPr lang="en-US" dirty="0"/>
              <a:t>How does the server get a key pair?</a:t>
            </a:r>
          </a:p>
          <a:p>
            <a:r>
              <a:rPr lang="en-US" dirty="0"/>
              <a:t>What happens if keys are compromised?</a:t>
            </a:r>
          </a:p>
          <a:p>
            <a:r>
              <a:rPr lang="en-US" dirty="0"/>
              <a:t>How do we know we have compatible software to exchange keys?</a:t>
            </a:r>
          </a:p>
          <a:p>
            <a:r>
              <a:rPr lang="en-US" dirty="0"/>
              <a:t>Do keys ever expire?</a:t>
            </a:r>
          </a:p>
          <a:p>
            <a:r>
              <a:rPr lang="en-US" dirty="0"/>
              <a:t>How would we renew them?</a:t>
            </a:r>
          </a:p>
          <a:p>
            <a:r>
              <a:rPr lang="en-US" dirty="0"/>
              <a:t>Stay tuned to the answers to these and many more questions…</a:t>
            </a:r>
          </a:p>
          <a:p>
            <a:pPr marL="220128" indent="0">
              <a:buNone/>
            </a:pPr>
            <a:endParaRPr lang="en-US" dirty="0"/>
          </a:p>
        </p:txBody>
      </p:sp>
      <p:sp>
        <p:nvSpPr>
          <p:cNvPr id="4" name="Slide Number Placeholder 3">
            <a:extLst>
              <a:ext uri="{FF2B5EF4-FFF2-40B4-BE49-F238E27FC236}">
                <a16:creationId xmlns:a16="http://schemas.microsoft.com/office/drawing/2014/main" id="{5E830F2A-5513-467F-A43E-FA8829B8E0E5}"/>
              </a:ext>
            </a:extLst>
          </p:cNvPr>
          <p:cNvSpPr>
            <a:spLocks noGrp="1"/>
          </p:cNvSpPr>
          <p:nvPr>
            <p:ph type="sldNum" idx="12"/>
          </p:nvPr>
        </p:nvSpPr>
        <p:spPr/>
        <p:txBody>
          <a:bodyPr/>
          <a:lstStyle/>
          <a:p>
            <a:fld id="{00000000-1234-1234-1234-123412341234}" type="slidenum">
              <a:rPr lang="en" smtClean="0"/>
              <a:pPr/>
              <a:t>173</a:t>
            </a:fld>
            <a:endParaRPr lang="en"/>
          </a:p>
        </p:txBody>
      </p:sp>
      <p:pic>
        <p:nvPicPr>
          <p:cNvPr id="1028" name="Picture 4" descr="Image result for question mark">
            <a:extLst>
              <a:ext uri="{FF2B5EF4-FFF2-40B4-BE49-F238E27FC236}">
                <a16:creationId xmlns:a16="http://schemas.microsoft.com/office/drawing/2014/main" id="{E3ACF809-1F38-4933-A115-DE33EA3AE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506" y="1736039"/>
            <a:ext cx="2872059" cy="287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7431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7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200"/>
            </a:pPr>
            <a:r>
              <a:rPr lang="en" sz="2933" dirty="0"/>
              <a:t>How Do we Prove our Identity?</a:t>
            </a:r>
            <a:endParaRPr sz="1600" dirty="0"/>
          </a:p>
        </p:txBody>
      </p:sp>
      <p:sp>
        <p:nvSpPr>
          <p:cNvPr id="2" name="Footer Placeholder 1">
            <a:extLst>
              <a:ext uri="{FF2B5EF4-FFF2-40B4-BE49-F238E27FC236}">
                <a16:creationId xmlns:a16="http://schemas.microsoft.com/office/drawing/2014/main" id="{248381B6-30F0-493F-93E2-92453578D6E2}"/>
              </a:ext>
            </a:extLst>
          </p:cNvPr>
          <p:cNvSpPr>
            <a:spLocks noGrp="1"/>
          </p:cNvSpPr>
          <p:nvPr>
            <p:ph type="ftr" sz="quarter" idx="11"/>
          </p:nvPr>
        </p:nvSpPr>
        <p:spPr/>
        <p:txBody>
          <a:bodyPr/>
          <a:lstStyle/>
          <a:p>
            <a:endParaRPr lang="en-US"/>
          </a:p>
        </p:txBody>
      </p:sp>
      <p:sp>
        <p:nvSpPr>
          <p:cNvPr id="1358" name="Google Shape;1358;p17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174</a:t>
            </a:fld>
            <a:endParaRPr kern="0">
              <a:solidFill>
                <a:srgbClr val="000000"/>
              </a:solidFill>
            </a:endParaRPr>
          </a:p>
        </p:txBody>
      </p:sp>
      <p:pic>
        <p:nvPicPr>
          <p:cNvPr id="1351" name="Google Shape;1351;p178"/>
          <p:cNvPicPr preferRelativeResize="0"/>
          <p:nvPr/>
        </p:nvPicPr>
        <p:blipFill rotWithShape="1">
          <a:blip r:embed="rId3">
            <a:alphaModFix/>
          </a:blip>
          <a:srcRect/>
          <a:stretch/>
        </p:blipFill>
        <p:spPr>
          <a:xfrm>
            <a:off x="1282553" y="1911165"/>
            <a:ext cx="5193985" cy="3035673"/>
          </a:xfrm>
          <a:prstGeom prst="rect">
            <a:avLst/>
          </a:prstGeom>
          <a:noFill/>
          <a:ln>
            <a:noFill/>
          </a:ln>
        </p:spPr>
      </p:pic>
      <p:sp>
        <p:nvSpPr>
          <p:cNvPr id="1352" name="Google Shape;1352;p178"/>
          <p:cNvSpPr txBox="1"/>
          <p:nvPr/>
        </p:nvSpPr>
        <p:spPr>
          <a:xfrm>
            <a:off x="7785463" y="2007701"/>
            <a:ext cx="2248566" cy="566103"/>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a:solidFill>
                  <a:srgbClr val="000000"/>
                </a:solidFill>
                <a:latin typeface="Calibri"/>
                <a:ea typeface="Calibri"/>
                <a:cs typeface="Calibri"/>
                <a:sym typeface="Calibri"/>
              </a:rPr>
              <a:t>Name?</a:t>
            </a:r>
            <a:endParaRPr sz="2000" kern="0">
              <a:solidFill>
                <a:srgbClr val="000000"/>
              </a:solidFill>
              <a:latin typeface="Arial"/>
              <a:cs typeface="Arial"/>
              <a:sym typeface="Arial"/>
            </a:endParaRPr>
          </a:p>
        </p:txBody>
      </p:sp>
      <p:sp>
        <p:nvSpPr>
          <p:cNvPr id="1353" name="Google Shape;1353;p178"/>
          <p:cNvSpPr txBox="1"/>
          <p:nvPr/>
        </p:nvSpPr>
        <p:spPr>
          <a:xfrm>
            <a:off x="7785463" y="2340516"/>
            <a:ext cx="2603962" cy="566103"/>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a:solidFill>
                  <a:srgbClr val="000000"/>
                </a:solidFill>
                <a:latin typeface="Calibri"/>
                <a:ea typeface="Calibri"/>
                <a:cs typeface="Calibri"/>
                <a:sym typeface="Calibri"/>
              </a:rPr>
              <a:t>Expiration Date</a:t>
            </a:r>
            <a:endParaRPr sz="2000" kern="0">
              <a:solidFill>
                <a:srgbClr val="000000"/>
              </a:solidFill>
              <a:latin typeface="Arial"/>
              <a:cs typeface="Arial"/>
              <a:sym typeface="Arial"/>
            </a:endParaRPr>
          </a:p>
        </p:txBody>
      </p:sp>
      <p:sp>
        <p:nvSpPr>
          <p:cNvPr id="1354" name="Google Shape;1354;p178"/>
          <p:cNvSpPr txBox="1"/>
          <p:nvPr/>
        </p:nvSpPr>
        <p:spPr>
          <a:xfrm>
            <a:off x="7785463" y="2673330"/>
            <a:ext cx="2603962" cy="566103"/>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a:solidFill>
                  <a:srgbClr val="000000"/>
                </a:solidFill>
                <a:latin typeface="Calibri"/>
                <a:ea typeface="Calibri"/>
                <a:cs typeface="Calibri"/>
                <a:sym typeface="Calibri"/>
              </a:rPr>
              <a:t>Class?</a:t>
            </a:r>
            <a:endParaRPr sz="2000" kern="0">
              <a:solidFill>
                <a:srgbClr val="000000"/>
              </a:solidFill>
              <a:latin typeface="Arial"/>
              <a:cs typeface="Arial"/>
              <a:sym typeface="Arial"/>
            </a:endParaRPr>
          </a:p>
        </p:txBody>
      </p:sp>
      <p:sp>
        <p:nvSpPr>
          <p:cNvPr id="1355" name="Google Shape;1355;p178"/>
          <p:cNvSpPr txBox="1"/>
          <p:nvPr/>
        </p:nvSpPr>
        <p:spPr>
          <a:xfrm>
            <a:off x="7785463" y="3006145"/>
            <a:ext cx="2603962" cy="566103"/>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dirty="0">
                <a:solidFill>
                  <a:srgbClr val="000000"/>
                </a:solidFill>
                <a:latin typeface="Calibri"/>
                <a:ea typeface="Calibri"/>
                <a:cs typeface="Calibri"/>
                <a:sym typeface="Calibri"/>
              </a:rPr>
              <a:t>Serial Number?</a:t>
            </a:r>
            <a:endParaRPr sz="2000" kern="0" dirty="0">
              <a:solidFill>
                <a:srgbClr val="000000"/>
              </a:solidFill>
              <a:latin typeface="Arial"/>
              <a:cs typeface="Arial"/>
              <a:sym typeface="Arial"/>
            </a:endParaRPr>
          </a:p>
        </p:txBody>
      </p:sp>
      <p:sp>
        <p:nvSpPr>
          <p:cNvPr id="1356" name="Google Shape;1356;p178"/>
          <p:cNvSpPr txBox="1"/>
          <p:nvPr/>
        </p:nvSpPr>
        <p:spPr>
          <a:xfrm>
            <a:off x="7785462" y="3782713"/>
            <a:ext cx="2958737" cy="1372079"/>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a:solidFill>
                  <a:srgbClr val="000000"/>
                </a:solidFill>
                <a:latin typeface="Calibri"/>
                <a:ea typeface="Calibri"/>
                <a:cs typeface="Calibri"/>
                <a:sym typeface="Calibri"/>
              </a:rPr>
              <a:t>Is it issued by a trusted authority?</a:t>
            </a:r>
            <a:endParaRPr sz="2000" kern="0">
              <a:solidFill>
                <a:srgbClr val="000000"/>
              </a:solidFill>
              <a:latin typeface="Arial"/>
              <a:cs typeface="Arial"/>
              <a:sym typeface="Arial"/>
            </a:endParaRPr>
          </a:p>
        </p:txBody>
      </p:sp>
      <p:sp>
        <p:nvSpPr>
          <p:cNvPr id="1357" name="Google Shape;1357;p178"/>
          <p:cNvSpPr txBox="1"/>
          <p:nvPr/>
        </p:nvSpPr>
        <p:spPr>
          <a:xfrm>
            <a:off x="7785463" y="3283492"/>
            <a:ext cx="2840686" cy="969091"/>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000" kern="0">
                <a:solidFill>
                  <a:srgbClr val="000000"/>
                </a:solidFill>
                <a:latin typeface="Calibri"/>
                <a:ea typeface="Calibri"/>
                <a:cs typeface="Calibri"/>
                <a:sym typeface="Calibri"/>
              </a:rPr>
              <a:t>Is it standardized?</a:t>
            </a:r>
            <a:endParaRPr sz="2000" kern="0">
              <a:solidFill>
                <a:srgbClr val="000000"/>
              </a:solidFill>
              <a:latin typeface="Arial"/>
              <a:cs typeface="Arial"/>
              <a:sym typeface="Arial"/>
            </a:endParaRPr>
          </a:p>
        </p:txBody>
      </p:sp>
    </p:spTree>
    <p:extLst>
      <p:ext uri="{BB962C8B-B14F-4D97-AF65-F5344CB8AC3E}">
        <p14:creationId xmlns:p14="http://schemas.microsoft.com/office/powerpoint/2010/main" val="11283775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7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Certificates</a:t>
            </a:r>
            <a:endParaRPr sz="1600" dirty="0"/>
          </a:p>
        </p:txBody>
      </p:sp>
      <p:sp>
        <p:nvSpPr>
          <p:cNvPr id="2" name="Footer Placeholder 1">
            <a:extLst>
              <a:ext uri="{FF2B5EF4-FFF2-40B4-BE49-F238E27FC236}">
                <a16:creationId xmlns:a16="http://schemas.microsoft.com/office/drawing/2014/main" id="{A7B27BB2-AD02-478F-A3AE-C9CDCBBB2EAB}"/>
              </a:ext>
            </a:extLst>
          </p:cNvPr>
          <p:cNvSpPr>
            <a:spLocks noGrp="1"/>
          </p:cNvSpPr>
          <p:nvPr>
            <p:ph type="ftr" sz="quarter" idx="11"/>
          </p:nvPr>
        </p:nvSpPr>
        <p:spPr/>
        <p:txBody>
          <a:bodyPr/>
          <a:lstStyle/>
          <a:p>
            <a:endParaRPr lang="en-US"/>
          </a:p>
        </p:txBody>
      </p:sp>
      <p:sp>
        <p:nvSpPr>
          <p:cNvPr id="1365" name="Google Shape;1365;p17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175</a:t>
            </a:fld>
            <a:endParaRPr kern="0">
              <a:solidFill>
                <a:srgbClr val="000000"/>
              </a:solidFill>
            </a:endParaRPr>
          </a:p>
        </p:txBody>
      </p:sp>
      <p:sp>
        <p:nvSpPr>
          <p:cNvPr id="1366" name="Google Shape;1366;p179"/>
          <p:cNvSpPr txBox="1">
            <a:spLocks noGrp="1"/>
          </p:cNvSpPr>
          <p:nvPr>
            <p:ph type="body" idx="4294967295"/>
          </p:nvPr>
        </p:nvSpPr>
        <p:spPr>
          <a:xfrm>
            <a:off x="0" y="2325688"/>
            <a:ext cx="3581400" cy="329565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600"/>
              <a:buFont typeface="Arial"/>
              <a:buChar char="•"/>
            </a:pPr>
            <a:r>
              <a:rPr lang="en" sz="2133">
                <a:solidFill>
                  <a:schemeClr val="dk1"/>
                </a:solidFill>
                <a:latin typeface="Calibri"/>
                <a:ea typeface="Calibri"/>
                <a:cs typeface="Calibri"/>
                <a:sym typeface="Calibri"/>
              </a:rPr>
              <a:t>X.509 v.4 standard</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Provides authenticity of a server’s public key</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Necessary to avoid MITM attacks with server’s using SSL or TLS</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Digitally signed by Certificate Authority</a:t>
            </a:r>
            <a:endParaRPr sz="1600"/>
          </a:p>
          <a:p>
            <a:pPr marL="203195" indent="-67732">
              <a:lnSpc>
                <a:spcPct val="90000"/>
              </a:lnSpc>
              <a:spcBef>
                <a:spcPts val="933"/>
              </a:spcBef>
              <a:buClr>
                <a:schemeClr val="dk1"/>
              </a:buClr>
              <a:buSzPts val="1600"/>
              <a:buNone/>
            </a:pPr>
            <a:endParaRPr sz="2133">
              <a:solidFill>
                <a:schemeClr val="dk1"/>
              </a:solidFill>
              <a:latin typeface="Calibri"/>
              <a:ea typeface="Calibri"/>
              <a:cs typeface="Calibri"/>
              <a:sym typeface="Calibri"/>
            </a:endParaRPr>
          </a:p>
          <a:p>
            <a:pPr marL="203195" indent="-67732">
              <a:lnSpc>
                <a:spcPct val="90000"/>
              </a:lnSpc>
              <a:spcBef>
                <a:spcPts val="933"/>
              </a:spcBef>
              <a:spcAft>
                <a:spcPts val="2133"/>
              </a:spcAft>
              <a:buClr>
                <a:schemeClr val="dk1"/>
              </a:buClr>
              <a:buSzPts val="1600"/>
              <a:buNone/>
            </a:pPr>
            <a:endParaRPr sz="2133">
              <a:solidFill>
                <a:schemeClr val="dk1"/>
              </a:solidFill>
              <a:latin typeface="Calibri"/>
              <a:ea typeface="Calibri"/>
              <a:cs typeface="Calibri"/>
              <a:sym typeface="Calibri"/>
            </a:endParaRPr>
          </a:p>
        </p:txBody>
      </p:sp>
      <p:pic>
        <p:nvPicPr>
          <p:cNvPr id="1367" name="Google Shape;1367;p179"/>
          <p:cNvPicPr preferRelativeResize="0"/>
          <p:nvPr/>
        </p:nvPicPr>
        <p:blipFill rotWithShape="1">
          <a:blip r:embed="rId3">
            <a:alphaModFix/>
          </a:blip>
          <a:srcRect/>
          <a:stretch/>
        </p:blipFill>
        <p:spPr>
          <a:xfrm>
            <a:off x="5404175" y="1267479"/>
            <a:ext cx="3832590" cy="4519412"/>
          </a:xfrm>
          <a:prstGeom prst="rect">
            <a:avLst/>
          </a:prstGeom>
          <a:noFill/>
          <a:ln>
            <a:noFill/>
          </a:ln>
        </p:spPr>
      </p:pic>
      <p:pic>
        <p:nvPicPr>
          <p:cNvPr id="1368" name="Google Shape;1368;p179"/>
          <p:cNvPicPr preferRelativeResize="0"/>
          <p:nvPr/>
        </p:nvPicPr>
        <p:blipFill rotWithShape="1">
          <a:blip r:embed="rId4">
            <a:alphaModFix/>
          </a:blip>
          <a:srcRect/>
          <a:stretch/>
        </p:blipFill>
        <p:spPr>
          <a:xfrm>
            <a:off x="6698736" y="1977624"/>
            <a:ext cx="3522540" cy="4205498"/>
          </a:xfrm>
          <a:prstGeom prst="rect">
            <a:avLst/>
          </a:prstGeom>
          <a:noFill/>
          <a:ln>
            <a:noFill/>
          </a:ln>
        </p:spPr>
      </p:pic>
    </p:spTree>
    <p:extLst>
      <p:ext uri="{BB962C8B-B14F-4D97-AF65-F5344CB8AC3E}">
        <p14:creationId xmlns:p14="http://schemas.microsoft.com/office/powerpoint/2010/main" val="16220450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8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500"/>
            </a:pPr>
            <a:r>
              <a:rPr lang="en" sz="3333" dirty="0"/>
              <a:t>PKI (Public Key Infrastructure)</a:t>
            </a:r>
            <a:endParaRPr sz="1600" dirty="0"/>
          </a:p>
        </p:txBody>
      </p:sp>
      <p:sp>
        <p:nvSpPr>
          <p:cNvPr id="2" name="Footer Placeholder 1">
            <a:extLst>
              <a:ext uri="{FF2B5EF4-FFF2-40B4-BE49-F238E27FC236}">
                <a16:creationId xmlns:a16="http://schemas.microsoft.com/office/drawing/2014/main" id="{40C2074F-1F80-474D-B9BD-DE65A60D1FD4}"/>
              </a:ext>
            </a:extLst>
          </p:cNvPr>
          <p:cNvSpPr>
            <a:spLocks noGrp="1"/>
          </p:cNvSpPr>
          <p:nvPr>
            <p:ph type="ftr" sz="quarter" idx="11"/>
          </p:nvPr>
        </p:nvSpPr>
        <p:spPr/>
        <p:txBody>
          <a:bodyPr/>
          <a:lstStyle/>
          <a:p>
            <a:endParaRPr lang="en-US"/>
          </a:p>
        </p:txBody>
      </p:sp>
      <p:sp>
        <p:nvSpPr>
          <p:cNvPr id="1375" name="Google Shape;1375;p18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176</a:t>
            </a:fld>
            <a:endParaRPr kern="0">
              <a:solidFill>
                <a:srgbClr val="000000"/>
              </a:solidFill>
            </a:endParaRPr>
          </a:p>
        </p:txBody>
      </p:sp>
      <p:sp>
        <p:nvSpPr>
          <p:cNvPr id="1376" name="Google Shape;1376;p180"/>
          <p:cNvSpPr txBox="1">
            <a:spLocks noGrp="1"/>
          </p:cNvSpPr>
          <p:nvPr>
            <p:ph type="body" idx="4294967295"/>
          </p:nvPr>
        </p:nvSpPr>
        <p:spPr>
          <a:xfrm>
            <a:off x="743803" y="2185988"/>
            <a:ext cx="8194675" cy="3675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Certificate Authority (CA)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Registration Authority (RA)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Repository</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Revocation List</a:t>
            </a:r>
            <a:endParaRPr sz="1600" dirty="0"/>
          </a:p>
          <a:p>
            <a:pPr marL="203195" indent="-203195">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6260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8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Certificate Contents</a:t>
            </a:r>
            <a:endParaRPr sz="1600" dirty="0"/>
          </a:p>
        </p:txBody>
      </p:sp>
      <p:sp>
        <p:nvSpPr>
          <p:cNvPr id="2" name="Footer Placeholder 1">
            <a:extLst>
              <a:ext uri="{FF2B5EF4-FFF2-40B4-BE49-F238E27FC236}">
                <a16:creationId xmlns:a16="http://schemas.microsoft.com/office/drawing/2014/main" id="{A2F0082F-B042-4E2F-A6FD-EE2CCADA1B19}"/>
              </a:ext>
            </a:extLst>
          </p:cNvPr>
          <p:cNvSpPr>
            <a:spLocks noGrp="1"/>
          </p:cNvSpPr>
          <p:nvPr>
            <p:ph type="ftr" sz="quarter" idx="11"/>
          </p:nvPr>
        </p:nvSpPr>
        <p:spPr/>
        <p:txBody>
          <a:bodyPr/>
          <a:lstStyle/>
          <a:p>
            <a:endParaRPr lang="en-US"/>
          </a:p>
        </p:txBody>
      </p:sp>
      <p:sp>
        <p:nvSpPr>
          <p:cNvPr id="1383" name="Google Shape;1383;p18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177</a:t>
            </a:fld>
            <a:endParaRPr kern="0">
              <a:solidFill>
                <a:srgbClr val="000000"/>
              </a:solidFill>
            </a:endParaRPr>
          </a:p>
        </p:txBody>
      </p:sp>
      <p:pic>
        <p:nvPicPr>
          <p:cNvPr id="1384" name="Google Shape;1384;p181"/>
          <p:cNvPicPr preferRelativeResize="0">
            <a:picLocks noGrp="1"/>
          </p:cNvPicPr>
          <p:nvPr>
            <p:ph type="body" idx="4294967295"/>
          </p:nvPr>
        </p:nvPicPr>
        <p:blipFill rotWithShape="1">
          <a:blip r:embed="rId3">
            <a:alphaModFix/>
          </a:blip>
          <a:srcRect/>
          <a:stretch/>
        </p:blipFill>
        <p:spPr>
          <a:xfrm>
            <a:off x="1796143" y="1281385"/>
            <a:ext cx="5265738" cy="4953000"/>
          </a:xfrm>
          <a:prstGeom prst="rect">
            <a:avLst/>
          </a:prstGeom>
          <a:noFill/>
          <a:ln>
            <a:noFill/>
          </a:ln>
        </p:spPr>
      </p:pic>
    </p:spTree>
    <p:extLst>
      <p:ext uri="{BB962C8B-B14F-4D97-AF65-F5344CB8AC3E}">
        <p14:creationId xmlns:p14="http://schemas.microsoft.com/office/powerpoint/2010/main" val="7994686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8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Certificate Revocation</a:t>
            </a:r>
            <a:endParaRPr sz="1600" dirty="0"/>
          </a:p>
        </p:txBody>
      </p:sp>
      <p:sp>
        <p:nvSpPr>
          <p:cNvPr id="2" name="Footer Placeholder 1">
            <a:extLst>
              <a:ext uri="{FF2B5EF4-FFF2-40B4-BE49-F238E27FC236}">
                <a16:creationId xmlns:a16="http://schemas.microsoft.com/office/drawing/2014/main" id="{0EF7D1D3-6322-4421-9533-8D35187E3FD2}"/>
              </a:ext>
            </a:extLst>
          </p:cNvPr>
          <p:cNvSpPr>
            <a:spLocks noGrp="1"/>
          </p:cNvSpPr>
          <p:nvPr>
            <p:ph type="ftr" sz="quarter" idx="11"/>
          </p:nvPr>
        </p:nvSpPr>
        <p:spPr/>
        <p:txBody>
          <a:bodyPr/>
          <a:lstStyle/>
          <a:p>
            <a:endParaRPr lang="en-US"/>
          </a:p>
        </p:txBody>
      </p:sp>
      <p:sp>
        <p:nvSpPr>
          <p:cNvPr id="1391" name="Google Shape;1391;p18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178</a:t>
            </a:fld>
            <a:endParaRPr kern="0">
              <a:solidFill>
                <a:srgbClr val="000000"/>
              </a:solidFill>
            </a:endParaRPr>
          </a:p>
        </p:txBody>
      </p:sp>
      <p:sp>
        <p:nvSpPr>
          <p:cNvPr id="1392" name="Google Shape;1392;p182"/>
          <p:cNvSpPr txBox="1">
            <a:spLocks noGrp="1"/>
          </p:cNvSpPr>
          <p:nvPr>
            <p:ph type="body" idx="4294967295"/>
          </p:nvPr>
        </p:nvSpPr>
        <p:spPr>
          <a:xfrm>
            <a:off x="0" y="2420938"/>
            <a:ext cx="8347075" cy="35020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CRL:  CA publishes CRL.  Client is responsible for downloading to see if a certificate has been revoked.</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OCSP (Online Certificate Status Protocol) Streamlines the process of verifying whether or not a certificate has been revoked.</a:t>
            </a:r>
            <a:endParaRPr sz="1600"/>
          </a:p>
        </p:txBody>
      </p:sp>
    </p:spTree>
    <p:extLst>
      <p:ext uri="{BB962C8B-B14F-4D97-AF65-F5344CB8AC3E}">
        <p14:creationId xmlns:p14="http://schemas.microsoft.com/office/powerpoint/2010/main" val="34039888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8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1900"/>
            </a:pPr>
            <a:r>
              <a:rPr lang="en" sz="2533" dirty="0"/>
              <a:t>Trusted Certificate Authorities</a:t>
            </a:r>
            <a:endParaRPr sz="1600" dirty="0"/>
          </a:p>
        </p:txBody>
      </p:sp>
      <p:sp>
        <p:nvSpPr>
          <p:cNvPr id="2" name="Footer Placeholder 1">
            <a:extLst>
              <a:ext uri="{FF2B5EF4-FFF2-40B4-BE49-F238E27FC236}">
                <a16:creationId xmlns:a16="http://schemas.microsoft.com/office/drawing/2014/main" id="{0870C93C-22BA-4B12-B1D0-0531493DD319}"/>
              </a:ext>
            </a:extLst>
          </p:cNvPr>
          <p:cNvSpPr>
            <a:spLocks noGrp="1"/>
          </p:cNvSpPr>
          <p:nvPr>
            <p:ph type="ftr" sz="quarter" idx="11"/>
          </p:nvPr>
        </p:nvSpPr>
        <p:spPr/>
        <p:txBody>
          <a:bodyPr/>
          <a:lstStyle/>
          <a:p>
            <a:endParaRPr lang="en-US"/>
          </a:p>
        </p:txBody>
      </p:sp>
      <p:sp>
        <p:nvSpPr>
          <p:cNvPr id="1400" name="Google Shape;1400;p18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179</a:t>
            </a:fld>
            <a:endParaRPr kern="0">
              <a:solidFill>
                <a:srgbClr val="000000"/>
              </a:solidFill>
            </a:endParaRPr>
          </a:p>
        </p:txBody>
      </p:sp>
      <p:pic>
        <p:nvPicPr>
          <p:cNvPr id="1399" name="Google Shape;1399;p183"/>
          <p:cNvPicPr preferRelativeResize="0">
            <a:picLocks noGrp="1"/>
          </p:cNvPicPr>
          <p:nvPr>
            <p:ph type="body" idx="4294967295"/>
          </p:nvPr>
        </p:nvPicPr>
        <p:blipFill rotWithShape="1">
          <a:blip r:embed="rId3">
            <a:alphaModFix/>
          </a:blip>
          <a:srcRect/>
          <a:stretch/>
        </p:blipFill>
        <p:spPr>
          <a:xfrm>
            <a:off x="2005148" y="1494110"/>
            <a:ext cx="6122988" cy="4391025"/>
          </a:xfrm>
          <a:prstGeom prst="rect">
            <a:avLst/>
          </a:prstGeom>
          <a:noFill/>
          <a:ln>
            <a:noFill/>
          </a:ln>
        </p:spPr>
      </p:pic>
    </p:spTree>
    <p:extLst>
      <p:ext uri="{BB962C8B-B14F-4D97-AF65-F5344CB8AC3E}">
        <p14:creationId xmlns:p14="http://schemas.microsoft.com/office/powerpoint/2010/main" val="223653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1490564" y="504325"/>
            <a:ext cx="9404800" cy="1019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Governance</a:t>
            </a:r>
            <a:endParaRPr sz="1600" dirty="0">
              <a:latin typeface="Assistant"/>
              <a:ea typeface="Assistant"/>
              <a:cs typeface="Assistant"/>
              <a:sym typeface="Assistant"/>
            </a:endParaRPr>
          </a:p>
        </p:txBody>
      </p:sp>
      <p:sp>
        <p:nvSpPr>
          <p:cNvPr id="201" name="Google Shape;201;p32"/>
          <p:cNvSpPr txBox="1">
            <a:spLocks noGrp="1"/>
          </p:cNvSpPr>
          <p:nvPr>
            <p:ph idx="1"/>
          </p:nvPr>
        </p:nvSpPr>
        <p:spPr>
          <a:xfrm>
            <a:off x="532236" y="1156991"/>
            <a:ext cx="10169200" cy="4544018"/>
          </a:xfrm>
          <a:prstGeom prst="rect">
            <a:avLst/>
          </a:prstGeom>
          <a:noFill/>
          <a:ln>
            <a:noFill/>
          </a:ln>
        </p:spPr>
        <p:txBody>
          <a:bodyPr spcFirstLastPara="1" wrap="square" lIns="0" tIns="9800" rIns="0" bIns="0" anchor="t" anchorCtr="0">
            <a:noAutofit/>
          </a:bodyPr>
          <a:lstStyle/>
          <a:p>
            <a:pPr marL="220128" indent="-194728">
              <a:lnSpc>
                <a:spcPct val="101600"/>
              </a:lnSpc>
              <a:spcBef>
                <a:spcPts val="0"/>
              </a:spcBef>
              <a:buSzPts val="1500"/>
              <a:buFont typeface="Assistant"/>
              <a:buChar char="●"/>
            </a:pPr>
            <a:r>
              <a:rPr lang="en" sz="2800" dirty="0"/>
              <a:t>Corporate  Governance</a:t>
            </a:r>
            <a:endParaRPr sz="2800" dirty="0"/>
          </a:p>
          <a:p>
            <a:pPr marL="677316" lvl="1" indent="-211661">
              <a:spcBef>
                <a:spcPts val="533"/>
              </a:spcBef>
              <a:buSzPts val="1500"/>
              <a:buFont typeface="Assistant"/>
              <a:buChar char="○"/>
            </a:pPr>
            <a:r>
              <a:rPr lang="en" sz="2400" dirty="0"/>
              <a:t>Providing strategic vision and direction</a:t>
            </a:r>
            <a:endParaRPr sz="2400" dirty="0"/>
          </a:p>
          <a:p>
            <a:pPr marL="677316" lvl="1" indent="-169329">
              <a:spcBef>
                <a:spcPts val="400"/>
              </a:spcBef>
              <a:buSzPts val="1200"/>
              <a:buFont typeface="Assistant"/>
              <a:buChar char="○"/>
            </a:pPr>
            <a:r>
              <a:rPr lang="en" sz="2400" dirty="0"/>
              <a:t>Reaching security and business objectives</a:t>
            </a:r>
            <a:endParaRPr sz="2400" dirty="0"/>
          </a:p>
          <a:p>
            <a:pPr marL="677316" lvl="1" indent="-169329">
              <a:spcBef>
                <a:spcPts val="400"/>
              </a:spcBef>
              <a:buSzPts val="1200"/>
              <a:buFont typeface="Assistant"/>
              <a:buChar char="○"/>
            </a:pPr>
            <a:r>
              <a:rPr lang="en" sz="2400" dirty="0"/>
              <a:t>Ensure that risks are managed appropriately and proactively</a:t>
            </a:r>
            <a:endParaRPr sz="2400" dirty="0"/>
          </a:p>
          <a:p>
            <a:pPr marL="677316" lvl="1" indent="-186262">
              <a:spcBef>
                <a:spcPts val="400"/>
              </a:spcBef>
              <a:buSzPts val="1200"/>
              <a:buFont typeface="Assistant"/>
              <a:buChar char="○"/>
            </a:pPr>
            <a:r>
              <a:rPr lang="en" sz="2400" dirty="0"/>
              <a:t>Verify that the enterprise’s resources are used responsibly</a:t>
            </a:r>
            <a:endParaRPr sz="2400" dirty="0"/>
          </a:p>
          <a:p>
            <a:pPr marL="220128" indent="-194728">
              <a:spcBef>
                <a:spcPts val="2133"/>
              </a:spcBef>
              <a:buSzPts val="1500"/>
              <a:buFont typeface="Assistant"/>
              <a:buChar char="●"/>
            </a:pPr>
            <a:r>
              <a:rPr lang="en" sz="2400" dirty="0">
                <a:solidFill>
                  <a:srgbClr val="161B25"/>
                </a:solidFill>
                <a:latin typeface="Arial"/>
                <a:ea typeface="Arial"/>
                <a:cs typeface="Arial"/>
                <a:sym typeface="Arial"/>
              </a:rPr>
              <a:t>Governance answers four questions:</a:t>
            </a:r>
            <a:endParaRPr sz="2400" dirty="0">
              <a:solidFill>
                <a:srgbClr val="161B25"/>
              </a:solidFill>
              <a:latin typeface="Arial"/>
              <a:ea typeface="Arial"/>
              <a:cs typeface="Arial"/>
              <a:sym typeface="Arial"/>
            </a:endParaRPr>
          </a:p>
          <a:p>
            <a:pPr marL="677316" lvl="1" indent="-342900">
              <a:spcBef>
                <a:spcPts val="2133"/>
              </a:spcBef>
              <a:buFont typeface="Assistant"/>
              <a:buChar char="○"/>
            </a:pPr>
            <a:r>
              <a:rPr lang="en" sz="2000" dirty="0">
                <a:solidFill>
                  <a:srgbClr val="161B25"/>
                </a:solidFill>
                <a:latin typeface="Arial"/>
                <a:ea typeface="Arial"/>
                <a:cs typeface="Arial"/>
                <a:sym typeface="Arial"/>
              </a:rPr>
              <a:t>1.</a:t>
            </a:r>
            <a:r>
              <a:rPr lang="en" sz="2400" dirty="0">
                <a:sym typeface="Arial"/>
              </a:rPr>
              <a:t>Are we doing the right things?</a:t>
            </a:r>
            <a:endParaRPr sz="2400" dirty="0">
              <a:sym typeface="Arial"/>
            </a:endParaRPr>
          </a:p>
          <a:p>
            <a:pPr marL="677316" lvl="1" indent="-342900">
              <a:spcBef>
                <a:spcPts val="2133"/>
              </a:spcBef>
              <a:buFont typeface="Assistant"/>
              <a:buChar char="○"/>
            </a:pPr>
            <a:r>
              <a:rPr lang="en" sz="2400" dirty="0">
                <a:sym typeface="Arial"/>
              </a:rPr>
              <a:t>2.Are we doing them the right way?</a:t>
            </a:r>
            <a:endParaRPr sz="2400" dirty="0">
              <a:sym typeface="Arial"/>
            </a:endParaRPr>
          </a:p>
          <a:p>
            <a:pPr marL="677316" lvl="1" indent="-342900">
              <a:spcBef>
                <a:spcPts val="2133"/>
              </a:spcBef>
              <a:buFont typeface="Assistant"/>
              <a:buChar char="○"/>
            </a:pPr>
            <a:r>
              <a:rPr lang="en" sz="2400" dirty="0">
                <a:sym typeface="Arial"/>
              </a:rPr>
              <a:t>3.Are we getting them done well?</a:t>
            </a:r>
            <a:endParaRPr sz="2400" dirty="0">
              <a:sym typeface="Arial"/>
            </a:endParaRPr>
          </a:p>
          <a:p>
            <a:pPr marL="677316" lvl="1" indent="-342900">
              <a:spcBef>
                <a:spcPts val="2133"/>
              </a:spcBef>
              <a:buFont typeface="Assistant"/>
              <a:buChar char="○"/>
            </a:pPr>
            <a:r>
              <a:rPr lang="en" sz="2400" dirty="0">
                <a:sym typeface="Arial"/>
              </a:rPr>
              <a:t>4.Are we getting the benefits</a:t>
            </a:r>
            <a:r>
              <a:rPr lang="en" sz="2000" dirty="0">
                <a:solidFill>
                  <a:srgbClr val="161B25"/>
                </a:solidFill>
                <a:latin typeface="Arial"/>
                <a:ea typeface="Arial"/>
                <a:cs typeface="Arial"/>
                <a:sym typeface="Arial"/>
              </a:rPr>
              <a:t>?</a:t>
            </a:r>
            <a:endParaRPr sz="2000" dirty="0"/>
          </a:p>
        </p:txBody>
      </p:sp>
      <p:sp>
        <p:nvSpPr>
          <p:cNvPr id="4" name="Footer Placeholder 3">
            <a:extLst>
              <a:ext uri="{FF2B5EF4-FFF2-40B4-BE49-F238E27FC236}">
                <a16:creationId xmlns:a16="http://schemas.microsoft.com/office/drawing/2014/main" id="{937AA355-73F8-4D21-B6DE-A36AD3F49B32}"/>
              </a:ext>
            </a:extLst>
          </p:cNvPr>
          <p:cNvSpPr>
            <a:spLocks noGrp="1"/>
          </p:cNvSpPr>
          <p:nvPr>
            <p:ph type="ftr" sz="quarter" idx="11"/>
          </p:nvPr>
        </p:nvSpPr>
        <p:spPr/>
        <p:txBody>
          <a:bodyPr/>
          <a:lstStyle/>
          <a:p>
            <a:endParaRPr lang="en-US"/>
          </a:p>
        </p:txBody>
      </p:sp>
      <p:sp>
        <p:nvSpPr>
          <p:cNvPr id="202" name="Google Shape;202;p3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18</a:t>
            </a:fld>
            <a:endParaRPr kern="0">
              <a:solidFill>
                <a:srgbClr val="000000"/>
              </a:solidFill>
            </a:endParaRPr>
          </a:p>
        </p:txBody>
      </p:sp>
      <p:sp>
        <p:nvSpPr>
          <p:cNvPr id="2" name="TextBox 1">
            <a:extLst>
              <a:ext uri="{FF2B5EF4-FFF2-40B4-BE49-F238E27FC236}">
                <a16:creationId xmlns:a16="http://schemas.microsoft.com/office/drawing/2014/main" id="{6459F685-404D-433B-B1EE-B3C43C39D94D}"/>
              </a:ext>
            </a:extLst>
          </p:cNvPr>
          <p:cNvSpPr txBox="1"/>
          <p:nvPr/>
        </p:nvSpPr>
        <p:spPr>
          <a:xfrm>
            <a:off x="7096845" y="4395904"/>
            <a:ext cx="4256955" cy="1323439"/>
          </a:xfrm>
          <a:prstGeom prst="rect">
            <a:avLst/>
          </a:prstGeom>
          <a:noFill/>
        </p:spPr>
        <p:txBody>
          <a:bodyPr wrap="square" rtlCol="0">
            <a:spAutoFit/>
          </a:bodyPr>
          <a:lstStyle/>
          <a:p>
            <a:r>
              <a:rPr lang="en-US" sz="2000" dirty="0"/>
              <a:t>IF the answer is no to any of these questions, </a:t>
            </a:r>
            <a:r>
              <a:rPr lang="en-US" sz="2000" b="1" dirty="0"/>
              <a:t>how do we close the gap between current state and desired state?</a:t>
            </a:r>
          </a:p>
        </p:txBody>
      </p:sp>
      <p:sp>
        <p:nvSpPr>
          <p:cNvPr id="3" name="Arrow: Right 2">
            <a:extLst>
              <a:ext uri="{FF2B5EF4-FFF2-40B4-BE49-F238E27FC236}">
                <a16:creationId xmlns:a16="http://schemas.microsoft.com/office/drawing/2014/main" id="{7AB7DB0F-E162-4E41-972F-6C9B08CB625E}"/>
              </a:ext>
            </a:extLst>
          </p:cNvPr>
          <p:cNvSpPr/>
          <p:nvPr/>
        </p:nvSpPr>
        <p:spPr>
          <a:xfrm rot="10800000">
            <a:off x="5616836" y="4766075"/>
            <a:ext cx="1321904" cy="583095"/>
          </a:xfrm>
          <a:prstGeom prst="rightArrow">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82447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0534-C6CF-49FE-BBD0-92DB08E217FE}"/>
              </a:ext>
            </a:extLst>
          </p:cNvPr>
          <p:cNvSpPr>
            <a:spLocks noGrp="1"/>
          </p:cNvSpPr>
          <p:nvPr>
            <p:ph type="title"/>
          </p:nvPr>
        </p:nvSpPr>
        <p:spPr/>
        <p:txBody>
          <a:bodyPr/>
          <a:lstStyle/>
          <a:p>
            <a:r>
              <a:rPr lang="en-US" dirty="0"/>
              <a:t>OCSP (Online Certificate Status Protocol)</a:t>
            </a:r>
          </a:p>
        </p:txBody>
      </p:sp>
      <p:sp>
        <p:nvSpPr>
          <p:cNvPr id="5" name="Footer Placeholder 4">
            <a:extLst>
              <a:ext uri="{FF2B5EF4-FFF2-40B4-BE49-F238E27FC236}">
                <a16:creationId xmlns:a16="http://schemas.microsoft.com/office/drawing/2014/main" id="{70CAF4B5-A4F8-42D4-ADA7-545626AC16F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B2D69DFD-37DF-4EC5-A03C-11E3589BA42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180</a:t>
            </a:fld>
            <a:endParaRPr lang="en"/>
          </a:p>
        </p:txBody>
      </p:sp>
      <p:pic>
        <p:nvPicPr>
          <p:cNvPr id="4" name="Picture 3" descr="A close up of text on a white background&#10;&#10;Description generated with high confidence">
            <a:extLst>
              <a:ext uri="{FF2B5EF4-FFF2-40B4-BE49-F238E27FC236}">
                <a16:creationId xmlns:a16="http://schemas.microsoft.com/office/drawing/2014/main" id="{3E6312CF-034E-4C18-80F3-27617AB02479}"/>
              </a:ext>
            </a:extLst>
          </p:cNvPr>
          <p:cNvPicPr>
            <a:picLocks noChangeAspect="1"/>
          </p:cNvPicPr>
          <p:nvPr/>
        </p:nvPicPr>
        <p:blipFill>
          <a:blip r:embed="rId2"/>
          <a:stretch>
            <a:fillRect/>
          </a:stretch>
        </p:blipFill>
        <p:spPr>
          <a:xfrm>
            <a:off x="2526497" y="1531698"/>
            <a:ext cx="7139005" cy="450451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CB882313-246B-40A1-A7AF-D6A85E62088D}"/>
                  </a:ext>
                </a:extLst>
              </p14:cNvPr>
              <p14:cNvContentPartPr/>
              <p14:nvPr/>
            </p14:nvContentPartPr>
            <p14:xfrm>
              <a:off x="8093631" y="2032422"/>
              <a:ext cx="189360" cy="198000"/>
            </p14:xfrm>
          </p:contentPart>
        </mc:Choice>
        <mc:Fallback xmlns="">
          <p:pic>
            <p:nvPicPr>
              <p:cNvPr id="6" name="Ink 5">
                <a:extLst>
                  <a:ext uri="{FF2B5EF4-FFF2-40B4-BE49-F238E27FC236}">
                    <a16:creationId xmlns:a16="http://schemas.microsoft.com/office/drawing/2014/main" id="{CB882313-246B-40A1-A7AF-D6A85E62088D}"/>
                  </a:ext>
                </a:extLst>
              </p:cNvPr>
              <p:cNvPicPr/>
              <p:nvPr/>
            </p:nvPicPr>
            <p:blipFill>
              <a:blip r:embed="rId4"/>
              <a:stretch>
                <a:fillRect/>
              </a:stretch>
            </p:blipFill>
            <p:spPr>
              <a:xfrm>
                <a:off x="8075991" y="2014422"/>
                <a:ext cx="225000" cy="233640"/>
              </a:xfrm>
              <a:prstGeom prst="rect">
                <a:avLst/>
              </a:prstGeom>
            </p:spPr>
          </p:pic>
        </mc:Fallback>
      </mc:AlternateContent>
      <p:grpSp>
        <p:nvGrpSpPr>
          <p:cNvPr id="9" name="Group 8">
            <a:extLst>
              <a:ext uri="{FF2B5EF4-FFF2-40B4-BE49-F238E27FC236}">
                <a16:creationId xmlns:a16="http://schemas.microsoft.com/office/drawing/2014/main" id="{F8512B80-5F1E-4B71-91AB-78CCD2F1FA37}"/>
              </a:ext>
            </a:extLst>
          </p:cNvPr>
          <p:cNvGrpSpPr/>
          <p:nvPr/>
        </p:nvGrpSpPr>
        <p:grpSpPr>
          <a:xfrm>
            <a:off x="8301711" y="1814262"/>
            <a:ext cx="343800" cy="345600"/>
            <a:chOff x="8301711" y="1814262"/>
            <a:chExt cx="343800" cy="34560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4958E7E-0D9F-4507-B4E6-44B720050A1D}"/>
                    </a:ext>
                  </a:extLst>
                </p14:cNvPr>
                <p14:cNvContentPartPr/>
                <p14:nvPr/>
              </p14:nvContentPartPr>
              <p14:xfrm>
                <a:off x="8301711" y="1904262"/>
                <a:ext cx="192240" cy="255600"/>
              </p14:xfrm>
            </p:contentPart>
          </mc:Choice>
          <mc:Fallback xmlns="">
            <p:pic>
              <p:nvPicPr>
                <p:cNvPr id="7" name="Ink 6">
                  <a:extLst>
                    <a:ext uri="{FF2B5EF4-FFF2-40B4-BE49-F238E27FC236}">
                      <a16:creationId xmlns:a16="http://schemas.microsoft.com/office/drawing/2014/main" id="{14958E7E-0D9F-4507-B4E6-44B720050A1D}"/>
                    </a:ext>
                  </a:extLst>
                </p:cNvPr>
                <p:cNvPicPr/>
                <p:nvPr/>
              </p:nvPicPr>
              <p:blipFill>
                <a:blip r:embed="rId6"/>
                <a:stretch>
                  <a:fillRect/>
                </a:stretch>
              </p:blipFill>
              <p:spPr>
                <a:xfrm>
                  <a:off x="8283711" y="1886262"/>
                  <a:ext cx="2278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3D953B3-41AB-44D9-8454-3D5AF91BEB72}"/>
                    </a:ext>
                  </a:extLst>
                </p14:cNvPr>
                <p14:cNvContentPartPr/>
                <p14:nvPr/>
              </p14:nvContentPartPr>
              <p14:xfrm>
                <a:off x="8482071" y="1814262"/>
                <a:ext cx="163440" cy="228240"/>
              </p14:xfrm>
            </p:contentPart>
          </mc:Choice>
          <mc:Fallback xmlns="">
            <p:pic>
              <p:nvPicPr>
                <p:cNvPr id="8" name="Ink 7">
                  <a:extLst>
                    <a:ext uri="{FF2B5EF4-FFF2-40B4-BE49-F238E27FC236}">
                      <a16:creationId xmlns:a16="http://schemas.microsoft.com/office/drawing/2014/main" id="{E3D953B3-41AB-44D9-8454-3D5AF91BEB72}"/>
                    </a:ext>
                  </a:extLst>
                </p:cNvPr>
                <p:cNvPicPr/>
                <p:nvPr/>
              </p:nvPicPr>
              <p:blipFill>
                <a:blip r:embed="rId8"/>
                <a:stretch>
                  <a:fillRect/>
                </a:stretch>
              </p:blipFill>
              <p:spPr>
                <a:xfrm>
                  <a:off x="8464431" y="1796622"/>
                  <a:ext cx="199080" cy="26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D8703E56-E8EB-40B8-85E6-BE39DDE230A6}"/>
                  </a:ext>
                </a:extLst>
              </p14:cNvPr>
              <p14:cNvContentPartPr/>
              <p14:nvPr/>
            </p14:nvContentPartPr>
            <p14:xfrm>
              <a:off x="6892671" y="3764742"/>
              <a:ext cx="541080" cy="19440"/>
            </p14:xfrm>
          </p:contentPart>
        </mc:Choice>
        <mc:Fallback xmlns="">
          <p:pic>
            <p:nvPicPr>
              <p:cNvPr id="10" name="Ink 9">
                <a:extLst>
                  <a:ext uri="{FF2B5EF4-FFF2-40B4-BE49-F238E27FC236}">
                    <a16:creationId xmlns:a16="http://schemas.microsoft.com/office/drawing/2014/main" id="{D8703E56-E8EB-40B8-85E6-BE39DDE230A6}"/>
                  </a:ext>
                </a:extLst>
              </p:cNvPr>
              <p:cNvPicPr/>
              <p:nvPr/>
            </p:nvPicPr>
            <p:blipFill>
              <a:blip r:embed="rId10"/>
              <a:stretch>
                <a:fillRect/>
              </a:stretch>
            </p:blipFill>
            <p:spPr>
              <a:xfrm>
                <a:off x="6875031" y="3747102"/>
                <a:ext cx="576720" cy="55080"/>
              </a:xfrm>
              <a:prstGeom prst="rect">
                <a:avLst/>
              </a:prstGeom>
            </p:spPr>
          </p:pic>
        </mc:Fallback>
      </mc:AlternateContent>
      <p:sp>
        <p:nvSpPr>
          <p:cNvPr id="11" name="TextBox 10">
            <a:extLst>
              <a:ext uri="{FF2B5EF4-FFF2-40B4-BE49-F238E27FC236}">
                <a16:creationId xmlns:a16="http://schemas.microsoft.com/office/drawing/2014/main" id="{F97F98F0-B889-44FB-958E-74BAE20F641C}"/>
              </a:ext>
            </a:extLst>
          </p:cNvPr>
          <p:cNvSpPr txBox="1"/>
          <p:nvPr/>
        </p:nvSpPr>
        <p:spPr>
          <a:xfrm>
            <a:off x="189914" y="2230422"/>
            <a:ext cx="1913206" cy="1754326"/>
          </a:xfrm>
          <a:prstGeom prst="rect">
            <a:avLst/>
          </a:prstGeom>
          <a:noFill/>
        </p:spPr>
        <p:txBody>
          <a:bodyPr wrap="square" rtlCol="0">
            <a:spAutoFit/>
          </a:bodyPr>
          <a:lstStyle/>
          <a:p>
            <a:r>
              <a:rPr lang="en-US" dirty="0"/>
              <a:t>OCSP:  Streamlines the process of verifying whether a certificate has been revoked</a:t>
            </a:r>
          </a:p>
        </p:txBody>
      </p:sp>
    </p:spTree>
    <p:extLst>
      <p:ext uri="{BB962C8B-B14F-4D97-AF65-F5344CB8AC3E}">
        <p14:creationId xmlns:p14="http://schemas.microsoft.com/office/powerpoint/2010/main" val="5029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5100" kern="1200" dirty="0">
                <a:solidFill>
                  <a:schemeClr val="tx1">
                    <a:lumMod val="85000"/>
                    <a:lumOff val="15000"/>
                  </a:schemeClr>
                </a:solidFill>
                <a:latin typeface="+mj-lt"/>
                <a:ea typeface="+mj-ea"/>
                <a:cs typeface="+mj-cs"/>
              </a:rPr>
              <a:t>MACs (Message Authentication Codes)</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57669E72-D009-4A31-B34B-5ACEE27451B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181</a:t>
            </a:fld>
            <a:endParaRPr lang="en-US" sz="600">
              <a:solidFill>
                <a:srgbClr val="FFFFFF"/>
              </a:solidFill>
            </a:endParaRPr>
          </a:p>
        </p:txBody>
      </p:sp>
    </p:spTree>
    <p:extLst>
      <p:ext uri="{BB962C8B-B14F-4D97-AF65-F5344CB8AC3E}">
        <p14:creationId xmlns:p14="http://schemas.microsoft.com/office/powerpoint/2010/main" val="24808365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69"/>
          <p:cNvSpPr txBox="1">
            <a:spLocks noGrp="1"/>
          </p:cNvSpPr>
          <p:nvPr>
            <p:ph type="title"/>
          </p:nvPr>
        </p:nvSpPr>
        <p:spPr>
          <a:xfrm>
            <a:off x="838200" y="223159"/>
            <a:ext cx="10515600" cy="1325600"/>
          </a:xfrm>
          <a:prstGeom prst="rect">
            <a:avLst/>
          </a:prstGeom>
          <a:noFill/>
          <a:ln>
            <a:noFill/>
          </a:ln>
        </p:spPr>
        <p:txBody>
          <a:bodyPr spcFirstLastPara="1" wrap="square" lIns="100767" tIns="50367" rIns="100767" bIns="50367" anchor="ctr" anchorCtr="0">
            <a:noAutofit/>
          </a:bodyPr>
          <a:lstStyle/>
          <a:p>
            <a:r>
              <a:rPr lang="en" dirty="0"/>
              <a:t>Integrity</a:t>
            </a:r>
            <a:endParaRPr sz="1600" dirty="0"/>
          </a:p>
        </p:txBody>
      </p:sp>
      <p:sp>
        <p:nvSpPr>
          <p:cNvPr id="2" name="Footer Placeholder 1">
            <a:extLst>
              <a:ext uri="{FF2B5EF4-FFF2-40B4-BE49-F238E27FC236}">
                <a16:creationId xmlns:a16="http://schemas.microsoft.com/office/drawing/2014/main" id="{39EAFE96-D1CE-485E-ADB1-EAD621AC57F0}"/>
              </a:ext>
            </a:extLst>
          </p:cNvPr>
          <p:cNvSpPr>
            <a:spLocks noGrp="1"/>
          </p:cNvSpPr>
          <p:nvPr>
            <p:ph type="ftr" sz="quarter" idx="11"/>
          </p:nvPr>
        </p:nvSpPr>
        <p:spPr/>
        <p:txBody>
          <a:bodyPr/>
          <a:lstStyle/>
          <a:p>
            <a:endParaRPr lang="en-US"/>
          </a:p>
        </p:txBody>
      </p:sp>
      <p:sp>
        <p:nvSpPr>
          <p:cNvPr id="1279" name="Google Shape;1279;p16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182</a:t>
            </a:fld>
            <a:endParaRPr kern="0">
              <a:solidFill>
                <a:srgbClr val="000000"/>
              </a:solidFill>
            </a:endParaRPr>
          </a:p>
        </p:txBody>
      </p:sp>
      <p:sp>
        <p:nvSpPr>
          <p:cNvPr id="1280" name="Google Shape;1280;p169"/>
          <p:cNvSpPr txBox="1">
            <a:spLocks noGrp="1"/>
          </p:cNvSpPr>
          <p:nvPr>
            <p:ph type="body" idx="4294967295"/>
          </p:nvPr>
        </p:nvSpPr>
        <p:spPr>
          <a:xfrm>
            <a:off x="0" y="1549400"/>
            <a:ext cx="9131300" cy="4167188"/>
          </a:xfrm>
          <a:prstGeom prst="rect">
            <a:avLst/>
          </a:prstGeom>
          <a:noFill/>
          <a:ln>
            <a:noFill/>
          </a:ln>
        </p:spPr>
        <p:txBody>
          <a:bodyPr spcFirstLastPara="1" wrap="square" lIns="100767" tIns="50367" rIns="100767" bIns="50367" anchor="t" anchorCtr="0">
            <a:noAutofit/>
          </a:bodyPr>
          <a:lstStyle/>
          <a:p>
            <a:pPr marL="516454" indent="-457189">
              <a:lnSpc>
                <a:spcPct val="9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Data </a:t>
            </a:r>
            <a:r>
              <a:rPr lang="en-US" sz="2533" dirty="0">
                <a:solidFill>
                  <a:schemeClr val="dk1"/>
                </a:solidFill>
                <a:latin typeface="Calibri"/>
                <a:ea typeface="Calibri"/>
                <a:cs typeface="Calibri"/>
                <a:sym typeface="Calibri"/>
              </a:rPr>
              <a:t>could be</a:t>
            </a:r>
            <a:r>
              <a:rPr lang="en" sz="2533" dirty="0">
                <a:solidFill>
                  <a:schemeClr val="dk1"/>
                </a:solidFill>
                <a:latin typeface="Calibri"/>
                <a:ea typeface="Calibri"/>
                <a:cs typeface="Calibri"/>
                <a:sym typeface="Calibri"/>
              </a:rPr>
              <a:t> modified</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Accidentally through corruption</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Intentionally through malicious alteration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Hash:  only good for </a:t>
            </a:r>
            <a:r>
              <a:rPr lang="en" sz="2533" b="1" dirty="0">
                <a:solidFill>
                  <a:schemeClr val="dk1"/>
                </a:solidFill>
                <a:latin typeface="Calibri"/>
                <a:ea typeface="Calibri"/>
                <a:cs typeface="Calibri"/>
                <a:sym typeface="Calibri"/>
              </a:rPr>
              <a:t>accidental</a:t>
            </a:r>
            <a:r>
              <a:rPr lang="en" sz="2533" dirty="0">
                <a:solidFill>
                  <a:schemeClr val="dk1"/>
                </a:solidFill>
                <a:latin typeface="Calibri"/>
                <a:ea typeface="Calibri"/>
                <a:cs typeface="Calibri"/>
                <a:sym typeface="Calibri"/>
              </a:rPr>
              <a:t> modification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MAC:  Provides reasonable authenticity and integrity not strong enough to be non-repudiation (because it uses a symmetric key)</a:t>
            </a:r>
            <a:endParaRPr sz="1600" dirty="0"/>
          </a:p>
          <a:p>
            <a:pPr marL="516454" indent="-457189">
              <a:lnSpc>
                <a:spcPct val="90000"/>
              </a:lnSpc>
              <a:spcBef>
                <a:spcPts val="933"/>
              </a:spcBef>
              <a:spcAft>
                <a:spcPts val="2133"/>
              </a:spcAft>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Digital Signatures: Can detect both malicious and accidental modification, but requires an overhead.  Provides true non-repudiation</a:t>
            </a:r>
            <a:endParaRPr sz="1600" dirty="0"/>
          </a:p>
        </p:txBody>
      </p:sp>
    </p:spTree>
    <p:extLst>
      <p:ext uri="{BB962C8B-B14F-4D97-AF65-F5344CB8AC3E}">
        <p14:creationId xmlns:p14="http://schemas.microsoft.com/office/powerpoint/2010/main" val="13497540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73"/>
          <p:cNvSpPr txBox="1">
            <a:spLocks noGrp="1"/>
          </p:cNvSpPr>
          <p:nvPr>
            <p:ph type="title"/>
          </p:nvPr>
        </p:nvSpPr>
        <p:spPr>
          <a:xfrm>
            <a:off x="838200" y="123481"/>
            <a:ext cx="10515600" cy="1325600"/>
          </a:xfrm>
          <a:prstGeom prst="rect">
            <a:avLst/>
          </a:prstGeom>
          <a:noFill/>
          <a:ln>
            <a:noFill/>
          </a:ln>
        </p:spPr>
        <p:txBody>
          <a:bodyPr spcFirstLastPara="1" wrap="square" lIns="100767" tIns="50367" rIns="100767" bIns="50367" anchor="ctr" anchorCtr="0">
            <a:noAutofit/>
          </a:bodyPr>
          <a:lstStyle/>
          <a:p>
            <a:r>
              <a:rPr lang="en-US" dirty="0"/>
              <a:t>Quick Integrity Review</a:t>
            </a:r>
            <a:endParaRPr sz="1600" dirty="0"/>
          </a:p>
        </p:txBody>
      </p:sp>
      <p:sp>
        <p:nvSpPr>
          <p:cNvPr id="2" name="Footer Placeholder 1">
            <a:extLst>
              <a:ext uri="{FF2B5EF4-FFF2-40B4-BE49-F238E27FC236}">
                <a16:creationId xmlns:a16="http://schemas.microsoft.com/office/drawing/2014/main" id="{E49D24B0-B567-4B05-9FEB-55AE45FDEC27}"/>
              </a:ext>
            </a:extLst>
          </p:cNvPr>
          <p:cNvSpPr>
            <a:spLocks noGrp="1"/>
          </p:cNvSpPr>
          <p:nvPr>
            <p:ph type="ftr" sz="quarter" idx="11"/>
          </p:nvPr>
        </p:nvSpPr>
        <p:spPr/>
        <p:txBody>
          <a:bodyPr/>
          <a:lstStyle/>
          <a:p>
            <a:endParaRPr lang="en-US"/>
          </a:p>
        </p:txBody>
      </p:sp>
      <p:sp>
        <p:nvSpPr>
          <p:cNvPr id="1312" name="Google Shape;1312;p17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183</a:t>
            </a:fld>
            <a:endParaRPr kern="0">
              <a:solidFill>
                <a:srgbClr val="000000"/>
              </a:solidFill>
            </a:endParaRPr>
          </a:p>
        </p:txBody>
      </p:sp>
      <p:pic>
        <p:nvPicPr>
          <p:cNvPr id="6" name="Google Shape;1287;p170">
            <a:extLst>
              <a:ext uri="{FF2B5EF4-FFF2-40B4-BE49-F238E27FC236}">
                <a16:creationId xmlns:a16="http://schemas.microsoft.com/office/drawing/2014/main" id="{7D9564E0-9AFC-4C15-AD68-D81C7BA5CB5E}"/>
              </a:ext>
            </a:extLst>
          </p:cNvPr>
          <p:cNvPicPr preferRelativeResize="0">
            <a:picLocks/>
          </p:cNvPicPr>
          <p:nvPr/>
        </p:nvPicPr>
        <p:blipFill rotWithShape="1">
          <a:blip r:embed="rId3">
            <a:alphaModFix/>
          </a:blip>
          <a:srcRect/>
          <a:stretch/>
        </p:blipFill>
        <p:spPr>
          <a:xfrm>
            <a:off x="1014338" y="1334134"/>
            <a:ext cx="3268276" cy="1615369"/>
          </a:xfrm>
          <a:prstGeom prst="rect">
            <a:avLst/>
          </a:prstGeom>
          <a:noFill/>
          <a:ln>
            <a:noFill/>
          </a:ln>
        </p:spPr>
      </p:pic>
      <p:pic>
        <p:nvPicPr>
          <p:cNvPr id="3" name="Picture 2">
            <a:extLst>
              <a:ext uri="{FF2B5EF4-FFF2-40B4-BE49-F238E27FC236}">
                <a16:creationId xmlns:a16="http://schemas.microsoft.com/office/drawing/2014/main" id="{C85663C3-0B09-448C-B1EF-C7B2131635D8}"/>
              </a:ext>
            </a:extLst>
          </p:cNvPr>
          <p:cNvPicPr>
            <a:picLocks noChangeAspect="1"/>
          </p:cNvPicPr>
          <p:nvPr/>
        </p:nvPicPr>
        <p:blipFill>
          <a:blip r:embed="rId4"/>
          <a:stretch>
            <a:fillRect/>
          </a:stretch>
        </p:blipFill>
        <p:spPr>
          <a:xfrm>
            <a:off x="838201" y="3285565"/>
            <a:ext cx="3620553" cy="2721865"/>
          </a:xfrm>
          <a:prstGeom prst="rect">
            <a:avLst/>
          </a:prstGeom>
        </p:spPr>
      </p:pic>
      <p:sp>
        <p:nvSpPr>
          <p:cNvPr id="4" name="TextBox 3">
            <a:extLst>
              <a:ext uri="{FF2B5EF4-FFF2-40B4-BE49-F238E27FC236}">
                <a16:creationId xmlns:a16="http://schemas.microsoft.com/office/drawing/2014/main" id="{633D3004-9C5B-4FDC-8651-977DF0A42EC8}"/>
              </a:ext>
            </a:extLst>
          </p:cNvPr>
          <p:cNvSpPr txBox="1"/>
          <p:nvPr/>
        </p:nvSpPr>
        <p:spPr>
          <a:xfrm>
            <a:off x="5255880" y="1677360"/>
            <a:ext cx="5276369"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Hashing is only good for accidental modification/corruption, because a malicious attacker would simply modify the hash to evade detection</a:t>
            </a:r>
          </a:p>
        </p:txBody>
      </p:sp>
      <p:sp>
        <p:nvSpPr>
          <p:cNvPr id="9" name="TextBox 8">
            <a:extLst>
              <a:ext uri="{FF2B5EF4-FFF2-40B4-BE49-F238E27FC236}">
                <a16:creationId xmlns:a16="http://schemas.microsoft.com/office/drawing/2014/main" id="{BEA3A764-B741-434A-95F8-0C88C28FDF80}"/>
              </a:ext>
            </a:extLst>
          </p:cNvPr>
          <p:cNvSpPr txBox="1"/>
          <p:nvPr/>
        </p:nvSpPr>
        <p:spPr>
          <a:xfrm>
            <a:off x="4917783" y="3908497"/>
            <a:ext cx="5962811"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Digital Signatures use the sender’s private key + a hash to guarantee the integrity AND the origin of a message…but it requires lots of OVERHEAD of a Public Key Infrastructure</a:t>
            </a:r>
          </a:p>
        </p:txBody>
      </p:sp>
    </p:spTree>
    <p:extLst>
      <p:ext uri="{BB962C8B-B14F-4D97-AF65-F5344CB8AC3E}">
        <p14:creationId xmlns:p14="http://schemas.microsoft.com/office/powerpoint/2010/main" val="24227701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7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1900"/>
            </a:pPr>
            <a:r>
              <a:rPr lang="en" sz="2533" dirty="0"/>
              <a:t>MAC (Message Authentication Code)</a:t>
            </a:r>
            <a:endParaRPr sz="1600" dirty="0"/>
          </a:p>
        </p:txBody>
      </p:sp>
      <p:sp>
        <p:nvSpPr>
          <p:cNvPr id="2" name="Footer Placeholder 1">
            <a:extLst>
              <a:ext uri="{FF2B5EF4-FFF2-40B4-BE49-F238E27FC236}">
                <a16:creationId xmlns:a16="http://schemas.microsoft.com/office/drawing/2014/main" id="{40EB4CC4-9E30-4994-B22F-418395BE2D2D}"/>
              </a:ext>
            </a:extLst>
          </p:cNvPr>
          <p:cNvSpPr>
            <a:spLocks noGrp="1"/>
          </p:cNvSpPr>
          <p:nvPr>
            <p:ph type="ftr" sz="quarter" idx="11"/>
          </p:nvPr>
        </p:nvSpPr>
        <p:spPr/>
        <p:txBody>
          <a:bodyPr/>
          <a:lstStyle/>
          <a:p>
            <a:endParaRPr lang="en-US"/>
          </a:p>
        </p:txBody>
      </p:sp>
      <p:sp>
        <p:nvSpPr>
          <p:cNvPr id="1319" name="Google Shape;1319;p17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184</a:t>
            </a:fld>
            <a:endParaRPr kern="0">
              <a:solidFill>
                <a:srgbClr val="000000"/>
              </a:solidFill>
            </a:endParaRPr>
          </a:p>
        </p:txBody>
      </p:sp>
      <p:sp>
        <p:nvSpPr>
          <p:cNvPr id="1320" name="Google Shape;1320;p174"/>
          <p:cNvSpPr txBox="1">
            <a:spLocks noGrp="1"/>
          </p:cNvSpPr>
          <p:nvPr>
            <p:ph type="body" idx="4294967295"/>
          </p:nvPr>
        </p:nvSpPr>
        <p:spPr>
          <a:xfrm>
            <a:off x="0" y="2151063"/>
            <a:ext cx="9698038"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Message + </a:t>
            </a:r>
            <a:r>
              <a:rPr lang="en" sz="3067" b="1" dirty="0">
                <a:solidFill>
                  <a:schemeClr val="dk1"/>
                </a:solidFill>
                <a:latin typeface="Calibri"/>
                <a:ea typeface="Calibri"/>
                <a:cs typeface="Calibri"/>
                <a:sym typeface="Calibri"/>
              </a:rPr>
              <a:t>Symmetric</a:t>
            </a:r>
            <a:r>
              <a:rPr lang="en" sz="3067" dirty="0">
                <a:solidFill>
                  <a:schemeClr val="dk1"/>
                </a:solidFill>
                <a:latin typeface="Calibri"/>
                <a:ea typeface="Calibri"/>
                <a:cs typeface="Calibri"/>
                <a:sym typeface="Calibri"/>
              </a:rPr>
              <a:t> Number +Hashing algorithm</a:t>
            </a:r>
            <a:endParaRPr sz="1600" dirty="0"/>
          </a:p>
          <a:p>
            <a:pPr marL="203195" indent="-203195">
              <a:lnSpc>
                <a:spcPct val="90000"/>
              </a:lnSpc>
              <a:spcBef>
                <a:spcPts val="933"/>
              </a:spcBef>
              <a:buClr>
                <a:schemeClr val="dk1"/>
              </a:buClr>
              <a:buSzPts val="2300"/>
              <a:buNone/>
            </a:pPr>
            <a:r>
              <a:rPr lang="en" sz="3067" dirty="0">
                <a:solidFill>
                  <a:schemeClr val="dk1"/>
                </a:solidFill>
                <a:latin typeface="Calibri"/>
                <a:ea typeface="Calibri"/>
                <a:cs typeface="Calibri"/>
                <a:sym typeface="Calibri"/>
              </a:rPr>
              <a:t>                                    = HMAC</a:t>
            </a:r>
            <a:r>
              <a:rPr lang="en" sz="3067" dirty="0">
                <a:solidFill>
                  <a:schemeClr val="dk1"/>
                </a:solidFill>
                <a:latin typeface="Calibri"/>
                <a:ea typeface="Calibri"/>
                <a:cs typeface="Calibri"/>
                <a:sym typeface="Wingdings" panose="05000000000000000000" pitchFamily="2" charset="2"/>
              </a:rPr>
              <a:t> CBC MAC</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Integrity and (reasonable) authenticity</a:t>
            </a:r>
            <a:endParaRPr sz="1600" dirty="0"/>
          </a:p>
          <a:p>
            <a:pPr marL="203195" indent="-194728">
              <a:lnSpc>
                <a:spcPct val="90000"/>
              </a:lnSpc>
              <a:spcBef>
                <a:spcPts val="933"/>
              </a:spcBef>
              <a:spcAft>
                <a:spcPts val="2133"/>
              </a:spcAft>
              <a:buClr>
                <a:schemeClr val="dk1"/>
              </a:buClr>
              <a:buSzPts val="2300"/>
              <a:buFont typeface="Arial"/>
              <a:buChar char="•"/>
            </a:pPr>
            <a:r>
              <a:rPr lang="en" sz="3067" dirty="0">
                <a:solidFill>
                  <a:schemeClr val="dk1"/>
                </a:solidFill>
                <a:latin typeface="Calibri"/>
                <a:ea typeface="Calibri"/>
                <a:cs typeface="Calibri"/>
                <a:sym typeface="Calibri"/>
              </a:rPr>
              <a:t>A MAC does not provide true authenticity (symmetric)</a:t>
            </a:r>
            <a:endParaRPr sz="1600" dirty="0"/>
          </a:p>
        </p:txBody>
      </p:sp>
    </p:spTree>
    <p:extLst>
      <p:ext uri="{BB962C8B-B14F-4D97-AF65-F5344CB8AC3E}">
        <p14:creationId xmlns:p14="http://schemas.microsoft.com/office/powerpoint/2010/main" val="36089900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How It All Fits Together</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E721FE2-68E5-433F-B79B-9BA6904DF46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185</a:t>
            </a:fld>
            <a:endParaRPr lang="en-US" sz="600">
              <a:solidFill>
                <a:srgbClr val="FFFFFF"/>
              </a:solidFill>
            </a:endParaRPr>
          </a:p>
        </p:txBody>
      </p:sp>
    </p:spTree>
    <p:extLst>
      <p:ext uri="{BB962C8B-B14F-4D97-AF65-F5344CB8AC3E}">
        <p14:creationId xmlns:p14="http://schemas.microsoft.com/office/powerpoint/2010/main" val="506655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A3EC8-4255-45EF-A521-9F5C1C187663}"/>
              </a:ext>
            </a:extLst>
          </p:cNvPr>
          <p:cNvSpPr>
            <a:spLocks noGrp="1"/>
          </p:cNvSpPr>
          <p:nvPr>
            <p:ph type="title"/>
          </p:nvPr>
        </p:nvSpPr>
        <p:spPr>
          <a:xfrm>
            <a:off x="759822" y="423909"/>
            <a:ext cx="10515600" cy="1325563"/>
          </a:xfrm>
        </p:spPr>
        <p:txBody>
          <a:bodyPr/>
          <a:lstStyle/>
          <a:p>
            <a:r>
              <a:rPr lang="en-US" dirty="0"/>
              <a:t>Applications, Protocols, Cryptosystems and Algorithms For Web Traffic</a:t>
            </a:r>
          </a:p>
        </p:txBody>
      </p:sp>
      <p:sp>
        <p:nvSpPr>
          <p:cNvPr id="3" name="Footer Placeholder 2">
            <a:extLst>
              <a:ext uri="{FF2B5EF4-FFF2-40B4-BE49-F238E27FC236}">
                <a16:creationId xmlns:a16="http://schemas.microsoft.com/office/drawing/2014/main" id="{BD238687-8B34-4A47-9F10-8773DCB63D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52AC3A-084D-4163-92B3-4F3EEBA2648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186</a:t>
            </a:fld>
            <a:endParaRPr lang="en"/>
          </a:p>
        </p:txBody>
      </p:sp>
      <p:sp>
        <p:nvSpPr>
          <p:cNvPr id="5" name="TextBox 4">
            <a:extLst>
              <a:ext uri="{FF2B5EF4-FFF2-40B4-BE49-F238E27FC236}">
                <a16:creationId xmlns:a16="http://schemas.microsoft.com/office/drawing/2014/main" id="{9C53181D-0C12-44D0-932C-9F4A221C1827}"/>
              </a:ext>
            </a:extLst>
          </p:cNvPr>
          <p:cNvSpPr txBox="1"/>
          <p:nvPr/>
        </p:nvSpPr>
        <p:spPr>
          <a:xfrm>
            <a:off x="559634" y="2098623"/>
            <a:ext cx="11072734" cy="3416320"/>
          </a:xfrm>
          <a:prstGeom prst="rect">
            <a:avLst/>
          </a:prstGeom>
          <a:noFill/>
        </p:spPr>
        <p:txBody>
          <a:bodyPr wrap="square" rtlCol="0">
            <a:spAutoFit/>
          </a:bodyPr>
          <a:lstStyle/>
          <a:p>
            <a:r>
              <a:rPr lang="en-US" sz="2400" b="1" u="sng" dirty="0"/>
              <a:t>Application</a:t>
            </a:r>
            <a:r>
              <a:rPr lang="en-US" sz="2400" dirty="0"/>
              <a:t>:  User interface—Web Browser (Explorer, Edge, Firefox, </a:t>
            </a:r>
            <a:r>
              <a:rPr lang="en-US" sz="2400" dirty="0" err="1"/>
              <a:t>etc</a:t>
            </a:r>
            <a:r>
              <a:rPr lang="en-US" sz="2400" dirty="0"/>
              <a:t>) &amp; Web Server (Apache, IIS)</a:t>
            </a:r>
          </a:p>
          <a:p>
            <a:endParaRPr lang="en-US" sz="2400" dirty="0"/>
          </a:p>
          <a:p>
            <a:r>
              <a:rPr lang="en-US" sz="2400" b="1" u="sng" dirty="0"/>
              <a:t>Protocol</a:t>
            </a:r>
            <a:r>
              <a:rPr lang="en-US" sz="2400" dirty="0"/>
              <a:t>:  Specifies rules of communication—HTTP or HTTPS (which mandates a cryptosystem be used)</a:t>
            </a:r>
          </a:p>
          <a:p>
            <a:endParaRPr lang="en-US" sz="2400" dirty="0"/>
          </a:p>
          <a:p>
            <a:r>
              <a:rPr lang="en-US" sz="2400" b="1" u="sng" dirty="0"/>
              <a:t>Cryptosystem</a:t>
            </a:r>
            <a:r>
              <a:rPr lang="en-US" sz="2400" dirty="0"/>
              <a:t>:  Framework to provide protection for data--SSL/TLS</a:t>
            </a:r>
          </a:p>
          <a:p>
            <a:endParaRPr lang="en-US" sz="2400" dirty="0"/>
          </a:p>
          <a:p>
            <a:r>
              <a:rPr lang="en-US" sz="2400" b="1" u="sng" dirty="0"/>
              <a:t>Algorithm:</a:t>
            </a:r>
            <a:r>
              <a:rPr lang="en-US" sz="2400" dirty="0"/>
              <a:t> Provides the math for the actual encryption.  </a:t>
            </a:r>
          </a:p>
        </p:txBody>
      </p:sp>
    </p:spTree>
    <p:extLst>
      <p:ext uri="{BB962C8B-B14F-4D97-AF65-F5344CB8AC3E}">
        <p14:creationId xmlns:p14="http://schemas.microsoft.com/office/powerpoint/2010/main" val="24013654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54593-C8D0-4358-9372-9AF8BB7C71B9}"/>
              </a:ext>
            </a:extLst>
          </p:cNvPr>
          <p:cNvSpPr>
            <a:spLocks noGrp="1"/>
          </p:cNvSpPr>
          <p:nvPr>
            <p:ph type="title"/>
          </p:nvPr>
        </p:nvSpPr>
        <p:spPr/>
        <p:txBody>
          <a:bodyPr/>
          <a:lstStyle/>
          <a:p>
            <a:r>
              <a:rPr lang="en-US" dirty="0"/>
              <a:t>Applications, Protocols, Cryptosystems and Algorithms For Mail </a:t>
            </a:r>
          </a:p>
        </p:txBody>
      </p:sp>
      <p:sp>
        <p:nvSpPr>
          <p:cNvPr id="3" name="Footer Placeholder 2">
            <a:extLst>
              <a:ext uri="{FF2B5EF4-FFF2-40B4-BE49-F238E27FC236}">
                <a16:creationId xmlns:a16="http://schemas.microsoft.com/office/drawing/2014/main" id="{048D1AAD-6F9E-4F3C-86AF-43B4F04391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A4F727-399D-4821-BDA7-C6AC24492BD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187</a:t>
            </a:fld>
            <a:endParaRPr lang="en"/>
          </a:p>
        </p:txBody>
      </p:sp>
      <p:sp>
        <p:nvSpPr>
          <p:cNvPr id="5" name="Rectangle 4">
            <a:extLst>
              <a:ext uri="{FF2B5EF4-FFF2-40B4-BE49-F238E27FC236}">
                <a16:creationId xmlns:a16="http://schemas.microsoft.com/office/drawing/2014/main" id="{DAC9E56D-A450-4ABD-B283-670E4A2D6252}"/>
              </a:ext>
            </a:extLst>
          </p:cNvPr>
          <p:cNvSpPr/>
          <p:nvPr/>
        </p:nvSpPr>
        <p:spPr>
          <a:xfrm>
            <a:off x="617927" y="1690725"/>
            <a:ext cx="10294911" cy="3416320"/>
          </a:xfrm>
          <a:prstGeom prst="rect">
            <a:avLst/>
          </a:prstGeom>
        </p:spPr>
        <p:txBody>
          <a:bodyPr wrap="square">
            <a:spAutoFit/>
          </a:bodyPr>
          <a:lstStyle/>
          <a:p>
            <a:r>
              <a:rPr lang="en-US" sz="2400" b="1" u="sng" dirty="0"/>
              <a:t>Application</a:t>
            </a:r>
            <a:r>
              <a:rPr lang="en-US" sz="2400" dirty="0"/>
              <a:t>:  User interface—Mail Client (Outlook) and Mail Server (Exchange)</a:t>
            </a:r>
          </a:p>
          <a:p>
            <a:endParaRPr lang="en-US" sz="2400" dirty="0"/>
          </a:p>
          <a:p>
            <a:r>
              <a:rPr lang="en-US" sz="2400" b="1" u="sng" dirty="0"/>
              <a:t>Protocol</a:t>
            </a:r>
            <a:r>
              <a:rPr lang="en-US" sz="2400" dirty="0"/>
              <a:t>:  Specifies rules of communication—Secure SMTP or Secure POP3 or Secure IMAP</a:t>
            </a:r>
          </a:p>
          <a:p>
            <a:endParaRPr lang="en-US" sz="2400" dirty="0"/>
          </a:p>
          <a:p>
            <a:r>
              <a:rPr lang="en-US" sz="2400" b="1" u="sng" dirty="0"/>
              <a:t>Cryptosystem</a:t>
            </a:r>
            <a:r>
              <a:rPr lang="en-US" sz="2400" dirty="0"/>
              <a:t>:  Framework to provide protection for data—S/MIME or PGP</a:t>
            </a:r>
          </a:p>
          <a:p>
            <a:endParaRPr lang="en-US" sz="2400" dirty="0"/>
          </a:p>
          <a:p>
            <a:r>
              <a:rPr lang="en-US" sz="2400" b="1" u="sng" dirty="0"/>
              <a:t>Algorithm:</a:t>
            </a:r>
            <a:r>
              <a:rPr lang="en-US" sz="2400" dirty="0"/>
              <a:t> Provides the math for the actual encryption process:  AES is most popular or if using PGP </a:t>
            </a:r>
            <a:r>
              <a:rPr lang="en-US" sz="2400"/>
              <a:t>the algorithm is IDEA</a:t>
            </a:r>
            <a:endParaRPr lang="en-US" sz="2400" dirty="0"/>
          </a:p>
        </p:txBody>
      </p:sp>
    </p:spTree>
    <p:extLst>
      <p:ext uri="{BB962C8B-B14F-4D97-AF65-F5344CB8AC3E}">
        <p14:creationId xmlns:p14="http://schemas.microsoft.com/office/powerpoint/2010/main" val="16781369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Wave 17">
            <a:extLst>
              <a:ext uri="{FF2B5EF4-FFF2-40B4-BE49-F238E27FC236}">
                <a16:creationId xmlns:a16="http://schemas.microsoft.com/office/drawing/2014/main" id="{43D07EED-C69C-4054-8AC1-FCBA62FA74C0}"/>
              </a:ext>
            </a:extLst>
          </p:cNvPr>
          <p:cNvSpPr/>
          <p:nvPr/>
        </p:nvSpPr>
        <p:spPr>
          <a:xfrm>
            <a:off x="18361" y="0"/>
            <a:ext cx="12192000" cy="1057877"/>
          </a:xfrm>
          <a:prstGeom prst="wave">
            <a:avLst>
              <a:gd name="adj1" fmla="val 12500"/>
              <a:gd name="adj2" fmla="val -2826"/>
            </a:avLst>
          </a:prstGeom>
          <a:solidFill>
            <a:schemeClr val="tx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hopping cart">
            <a:hlinkClick r:id="rId2"/>
            <a:extLst>
              <a:ext uri="{FF2B5EF4-FFF2-40B4-BE49-F238E27FC236}">
                <a16:creationId xmlns:a16="http://schemas.microsoft.com/office/drawing/2014/main" id="{0CBE28C8-3667-4257-A758-A43F6B42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76" y="1327614"/>
            <a:ext cx="2192770" cy="1957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8EA5175-BAB8-475B-9934-1487A480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300" y="1057877"/>
            <a:ext cx="3199277" cy="2134443"/>
          </a:xfrm>
          <a:prstGeom prst="rect">
            <a:avLst/>
          </a:prstGeom>
        </p:spPr>
      </p:pic>
      <p:pic>
        <p:nvPicPr>
          <p:cNvPr id="9" name="Picture 8">
            <a:extLst>
              <a:ext uri="{FF2B5EF4-FFF2-40B4-BE49-F238E27FC236}">
                <a16:creationId xmlns:a16="http://schemas.microsoft.com/office/drawing/2014/main" id="{2E84D73C-C3D8-40A6-9A7E-32442569A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49" y="1057877"/>
            <a:ext cx="3560997" cy="2056071"/>
          </a:xfrm>
          <a:prstGeom prst="rect">
            <a:avLst/>
          </a:prstGeom>
        </p:spPr>
      </p:pic>
      <p:pic>
        <p:nvPicPr>
          <p:cNvPr id="12" name="Picture 11">
            <a:extLst>
              <a:ext uri="{FF2B5EF4-FFF2-40B4-BE49-F238E27FC236}">
                <a16:creationId xmlns:a16="http://schemas.microsoft.com/office/drawing/2014/main" id="{030C27F5-5F33-4630-B3BA-2A34FA87503B}"/>
              </a:ext>
            </a:extLst>
          </p:cNvPr>
          <p:cNvPicPr>
            <a:picLocks noChangeAspect="1"/>
          </p:cNvPicPr>
          <p:nvPr/>
        </p:nvPicPr>
        <p:blipFill>
          <a:blip r:embed="rId6"/>
          <a:stretch>
            <a:fillRect/>
          </a:stretch>
        </p:blipFill>
        <p:spPr>
          <a:xfrm>
            <a:off x="246449" y="3470613"/>
            <a:ext cx="11544300" cy="2245301"/>
          </a:xfrm>
          <a:prstGeom prst="rect">
            <a:avLst/>
          </a:prstGeom>
        </p:spPr>
      </p:pic>
      <p:sp>
        <p:nvSpPr>
          <p:cNvPr id="17" name="Rectangle 16">
            <a:extLst>
              <a:ext uri="{FF2B5EF4-FFF2-40B4-BE49-F238E27FC236}">
                <a16:creationId xmlns:a16="http://schemas.microsoft.com/office/drawing/2014/main" id="{D8CD29A4-31AF-4835-AF2B-80D4E532FCE6}"/>
              </a:ext>
            </a:extLst>
          </p:cNvPr>
          <p:cNvSpPr/>
          <p:nvPr/>
        </p:nvSpPr>
        <p:spPr>
          <a:xfrm>
            <a:off x="3269008" y="210845"/>
            <a:ext cx="5653984"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2"/>
                </a:solidFill>
                <a:effectLst>
                  <a:outerShdw dist="38100" dir="2700000" algn="bl" rotWithShape="0">
                    <a:schemeClr val="accent5"/>
                  </a:outerShdw>
                </a:effectLst>
              </a:rPr>
              <a:t>CRYPTO-MART</a:t>
            </a:r>
          </a:p>
        </p:txBody>
      </p:sp>
      <p:sp>
        <p:nvSpPr>
          <p:cNvPr id="3" name="Footer Placeholder 2">
            <a:extLst>
              <a:ext uri="{FF2B5EF4-FFF2-40B4-BE49-F238E27FC236}">
                <a16:creationId xmlns:a16="http://schemas.microsoft.com/office/drawing/2014/main" id="{78322F45-5E7A-43CA-B7FC-78016440B35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05E44440-9D96-4BC6-B22C-2229A836482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188</a:t>
            </a:fld>
            <a:endParaRPr lang="en"/>
          </a:p>
        </p:txBody>
      </p:sp>
    </p:spTree>
    <p:extLst>
      <p:ext uri="{BB962C8B-B14F-4D97-AF65-F5344CB8AC3E}">
        <p14:creationId xmlns:p14="http://schemas.microsoft.com/office/powerpoint/2010/main" val="21807933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err="1">
                <a:solidFill>
                  <a:schemeClr val="tx1">
                    <a:lumMod val="85000"/>
                    <a:lumOff val="15000"/>
                  </a:schemeClr>
                </a:solidFill>
                <a:latin typeface="+mj-lt"/>
                <a:ea typeface="+mj-ea"/>
                <a:cs typeface="+mj-cs"/>
              </a:rPr>
              <a:t>IPSec</a:t>
            </a:r>
            <a:endParaRPr lang="en-US" sz="6600" kern="1200" dirty="0">
              <a:solidFill>
                <a:schemeClr val="tx1">
                  <a:lumMod val="85000"/>
                  <a:lumOff val="15000"/>
                </a:schemeClr>
              </a:solidFill>
              <a:latin typeface="+mj-lt"/>
              <a:ea typeface="+mj-ea"/>
              <a:cs typeface="+mj-cs"/>
            </a:endParaRP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F90C29A-3695-4870-AE08-6A49250D3C4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189</a:t>
            </a:fld>
            <a:endParaRPr lang="en-US" sz="600">
              <a:solidFill>
                <a:srgbClr val="FFFFFF"/>
              </a:solidFill>
            </a:endParaRPr>
          </a:p>
        </p:txBody>
      </p:sp>
    </p:spTree>
    <p:extLst>
      <p:ext uri="{BB962C8B-B14F-4D97-AF65-F5344CB8AC3E}">
        <p14:creationId xmlns:p14="http://schemas.microsoft.com/office/powerpoint/2010/main" val="3385089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3364-09DD-450C-B34C-26A34B48003B}"/>
              </a:ext>
            </a:extLst>
          </p:cNvPr>
          <p:cNvSpPr>
            <a:spLocks noGrp="1"/>
          </p:cNvSpPr>
          <p:nvPr>
            <p:ph type="title"/>
          </p:nvPr>
        </p:nvSpPr>
        <p:spPr/>
        <p:txBody>
          <a:bodyPr/>
          <a:lstStyle/>
          <a:p>
            <a:pPr algn="l"/>
            <a:r>
              <a:rPr lang="en-US" dirty="0"/>
              <a:t>Risk</a:t>
            </a:r>
          </a:p>
        </p:txBody>
      </p:sp>
      <p:sp>
        <p:nvSpPr>
          <p:cNvPr id="3" name="Slide Number Placeholder 2">
            <a:extLst>
              <a:ext uri="{FF2B5EF4-FFF2-40B4-BE49-F238E27FC236}">
                <a16:creationId xmlns:a16="http://schemas.microsoft.com/office/drawing/2014/main" id="{D7670665-58DA-41EE-B4FC-E9C15C28449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19</a:t>
            </a:fld>
            <a:endParaRPr lang="en"/>
          </a:p>
        </p:txBody>
      </p:sp>
      <p:pic>
        <p:nvPicPr>
          <p:cNvPr id="6" name="Picture 5">
            <a:extLst>
              <a:ext uri="{FF2B5EF4-FFF2-40B4-BE49-F238E27FC236}">
                <a16:creationId xmlns:a16="http://schemas.microsoft.com/office/drawing/2014/main" id="{728F6265-EEA4-4673-9BCF-A0384489C22A}"/>
              </a:ext>
            </a:extLst>
          </p:cNvPr>
          <p:cNvPicPr>
            <a:picLocks noChangeAspect="1"/>
          </p:cNvPicPr>
          <p:nvPr/>
        </p:nvPicPr>
        <p:blipFill>
          <a:blip r:embed="rId2"/>
          <a:stretch>
            <a:fillRect/>
          </a:stretch>
        </p:blipFill>
        <p:spPr>
          <a:xfrm>
            <a:off x="2590800" y="1072910"/>
            <a:ext cx="7010400" cy="4712180"/>
          </a:xfrm>
          <a:prstGeom prst="rect">
            <a:avLst/>
          </a:prstGeom>
        </p:spPr>
      </p:pic>
      <p:pic>
        <p:nvPicPr>
          <p:cNvPr id="5" name="Picture 4">
            <a:extLst>
              <a:ext uri="{FF2B5EF4-FFF2-40B4-BE49-F238E27FC236}">
                <a16:creationId xmlns:a16="http://schemas.microsoft.com/office/drawing/2014/main" id="{2DE0A87C-564F-4820-898E-C2CBBD40A5EF}"/>
              </a:ext>
            </a:extLst>
          </p:cNvPr>
          <p:cNvPicPr>
            <a:picLocks noChangeAspect="1"/>
          </p:cNvPicPr>
          <p:nvPr/>
        </p:nvPicPr>
        <p:blipFill>
          <a:blip r:embed="rId3"/>
          <a:stretch>
            <a:fillRect/>
          </a:stretch>
        </p:blipFill>
        <p:spPr>
          <a:xfrm>
            <a:off x="3344091" y="5970708"/>
            <a:ext cx="3980090" cy="200025"/>
          </a:xfrm>
          <a:prstGeom prst="rect">
            <a:avLst/>
          </a:prstGeom>
        </p:spPr>
      </p:pic>
    </p:spTree>
    <p:extLst>
      <p:ext uri="{BB962C8B-B14F-4D97-AF65-F5344CB8AC3E}">
        <p14:creationId xmlns:p14="http://schemas.microsoft.com/office/powerpoint/2010/main" val="3613452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86"/>
          <p:cNvSpPr txBox="1">
            <a:spLocks noGrp="1"/>
          </p:cNvSpPr>
          <p:nvPr>
            <p:ph type="title"/>
          </p:nvPr>
        </p:nvSpPr>
        <p:spPr>
          <a:xfrm>
            <a:off x="838200" y="365125"/>
            <a:ext cx="10153200" cy="1325600"/>
          </a:xfrm>
          <a:prstGeom prst="rect">
            <a:avLst/>
          </a:prstGeom>
          <a:noFill/>
          <a:ln>
            <a:noFill/>
          </a:ln>
        </p:spPr>
        <p:txBody>
          <a:bodyPr spcFirstLastPara="1" wrap="square" lIns="100767" tIns="50367" rIns="100767" bIns="50367" anchor="ctr" anchorCtr="0">
            <a:noAutofit/>
          </a:bodyPr>
          <a:lstStyle/>
          <a:p>
            <a:r>
              <a:rPr lang="en" dirty="0"/>
              <a:t>IPSec</a:t>
            </a:r>
            <a:endParaRPr sz="1600" dirty="0"/>
          </a:p>
        </p:txBody>
      </p:sp>
      <p:sp>
        <p:nvSpPr>
          <p:cNvPr id="2" name="Footer Placeholder 1">
            <a:extLst>
              <a:ext uri="{FF2B5EF4-FFF2-40B4-BE49-F238E27FC236}">
                <a16:creationId xmlns:a16="http://schemas.microsoft.com/office/drawing/2014/main" id="{9CF83F9F-1B1C-457C-BF45-4FF6C4AE553C}"/>
              </a:ext>
            </a:extLst>
          </p:cNvPr>
          <p:cNvSpPr>
            <a:spLocks noGrp="1"/>
          </p:cNvSpPr>
          <p:nvPr>
            <p:ph type="ftr" sz="quarter" idx="11"/>
          </p:nvPr>
        </p:nvSpPr>
        <p:spPr/>
        <p:txBody>
          <a:bodyPr/>
          <a:lstStyle/>
          <a:p>
            <a:endParaRPr lang="en-US"/>
          </a:p>
        </p:txBody>
      </p:sp>
      <p:sp>
        <p:nvSpPr>
          <p:cNvPr id="1422" name="Google Shape;1422;p18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190</a:t>
            </a:fld>
            <a:endParaRPr kern="0">
              <a:solidFill>
                <a:srgbClr val="000000"/>
              </a:solidFill>
            </a:endParaRPr>
          </a:p>
        </p:txBody>
      </p:sp>
      <p:sp>
        <p:nvSpPr>
          <p:cNvPr id="1423" name="Google Shape;1423;p186"/>
          <p:cNvSpPr txBox="1"/>
          <p:nvPr/>
        </p:nvSpPr>
        <p:spPr>
          <a:xfrm>
            <a:off x="1477819" y="2286000"/>
            <a:ext cx="8337200" cy="1863600"/>
          </a:xfrm>
          <a:prstGeom prst="rect">
            <a:avLst/>
          </a:prstGeom>
          <a:noFill/>
          <a:ln>
            <a:noFill/>
          </a:ln>
        </p:spPr>
        <p:txBody>
          <a:bodyPr spcFirstLastPara="1" wrap="square" lIns="100767" tIns="50367" rIns="100767" bIns="50367" anchor="ctr" anchorCtr="0">
            <a:noAutofit/>
          </a:bodyPr>
          <a:lstStyle/>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Provides the framework for services such as encryption, authentication, integrity (any or all of these services may be provided)</a:t>
            </a:r>
            <a:endParaRPr sz="1600" kern="0">
              <a:solidFill>
                <a:srgbClr val="000000"/>
              </a:solidFill>
              <a:latin typeface="Arial"/>
              <a:cs typeface="Arial"/>
              <a:sym typeface="Arial"/>
            </a:endParaRPr>
          </a:p>
          <a:p>
            <a:pPr defTabSz="1219170">
              <a:lnSpc>
                <a:spcPct val="70000"/>
              </a:lnSpc>
              <a:buClr>
                <a:srgbClr val="000000"/>
              </a:buClr>
              <a:buSzPts val="1900"/>
            </a:pPr>
            <a:endParaRPr sz="2533" kern="0">
              <a:solidFill>
                <a:srgbClr val="000000"/>
              </a:solidFill>
              <a:latin typeface="Calibri"/>
              <a:ea typeface="Calibri"/>
              <a:cs typeface="Calibri"/>
              <a:sym typeface="Calibri"/>
            </a:endParaRPr>
          </a:p>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IPSec provides encapsulation, not encryption</a:t>
            </a:r>
            <a:endParaRPr sz="1600" kern="0">
              <a:solidFill>
                <a:srgbClr val="000000"/>
              </a:solidFill>
              <a:latin typeface="Arial"/>
              <a:cs typeface="Arial"/>
              <a:sym typeface="Arial"/>
            </a:endParaRPr>
          </a:p>
          <a:p>
            <a:pPr defTabSz="1219170">
              <a:lnSpc>
                <a:spcPct val="70000"/>
              </a:lnSpc>
              <a:buClr>
                <a:srgbClr val="000000"/>
              </a:buClr>
              <a:buSzPts val="1900"/>
            </a:pPr>
            <a:endParaRPr sz="2533" kern="0">
              <a:solidFill>
                <a:srgbClr val="000000"/>
              </a:solidFill>
              <a:latin typeface="Calibri"/>
              <a:ea typeface="Calibri"/>
              <a:cs typeface="Calibri"/>
              <a:sym typeface="Calibri"/>
            </a:endParaRPr>
          </a:p>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What is encapsulated can be protected through the protocols within IPSec</a:t>
            </a:r>
            <a:endParaRPr sz="1600" kern="0">
              <a:solidFill>
                <a:srgbClr val="000000"/>
              </a:solidFill>
              <a:latin typeface="Arial"/>
              <a:cs typeface="Arial"/>
              <a:sym typeface="Arial"/>
            </a:endParaRPr>
          </a:p>
          <a:p>
            <a:pPr marL="626518" indent="-474121" defTabSz="1219170">
              <a:lnSpc>
                <a:spcPct val="70000"/>
              </a:lnSpc>
              <a:buClr>
                <a:srgbClr val="000000"/>
              </a:buClr>
              <a:buSzPts val="1900"/>
            </a:pPr>
            <a:endParaRPr sz="2533"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381327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8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Encapsulation:  Packaging (Not Encrypting)</a:t>
            </a:r>
            <a:endParaRPr sz="1600" dirty="0"/>
          </a:p>
        </p:txBody>
      </p:sp>
      <p:sp>
        <p:nvSpPr>
          <p:cNvPr id="2" name="Footer Placeholder 1">
            <a:extLst>
              <a:ext uri="{FF2B5EF4-FFF2-40B4-BE49-F238E27FC236}">
                <a16:creationId xmlns:a16="http://schemas.microsoft.com/office/drawing/2014/main" id="{2118E154-5881-460B-A827-AA11067F313B}"/>
              </a:ext>
            </a:extLst>
          </p:cNvPr>
          <p:cNvSpPr>
            <a:spLocks noGrp="1"/>
          </p:cNvSpPr>
          <p:nvPr>
            <p:ph type="ftr" sz="quarter" idx="11"/>
          </p:nvPr>
        </p:nvSpPr>
        <p:spPr/>
        <p:txBody>
          <a:bodyPr/>
          <a:lstStyle/>
          <a:p>
            <a:endParaRPr lang="en-US"/>
          </a:p>
        </p:txBody>
      </p:sp>
      <p:sp>
        <p:nvSpPr>
          <p:cNvPr id="1430" name="Google Shape;1430;p18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191</a:t>
            </a:fld>
            <a:endParaRPr kern="0">
              <a:solidFill>
                <a:srgbClr val="000000"/>
              </a:solidFill>
            </a:endParaRPr>
          </a:p>
        </p:txBody>
      </p:sp>
      <p:sp>
        <p:nvSpPr>
          <p:cNvPr id="1431" name="Google Shape;1431;p187"/>
          <p:cNvSpPr txBox="1">
            <a:spLocks noGrp="1"/>
          </p:cNvSpPr>
          <p:nvPr>
            <p:ph type="body" idx="4294967295"/>
          </p:nvPr>
        </p:nvSpPr>
        <p:spPr>
          <a:xfrm>
            <a:off x="0" y="1460500"/>
            <a:ext cx="8589963" cy="538163"/>
          </a:xfrm>
          <a:prstGeom prst="rect">
            <a:avLst/>
          </a:prstGeom>
          <a:noFill/>
          <a:ln>
            <a:noFill/>
          </a:ln>
        </p:spPr>
        <p:txBody>
          <a:bodyPr spcFirstLastPara="1" wrap="square" lIns="100767" tIns="50367" rIns="100767" bIns="50367" anchor="t" anchorCtr="0">
            <a:noAutofit/>
          </a:bodyPr>
          <a:lstStyle/>
          <a:p>
            <a:pPr marL="0" indent="0">
              <a:lnSpc>
                <a:spcPct val="90000"/>
              </a:lnSpc>
              <a:spcAft>
                <a:spcPts val="2133"/>
              </a:spcAft>
              <a:buClr>
                <a:schemeClr val="dk1"/>
              </a:buClr>
              <a:buSzPts val="1500"/>
              <a:buNone/>
            </a:pPr>
            <a:r>
              <a:rPr lang="en" sz="2000">
                <a:solidFill>
                  <a:schemeClr val="dk1"/>
                </a:solidFill>
                <a:latin typeface="Calibri"/>
                <a:ea typeface="Calibri"/>
                <a:cs typeface="Calibri"/>
                <a:sym typeface="Calibri"/>
              </a:rPr>
              <a:t>Think about shipping something fragile… for instance, Champaign glasses.  You could just stick a stamp on them, but they would break….so, you add packaging them up to get to the correct destination safely and intact. </a:t>
            </a:r>
            <a:endParaRPr sz="1600"/>
          </a:p>
        </p:txBody>
      </p:sp>
      <p:pic>
        <p:nvPicPr>
          <p:cNvPr id="1432" name="Google Shape;1432;p187"/>
          <p:cNvPicPr preferRelativeResize="0"/>
          <p:nvPr/>
        </p:nvPicPr>
        <p:blipFill rotWithShape="1">
          <a:blip r:embed="rId3">
            <a:alphaModFix/>
          </a:blip>
          <a:srcRect/>
          <a:stretch/>
        </p:blipFill>
        <p:spPr>
          <a:xfrm>
            <a:off x="9727044" y="1663113"/>
            <a:ext cx="1086691" cy="775847"/>
          </a:xfrm>
          <a:prstGeom prst="rect">
            <a:avLst/>
          </a:prstGeom>
          <a:noFill/>
          <a:ln>
            <a:noFill/>
          </a:ln>
        </p:spPr>
      </p:pic>
      <p:sp>
        <p:nvSpPr>
          <p:cNvPr id="1433" name="Google Shape;1433;p187"/>
          <p:cNvSpPr txBox="1"/>
          <p:nvPr/>
        </p:nvSpPr>
        <p:spPr>
          <a:xfrm>
            <a:off x="2678533" y="2482204"/>
            <a:ext cx="6834800" cy="2487600"/>
          </a:xfrm>
          <a:prstGeom prst="rect">
            <a:avLst/>
          </a:prstGeom>
          <a:noFill/>
          <a:ln>
            <a:noFill/>
          </a:ln>
        </p:spPr>
        <p:txBody>
          <a:bodyPr spcFirstLastPara="1" wrap="square" lIns="100767" tIns="50367" rIns="100767" bIns="50367" anchor="t" anchorCtr="0">
            <a:noAutofit/>
          </a:bodyPr>
          <a:lstStyle/>
          <a:p>
            <a:pPr marL="507987" indent="-499521" defTabSz="1219170">
              <a:lnSpc>
                <a:spcPct val="70000"/>
              </a:lnSpc>
              <a:buClr>
                <a:srgbClr val="000000"/>
              </a:buClr>
              <a:buSzPts val="1300"/>
              <a:buFont typeface="Calibri"/>
              <a:buAutoNum type="arabicPeriod"/>
            </a:pPr>
            <a:r>
              <a:rPr lang="en" sz="1733" kern="0">
                <a:solidFill>
                  <a:srgbClr val="000000"/>
                </a:solidFill>
                <a:latin typeface="Calibri"/>
                <a:ea typeface="Calibri"/>
                <a:cs typeface="Calibri"/>
                <a:sym typeface="Calibri"/>
              </a:rPr>
              <a:t>We wrap Champaign glasses in bubble wrap to protect them  </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Then we put the glasses in a box with bubble wrap</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gift wrap the box and write, “Best wishes, Uncle Steve!”</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put that box  in a bigger box with packing peanuts for more protection</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put that box in a Fed Ex box with a Fed Ex label to provide information for the package to traverse the carrier’s network</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hand off the package to Federal Express and the champaign glasses are on their way!</a:t>
            </a:r>
            <a:endParaRPr sz="1600" kern="0">
              <a:solidFill>
                <a:srgbClr val="000000"/>
              </a:solidFill>
              <a:latin typeface="Arial"/>
              <a:cs typeface="Arial"/>
              <a:sym typeface="Arial"/>
            </a:endParaRPr>
          </a:p>
        </p:txBody>
      </p:sp>
      <p:grpSp>
        <p:nvGrpSpPr>
          <p:cNvPr id="1434" name="Google Shape;1434;p187"/>
          <p:cNvGrpSpPr/>
          <p:nvPr/>
        </p:nvGrpSpPr>
        <p:grpSpPr>
          <a:xfrm>
            <a:off x="9540813" y="2891054"/>
            <a:ext cx="2306624" cy="1179356"/>
            <a:chOff x="6391782" y="3276661"/>
            <a:chExt cx="2295300" cy="2038526"/>
          </a:xfrm>
        </p:grpSpPr>
        <p:pic>
          <p:nvPicPr>
            <p:cNvPr id="1435" name="Google Shape;1435;p187"/>
            <p:cNvPicPr preferRelativeResize="0"/>
            <p:nvPr/>
          </p:nvPicPr>
          <p:blipFill rotWithShape="1">
            <a:blip r:embed="rId4">
              <a:alphaModFix/>
            </a:blip>
            <a:srcRect/>
            <a:stretch/>
          </p:blipFill>
          <p:spPr>
            <a:xfrm>
              <a:off x="6577012" y="3276661"/>
              <a:ext cx="1809459" cy="1256864"/>
            </a:xfrm>
            <a:prstGeom prst="rect">
              <a:avLst/>
            </a:prstGeom>
            <a:noFill/>
            <a:ln>
              <a:noFill/>
            </a:ln>
          </p:spPr>
        </p:pic>
        <p:sp>
          <p:nvSpPr>
            <p:cNvPr id="1436" name="Google Shape;1436;p187"/>
            <p:cNvSpPr txBox="1"/>
            <p:nvPr/>
          </p:nvSpPr>
          <p:spPr>
            <a:xfrm>
              <a:off x="6391782" y="4517187"/>
              <a:ext cx="2295300" cy="798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Missing step: Remove Pug from bubble wrap</a:t>
              </a:r>
              <a:endParaRPr sz="1600" kern="0">
                <a:solidFill>
                  <a:srgbClr val="000000"/>
                </a:solidFill>
                <a:latin typeface="Arial"/>
                <a:cs typeface="Arial"/>
                <a:sym typeface="Arial"/>
              </a:endParaRPr>
            </a:p>
          </p:txBody>
        </p:sp>
      </p:grpSp>
      <p:grpSp>
        <p:nvGrpSpPr>
          <p:cNvPr id="1437" name="Google Shape;1437;p187"/>
          <p:cNvGrpSpPr/>
          <p:nvPr/>
        </p:nvGrpSpPr>
        <p:grpSpPr>
          <a:xfrm>
            <a:off x="458976" y="3839740"/>
            <a:ext cx="1896761" cy="1224385"/>
            <a:chOff x="304800" y="3886200"/>
            <a:chExt cx="1782000" cy="1452300"/>
          </a:xfrm>
        </p:grpSpPr>
        <p:pic>
          <p:nvPicPr>
            <p:cNvPr id="1438" name="Google Shape;1438;p187"/>
            <p:cNvPicPr preferRelativeResize="0"/>
            <p:nvPr/>
          </p:nvPicPr>
          <p:blipFill rotWithShape="1">
            <a:blip r:embed="rId5">
              <a:alphaModFix/>
            </a:blip>
            <a:srcRect/>
            <a:stretch/>
          </p:blipFill>
          <p:spPr>
            <a:xfrm>
              <a:off x="457200" y="3886200"/>
              <a:ext cx="1379509" cy="930999"/>
            </a:xfrm>
            <a:prstGeom prst="rect">
              <a:avLst/>
            </a:prstGeom>
            <a:noFill/>
            <a:ln>
              <a:noFill/>
            </a:ln>
          </p:spPr>
        </p:pic>
        <p:sp>
          <p:nvSpPr>
            <p:cNvPr id="1439" name="Google Shape;1439;p187"/>
            <p:cNvSpPr txBox="1"/>
            <p:nvPr/>
          </p:nvSpPr>
          <p:spPr>
            <a:xfrm>
              <a:off x="304800" y="4876800"/>
              <a:ext cx="1782000" cy="4617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333" kern="0">
                  <a:solidFill>
                    <a:srgbClr val="000000"/>
                  </a:solidFill>
                  <a:latin typeface="Calibri"/>
                  <a:ea typeface="Calibri"/>
                  <a:cs typeface="Calibri"/>
                  <a:sym typeface="Calibri"/>
                </a:rPr>
                <a:t>Missing Step: Remove Cat from Packing Peanuts</a:t>
              </a:r>
              <a:endParaRPr sz="1600" kern="0">
                <a:solidFill>
                  <a:srgbClr val="000000"/>
                </a:solidFill>
                <a:latin typeface="Arial"/>
                <a:cs typeface="Arial"/>
                <a:sym typeface="Arial"/>
              </a:endParaRPr>
            </a:p>
          </p:txBody>
        </p:sp>
      </p:grpSp>
      <p:pic>
        <p:nvPicPr>
          <p:cNvPr id="1440" name="Google Shape;1440;p187"/>
          <p:cNvPicPr preferRelativeResize="0"/>
          <p:nvPr/>
        </p:nvPicPr>
        <p:blipFill rotWithShape="1">
          <a:blip r:embed="rId6">
            <a:alphaModFix/>
          </a:blip>
          <a:srcRect/>
          <a:stretch/>
        </p:blipFill>
        <p:spPr>
          <a:xfrm>
            <a:off x="5574333" y="5271902"/>
            <a:ext cx="1784467" cy="968100"/>
          </a:xfrm>
          <a:prstGeom prst="rect">
            <a:avLst/>
          </a:prstGeom>
          <a:noFill/>
          <a:ln>
            <a:noFill/>
          </a:ln>
        </p:spPr>
      </p:pic>
    </p:spTree>
    <p:extLst>
      <p:ext uri="{BB962C8B-B14F-4D97-AF65-F5344CB8AC3E}">
        <p14:creationId xmlns:p14="http://schemas.microsoft.com/office/powerpoint/2010/main" val="20410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8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IPSEC </a:t>
            </a:r>
            <a:endParaRPr sz="1600" dirty="0"/>
          </a:p>
        </p:txBody>
      </p:sp>
      <p:sp>
        <p:nvSpPr>
          <p:cNvPr id="2" name="Footer Placeholder 1">
            <a:extLst>
              <a:ext uri="{FF2B5EF4-FFF2-40B4-BE49-F238E27FC236}">
                <a16:creationId xmlns:a16="http://schemas.microsoft.com/office/drawing/2014/main" id="{0FE3DE55-0401-4ED8-8816-050BA52E9D4C}"/>
              </a:ext>
            </a:extLst>
          </p:cNvPr>
          <p:cNvSpPr>
            <a:spLocks noGrp="1"/>
          </p:cNvSpPr>
          <p:nvPr>
            <p:ph type="ftr" sz="quarter" idx="11"/>
          </p:nvPr>
        </p:nvSpPr>
        <p:spPr/>
        <p:txBody>
          <a:bodyPr/>
          <a:lstStyle/>
          <a:p>
            <a:endParaRPr lang="en-US"/>
          </a:p>
        </p:txBody>
      </p:sp>
      <p:sp>
        <p:nvSpPr>
          <p:cNvPr id="1447" name="Google Shape;1447;p18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192</a:t>
            </a:fld>
            <a:endParaRPr kern="0">
              <a:solidFill>
                <a:srgbClr val="000000"/>
              </a:solidFill>
            </a:endParaRPr>
          </a:p>
        </p:txBody>
      </p:sp>
      <p:pic>
        <p:nvPicPr>
          <p:cNvPr id="1448" name="Google Shape;1448;p188"/>
          <p:cNvPicPr preferRelativeResize="0">
            <a:picLocks noGrp="1"/>
          </p:cNvPicPr>
          <p:nvPr>
            <p:ph type="body" idx="4294967295"/>
          </p:nvPr>
        </p:nvPicPr>
        <p:blipFill rotWithShape="1">
          <a:blip r:embed="rId3">
            <a:alphaModFix/>
          </a:blip>
          <a:srcRect/>
          <a:stretch/>
        </p:blipFill>
        <p:spPr>
          <a:xfrm>
            <a:off x="0" y="2890838"/>
            <a:ext cx="6877050" cy="2566987"/>
          </a:xfrm>
          <a:prstGeom prst="rect">
            <a:avLst/>
          </a:prstGeom>
          <a:noFill/>
          <a:ln>
            <a:noFill/>
          </a:ln>
        </p:spPr>
      </p:pic>
      <p:sp>
        <p:nvSpPr>
          <p:cNvPr id="1449" name="Google Shape;1449;p188"/>
          <p:cNvSpPr txBox="1"/>
          <p:nvPr/>
        </p:nvSpPr>
        <p:spPr>
          <a:xfrm>
            <a:off x="1981200" y="1875865"/>
            <a:ext cx="7620000" cy="4848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IPSEC is an encapsulation framework.  Tunnel vs. Transport mode dictates what portion of the IP Packet is to be encapsulated.</a:t>
            </a:r>
            <a:endParaRPr sz="1600" kern="0">
              <a:solidFill>
                <a:srgbClr val="000000"/>
              </a:solidFill>
              <a:latin typeface="Arial"/>
              <a:cs typeface="Arial"/>
              <a:sym typeface="Arial"/>
            </a:endParaRPr>
          </a:p>
        </p:txBody>
      </p:sp>
    </p:spTree>
    <p:extLst>
      <p:ext uri="{BB962C8B-B14F-4D97-AF65-F5344CB8AC3E}">
        <p14:creationId xmlns:p14="http://schemas.microsoft.com/office/powerpoint/2010/main" val="2912918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89"/>
          <p:cNvSpPr txBox="1">
            <a:spLocks noGrp="1"/>
          </p:cNvSpPr>
          <p:nvPr>
            <p:ph type="title"/>
          </p:nvPr>
        </p:nvSpPr>
        <p:spPr>
          <a:xfrm>
            <a:off x="838200" y="72992"/>
            <a:ext cx="10515600" cy="1325600"/>
          </a:xfrm>
          <a:prstGeom prst="rect">
            <a:avLst/>
          </a:prstGeom>
          <a:noFill/>
          <a:ln>
            <a:noFill/>
          </a:ln>
        </p:spPr>
        <p:txBody>
          <a:bodyPr spcFirstLastPara="1" wrap="square" lIns="100767" tIns="50367" rIns="100767" bIns="50367" anchor="ctr" anchorCtr="0">
            <a:noAutofit/>
          </a:bodyPr>
          <a:lstStyle/>
          <a:p>
            <a:r>
              <a:rPr lang="en" dirty="0"/>
              <a:t>IPSec Sub-protocols</a:t>
            </a:r>
            <a:endParaRPr sz="1600" dirty="0"/>
          </a:p>
        </p:txBody>
      </p:sp>
      <p:sp>
        <p:nvSpPr>
          <p:cNvPr id="2" name="Footer Placeholder 1">
            <a:extLst>
              <a:ext uri="{FF2B5EF4-FFF2-40B4-BE49-F238E27FC236}">
                <a16:creationId xmlns:a16="http://schemas.microsoft.com/office/drawing/2014/main" id="{8A7F7418-413B-4EA4-9AC5-04EDC0ADF989}"/>
              </a:ext>
            </a:extLst>
          </p:cNvPr>
          <p:cNvSpPr>
            <a:spLocks noGrp="1"/>
          </p:cNvSpPr>
          <p:nvPr>
            <p:ph type="ftr" sz="quarter" idx="11"/>
          </p:nvPr>
        </p:nvSpPr>
        <p:spPr/>
        <p:txBody>
          <a:bodyPr/>
          <a:lstStyle/>
          <a:p>
            <a:endParaRPr lang="en-US"/>
          </a:p>
        </p:txBody>
      </p:sp>
      <p:sp>
        <p:nvSpPr>
          <p:cNvPr id="1456" name="Google Shape;1456;p18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193</a:t>
            </a:fld>
            <a:endParaRPr kern="0">
              <a:solidFill>
                <a:srgbClr val="000000"/>
              </a:solidFill>
            </a:endParaRPr>
          </a:p>
        </p:txBody>
      </p:sp>
      <p:sp>
        <p:nvSpPr>
          <p:cNvPr id="1457" name="Google Shape;1457;p189"/>
          <p:cNvSpPr txBox="1">
            <a:spLocks noGrp="1"/>
          </p:cNvSpPr>
          <p:nvPr>
            <p:ph type="body" idx="4294967295"/>
          </p:nvPr>
        </p:nvSpPr>
        <p:spPr>
          <a:xfrm>
            <a:off x="0" y="1101725"/>
            <a:ext cx="8902700" cy="3532188"/>
          </a:xfrm>
          <a:prstGeom prst="rect">
            <a:avLst/>
          </a:prstGeom>
          <a:noFill/>
          <a:ln>
            <a:noFill/>
          </a:ln>
        </p:spPr>
        <p:txBody>
          <a:bodyPr spcFirstLastPara="1" wrap="square" lIns="100767" tIns="50367" rIns="100767" bIns="50367" anchor="t" anchorCtr="0">
            <a:noAutofit/>
          </a:bodyPr>
          <a:lstStyle/>
          <a:p>
            <a:pPr marL="372524" indent="-313259">
              <a:lnSpc>
                <a:spcPct val="70000"/>
              </a:lnSpc>
              <a:buClr>
                <a:schemeClr val="dk1"/>
              </a:buClr>
              <a:buSzPts val="1700"/>
              <a:buFont typeface="Noto Sans Symbols"/>
              <a:buChar char="⬜"/>
            </a:pPr>
            <a:r>
              <a:rPr lang="en" sz="2267" b="1">
                <a:solidFill>
                  <a:schemeClr val="dk1"/>
                </a:solidFill>
                <a:latin typeface="Calibri"/>
                <a:ea typeface="Calibri"/>
                <a:cs typeface="Calibri"/>
                <a:sym typeface="Calibri"/>
              </a:rPr>
              <a:t>AH (Authentication Header)  </a:t>
            </a:r>
            <a:r>
              <a:rPr lang="en" sz="2267">
                <a:solidFill>
                  <a:schemeClr val="dk1"/>
                </a:solidFill>
                <a:latin typeface="Calibri"/>
                <a:ea typeface="Calibri"/>
                <a:cs typeface="Calibri"/>
                <a:sym typeface="Calibri"/>
              </a:rPr>
              <a:t>Provides integrity, authenticity, and non-repudiation through the use of an ICV (Integrity Check Value).  The ICV is run on the entire packet (header, data, trailer) except for particular fields in the header that are dynamic (like TTL, etc). NO CONFIDENTIALITY</a:t>
            </a:r>
            <a:endParaRPr sz="2267"/>
          </a:p>
          <a:p>
            <a:pPr marL="372524" indent="-313259">
              <a:lnSpc>
                <a:spcPct val="70000"/>
              </a:lnSpc>
              <a:spcBef>
                <a:spcPts val="933"/>
              </a:spcBef>
              <a:buClr>
                <a:schemeClr val="dk1"/>
              </a:buClr>
              <a:buSzPts val="1700"/>
              <a:buFont typeface="Noto Sans Symbols"/>
              <a:buChar char="⬜"/>
            </a:pPr>
            <a:r>
              <a:rPr lang="en" sz="2267" b="1">
                <a:solidFill>
                  <a:schemeClr val="dk1"/>
                </a:solidFill>
                <a:latin typeface="Calibri"/>
                <a:ea typeface="Calibri"/>
                <a:cs typeface="Calibri"/>
                <a:sym typeface="Calibri"/>
              </a:rPr>
              <a:t>ESP (Encapsulating Security Payload) </a:t>
            </a:r>
            <a:r>
              <a:rPr lang="en" sz="2267">
                <a:solidFill>
                  <a:schemeClr val="dk1"/>
                </a:solidFill>
                <a:latin typeface="Calibri"/>
                <a:ea typeface="Calibri"/>
                <a:cs typeface="Calibri"/>
                <a:sym typeface="Calibri"/>
              </a:rPr>
              <a:t>Provides  authenticity and integrity through a MAC (no non-repudiation since a MAC is symmetric).  The main service provided is ENCRYPTION.  ICV is run on payload only. </a:t>
            </a:r>
            <a:endParaRPr sz="2267"/>
          </a:p>
          <a:p>
            <a:pPr marL="372524" indent="-321725">
              <a:lnSpc>
                <a:spcPct val="70000"/>
              </a:lnSpc>
              <a:spcBef>
                <a:spcPts val="933"/>
              </a:spcBef>
              <a:buClr>
                <a:schemeClr val="dk1"/>
              </a:buClr>
              <a:buSzPts val="1800"/>
              <a:buFont typeface="Noto Sans Symbols"/>
              <a:buChar char="⬜"/>
            </a:pPr>
            <a:r>
              <a:rPr lang="en" sz="2400" b="1">
                <a:solidFill>
                  <a:schemeClr val="dk1"/>
                </a:solidFill>
                <a:latin typeface="Calibri"/>
                <a:ea typeface="Calibri"/>
                <a:cs typeface="Calibri"/>
                <a:sym typeface="Calibri"/>
              </a:rPr>
              <a:t>IKE:  Internet Key Exchange-</a:t>
            </a:r>
            <a:r>
              <a:rPr lang="en" sz="2400">
                <a:solidFill>
                  <a:schemeClr val="dk1"/>
                </a:solidFill>
                <a:latin typeface="Calibri"/>
                <a:ea typeface="Calibri"/>
                <a:cs typeface="Calibri"/>
                <a:sym typeface="Calibri"/>
              </a:rPr>
              <a:t>--</a:t>
            </a:r>
            <a:r>
              <a:rPr lang="en" sz="2133">
                <a:solidFill>
                  <a:schemeClr val="dk1"/>
                </a:solidFill>
                <a:latin typeface="Calibri"/>
                <a:ea typeface="Calibri"/>
                <a:cs typeface="Calibri"/>
                <a:sym typeface="Calibri"/>
              </a:rPr>
              <a:t>No Security Services.  Just management of secure connection</a:t>
            </a:r>
            <a:endParaRPr sz="2133"/>
          </a:p>
          <a:p>
            <a:pPr marL="677316" lvl="1" indent="-262460">
              <a:lnSpc>
                <a:spcPct val="70000"/>
              </a:lnSpc>
              <a:spcBef>
                <a:spcPts val="400"/>
              </a:spcBef>
              <a:buClr>
                <a:schemeClr val="dk1"/>
              </a:buClr>
              <a:buSzPts val="1500"/>
              <a:buFont typeface="Noto Sans Symbols"/>
              <a:buChar char="◼"/>
            </a:pPr>
            <a:r>
              <a:rPr lang="en" sz="2000">
                <a:solidFill>
                  <a:schemeClr val="dk1"/>
                </a:solidFill>
                <a:latin typeface="Calibri"/>
                <a:ea typeface="Calibri"/>
                <a:cs typeface="Calibri"/>
                <a:sym typeface="Calibri"/>
              </a:rPr>
              <a:t>O</a:t>
            </a:r>
            <a:r>
              <a:rPr lang="en" b="0" i="0" u="none" strike="noStrike" cap="none">
                <a:solidFill>
                  <a:schemeClr val="dk1"/>
                </a:solidFill>
                <a:latin typeface="Calibri"/>
                <a:ea typeface="Calibri"/>
                <a:cs typeface="Calibri"/>
                <a:sym typeface="Calibri"/>
              </a:rPr>
              <a:t>akley:  Uses Diffie Hellman to agree upon a key</a:t>
            </a:r>
            <a:endParaRPr/>
          </a:p>
          <a:p>
            <a:pPr marL="677316" lvl="1" indent="-253994">
              <a:lnSpc>
                <a:spcPct val="70000"/>
              </a:lnSpc>
              <a:spcBef>
                <a:spcPts val="400"/>
              </a:spcBef>
              <a:spcAft>
                <a:spcPts val="2133"/>
              </a:spcAft>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ISAKMP (Internet Security Association and Key Management Protocol) Manages Keys, Security Associations (SAs)and Security Parameters Index (SPI)</a:t>
            </a:r>
            <a:endParaRPr/>
          </a:p>
        </p:txBody>
      </p:sp>
    </p:spTree>
    <p:extLst>
      <p:ext uri="{BB962C8B-B14F-4D97-AF65-F5344CB8AC3E}">
        <p14:creationId xmlns:p14="http://schemas.microsoft.com/office/powerpoint/2010/main" val="288566299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9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Security Associations and SPIs</a:t>
            </a:r>
            <a:endParaRPr sz="1600" dirty="0"/>
          </a:p>
        </p:txBody>
      </p:sp>
      <p:sp>
        <p:nvSpPr>
          <p:cNvPr id="2" name="Footer Placeholder 1">
            <a:extLst>
              <a:ext uri="{FF2B5EF4-FFF2-40B4-BE49-F238E27FC236}">
                <a16:creationId xmlns:a16="http://schemas.microsoft.com/office/drawing/2014/main" id="{826E5A04-DD18-4765-A5B4-DF653DBCC65D}"/>
              </a:ext>
            </a:extLst>
          </p:cNvPr>
          <p:cNvSpPr>
            <a:spLocks noGrp="1"/>
          </p:cNvSpPr>
          <p:nvPr>
            <p:ph type="ftr" sz="quarter" idx="11"/>
          </p:nvPr>
        </p:nvSpPr>
        <p:spPr/>
        <p:txBody>
          <a:bodyPr/>
          <a:lstStyle/>
          <a:p>
            <a:endParaRPr lang="en-US"/>
          </a:p>
        </p:txBody>
      </p:sp>
      <p:sp>
        <p:nvSpPr>
          <p:cNvPr id="1464" name="Google Shape;1464;p19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194</a:t>
            </a:fld>
            <a:endParaRPr kern="0">
              <a:solidFill>
                <a:srgbClr val="000000"/>
              </a:solidFill>
            </a:endParaRPr>
          </a:p>
        </p:txBody>
      </p:sp>
      <p:pic>
        <p:nvPicPr>
          <p:cNvPr id="1465" name="Google Shape;1465;p190"/>
          <p:cNvPicPr preferRelativeResize="0">
            <a:picLocks noGrp="1"/>
          </p:cNvPicPr>
          <p:nvPr>
            <p:ph type="body" idx="4294967295"/>
          </p:nvPr>
        </p:nvPicPr>
        <p:blipFill rotWithShape="1">
          <a:blip r:embed="rId3">
            <a:alphaModFix/>
          </a:blip>
          <a:srcRect/>
          <a:stretch/>
        </p:blipFill>
        <p:spPr>
          <a:xfrm>
            <a:off x="0" y="2824163"/>
            <a:ext cx="4684713" cy="2122487"/>
          </a:xfrm>
          <a:prstGeom prst="rect">
            <a:avLst/>
          </a:prstGeom>
          <a:noFill/>
          <a:ln>
            <a:noFill/>
          </a:ln>
        </p:spPr>
      </p:pic>
      <p:cxnSp>
        <p:nvCxnSpPr>
          <p:cNvPr id="1466" name="Google Shape;1466;p190"/>
          <p:cNvCxnSpPr/>
          <p:nvPr/>
        </p:nvCxnSpPr>
        <p:spPr>
          <a:xfrm>
            <a:off x="4684713" y="2972689"/>
            <a:ext cx="609200" cy="165600"/>
          </a:xfrm>
          <a:prstGeom prst="straightConnector1">
            <a:avLst/>
          </a:prstGeom>
          <a:noFill/>
          <a:ln w="9525" cap="flat" cmpd="sng">
            <a:solidFill>
              <a:schemeClr val="accent1"/>
            </a:solidFill>
            <a:prstDash val="solid"/>
            <a:miter lim="800000"/>
            <a:headEnd type="none" w="sm" len="sm"/>
            <a:tailEnd type="stealth" w="med" len="med"/>
          </a:ln>
        </p:spPr>
      </p:cxnSp>
      <p:cxnSp>
        <p:nvCxnSpPr>
          <p:cNvPr id="1467" name="Google Shape;1467;p190"/>
          <p:cNvCxnSpPr/>
          <p:nvPr/>
        </p:nvCxnSpPr>
        <p:spPr>
          <a:xfrm rot="10800000" flipH="1">
            <a:off x="4666757" y="3272974"/>
            <a:ext cx="609200" cy="111200"/>
          </a:xfrm>
          <a:prstGeom prst="straightConnector1">
            <a:avLst/>
          </a:prstGeom>
          <a:noFill/>
          <a:ln w="9525" cap="flat" cmpd="sng">
            <a:solidFill>
              <a:schemeClr val="accent1"/>
            </a:solidFill>
            <a:prstDash val="solid"/>
            <a:miter lim="800000"/>
            <a:headEnd type="none" w="sm" len="sm"/>
            <a:tailEnd type="stealth" w="med" len="med"/>
          </a:ln>
        </p:spPr>
      </p:cxnSp>
      <p:sp>
        <p:nvSpPr>
          <p:cNvPr id="1468" name="Google Shape;1468;p190"/>
          <p:cNvSpPr txBox="1"/>
          <p:nvPr/>
        </p:nvSpPr>
        <p:spPr>
          <a:xfrm>
            <a:off x="5258000" y="2936840"/>
            <a:ext cx="1676000" cy="433200"/>
          </a:xfrm>
          <a:prstGeom prst="rect">
            <a:avLst/>
          </a:prstGeom>
          <a:noFill/>
          <a:ln>
            <a:noFill/>
          </a:ln>
        </p:spPr>
        <p:txBody>
          <a:bodyPr spcFirstLastPara="1" wrap="square" lIns="83100" tIns="41567" rIns="83100" bIns="41567" anchor="t" anchorCtr="0">
            <a:noAutofit/>
          </a:bodyPr>
          <a:lstStyle/>
          <a:p>
            <a:pPr defTabSz="1219170">
              <a:buClr>
                <a:srgbClr val="FFAB40"/>
              </a:buClr>
              <a:buSzPts val="1100"/>
            </a:pPr>
            <a:r>
              <a:rPr lang="en" sz="1467" kern="0" dirty="0">
                <a:solidFill>
                  <a:srgbClr val="FFAB40"/>
                </a:solidFill>
                <a:latin typeface="Arial"/>
                <a:ea typeface="Arial"/>
                <a:cs typeface="Arial"/>
                <a:sym typeface="Arial"/>
              </a:rPr>
              <a:t>Security Association</a:t>
            </a:r>
            <a:endParaRPr sz="1600" kern="0" dirty="0">
              <a:solidFill>
                <a:srgbClr val="000000"/>
              </a:solidFill>
              <a:latin typeface="Arial"/>
              <a:cs typeface="Arial"/>
              <a:sym typeface="Arial"/>
            </a:endParaRPr>
          </a:p>
        </p:txBody>
      </p:sp>
      <p:sp>
        <p:nvSpPr>
          <p:cNvPr id="1469" name="Google Shape;1469;p190"/>
          <p:cNvSpPr txBox="1"/>
          <p:nvPr/>
        </p:nvSpPr>
        <p:spPr>
          <a:xfrm>
            <a:off x="2667361" y="5148107"/>
            <a:ext cx="6477200" cy="250000"/>
          </a:xfrm>
          <a:prstGeom prst="rect">
            <a:avLst/>
          </a:prstGeom>
          <a:noFill/>
          <a:ln>
            <a:noFill/>
          </a:ln>
        </p:spPr>
        <p:txBody>
          <a:bodyPr spcFirstLastPara="1" wrap="square" lIns="83100" tIns="41567" rIns="83100" bIns="41567" anchor="t" anchorCtr="0">
            <a:noAutofit/>
          </a:bodyPr>
          <a:lstStyle/>
          <a:p>
            <a:pPr defTabSz="1219170">
              <a:buClr>
                <a:srgbClr val="FFFFFF"/>
              </a:buClr>
              <a:buSzPts val="1100"/>
            </a:pPr>
            <a:r>
              <a:rPr lang="en" sz="1467" b="1" kern="0">
                <a:solidFill>
                  <a:srgbClr val="FFFFFF"/>
                </a:solidFill>
                <a:latin typeface="Arial"/>
                <a:ea typeface="Arial"/>
                <a:cs typeface="Arial"/>
                <a:sym typeface="Arial"/>
              </a:rPr>
              <a:t>There will be at least two SAs for every secure connection</a:t>
            </a:r>
            <a:endParaRPr sz="1600" kern="0">
              <a:solidFill>
                <a:srgbClr val="000000"/>
              </a:solidFill>
              <a:latin typeface="Arial"/>
              <a:cs typeface="Arial"/>
              <a:sym typeface="Arial"/>
            </a:endParaRPr>
          </a:p>
        </p:txBody>
      </p:sp>
    </p:spTree>
    <p:extLst>
      <p:ext uri="{BB962C8B-B14F-4D97-AF65-F5344CB8AC3E}">
        <p14:creationId xmlns:p14="http://schemas.microsoft.com/office/powerpoint/2010/main" val="42836927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Email Cryptosystems</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CA44656D-8D01-4FF2-A347-52589E4663E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195</a:t>
            </a:fld>
            <a:endParaRPr lang="en-US" sz="600">
              <a:solidFill>
                <a:srgbClr val="FFFFFF"/>
              </a:solidFill>
            </a:endParaRPr>
          </a:p>
        </p:txBody>
      </p:sp>
    </p:spTree>
    <p:extLst>
      <p:ext uri="{BB962C8B-B14F-4D97-AF65-F5344CB8AC3E}">
        <p14:creationId xmlns:p14="http://schemas.microsoft.com/office/powerpoint/2010/main" val="16836834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92"/>
          <p:cNvSpPr txBox="1">
            <a:spLocks noGrp="1"/>
          </p:cNvSpPr>
          <p:nvPr>
            <p:ph type="title"/>
          </p:nvPr>
        </p:nvSpPr>
        <p:spPr>
          <a:xfrm>
            <a:off x="442103" y="529695"/>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2933" dirty="0"/>
              <a:t>Implementation of Cryptography: Digital Envelopes in S/MIME</a:t>
            </a:r>
            <a:endParaRPr sz="1600" dirty="0"/>
          </a:p>
        </p:txBody>
      </p:sp>
      <p:sp>
        <p:nvSpPr>
          <p:cNvPr id="2" name="Footer Placeholder 1">
            <a:extLst>
              <a:ext uri="{FF2B5EF4-FFF2-40B4-BE49-F238E27FC236}">
                <a16:creationId xmlns:a16="http://schemas.microsoft.com/office/drawing/2014/main" id="{1BD1CF8A-0B9E-4695-A4C3-AE0CF42ABC8D}"/>
              </a:ext>
            </a:extLst>
          </p:cNvPr>
          <p:cNvSpPr>
            <a:spLocks noGrp="1"/>
          </p:cNvSpPr>
          <p:nvPr>
            <p:ph type="ftr" sz="quarter" idx="11"/>
          </p:nvPr>
        </p:nvSpPr>
        <p:spPr/>
        <p:txBody>
          <a:bodyPr/>
          <a:lstStyle/>
          <a:p>
            <a:endParaRPr lang="en-US"/>
          </a:p>
        </p:txBody>
      </p:sp>
      <p:sp>
        <p:nvSpPr>
          <p:cNvPr id="1484" name="Google Shape;1484;p19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196</a:t>
            </a:fld>
            <a:endParaRPr kern="0">
              <a:solidFill>
                <a:srgbClr val="000000"/>
              </a:solidFill>
            </a:endParaRPr>
          </a:p>
        </p:txBody>
      </p:sp>
      <p:sp>
        <p:nvSpPr>
          <p:cNvPr id="1485" name="Google Shape;1485;p192"/>
          <p:cNvSpPr txBox="1">
            <a:spLocks noGrp="1"/>
          </p:cNvSpPr>
          <p:nvPr>
            <p:ph type="body" idx="4294967295"/>
          </p:nvPr>
        </p:nvSpPr>
        <p:spPr>
          <a:xfrm>
            <a:off x="0" y="1855788"/>
            <a:ext cx="8329613" cy="3459162"/>
          </a:xfrm>
          <a:prstGeom prst="rect">
            <a:avLst/>
          </a:prstGeom>
          <a:noFill/>
          <a:ln>
            <a:noFill/>
          </a:ln>
        </p:spPr>
        <p:txBody>
          <a:bodyPr spcFirstLastPara="1" wrap="square" lIns="100767" tIns="50367" rIns="100767" bIns="50367" anchor="t" anchorCtr="0">
            <a:noAutofit/>
          </a:bodyPr>
          <a:lstStyle/>
          <a:p>
            <a:pPr marL="440256" indent="-380990">
              <a:lnSpc>
                <a:spcPct val="70000"/>
              </a:lnSpc>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S/MIME (Secure Multipart Internet Mail Exchange) :  </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Standards based secure email by creating a digital envelope</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Sender functions:</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Calculate hash value on message</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message with session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hash value with private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session key with receiver’s public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Receiver functions:</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session key with private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hash value with sender’s public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message</a:t>
            </a:r>
            <a:endParaRPr sz="1600" dirty="0"/>
          </a:p>
          <a:p>
            <a:pPr marL="448722" indent="-380990">
              <a:lnSpc>
                <a:spcPct val="70000"/>
              </a:lnSpc>
              <a:spcBef>
                <a:spcPts val="933"/>
              </a:spcBef>
              <a:spcAft>
                <a:spcPts val="2133"/>
              </a:spcAft>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Calculate hash value and compare with one sent</a:t>
            </a:r>
            <a:endParaRPr sz="1600" dirty="0"/>
          </a:p>
        </p:txBody>
      </p:sp>
    </p:spTree>
    <p:extLst>
      <p:ext uri="{BB962C8B-B14F-4D97-AF65-F5344CB8AC3E}">
        <p14:creationId xmlns:p14="http://schemas.microsoft.com/office/powerpoint/2010/main" val="126327272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9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000"/>
            </a:pPr>
            <a:r>
              <a:rPr lang="en" sz="2667" dirty="0"/>
              <a:t>Implementation of Cryptography:  PGP (Pretty Good Privacy)</a:t>
            </a:r>
            <a:endParaRPr sz="1600" dirty="0"/>
          </a:p>
        </p:txBody>
      </p:sp>
      <p:sp>
        <p:nvSpPr>
          <p:cNvPr id="2" name="Footer Placeholder 1">
            <a:extLst>
              <a:ext uri="{FF2B5EF4-FFF2-40B4-BE49-F238E27FC236}">
                <a16:creationId xmlns:a16="http://schemas.microsoft.com/office/drawing/2014/main" id="{4318C77B-F333-4DEF-A285-67A95D295CCD}"/>
              </a:ext>
            </a:extLst>
          </p:cNvPr>
          <p:cNvSpPr>
            <a:spLocks noGrp="1"/>
          </p:cNvSpPr>
          <p:nvPr>
            <p:ph type="ftr" sz="quarter" idx="11"/>
          </p:nvPr>
        </p:nvSpPr>
        <p:spPr/>
        <p:txBody>
          <a:bodyPr/>
          <a:lstStyle/>
          <a:p>
            <a:endParaRPr lang="en-US"/>
          </a:p>
        </p:txBody>
      </p:sp>
      <p:sp>
        <p:nvSpPr>
          <p:cNvPr id="1491" name="Google Shape;1491;p19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197</a:t>
            </a:fld>
            <a:endParaRPr kern="0">
              <a:solidFill>
                <a:srgbClr val="000000"/>
              </a:solidFill>
            </a:endParaRPr>
          </a:p>
        </p:txBody>
      </p:sp>
      <p:sp>
        <p:nvSpPr>
          <p:cNvPr id="1492" name="Google Shape;1492;p193"/>
          <p:cNvSpPr txBox="1">
            <a:spLocks noGrp="1"/>
          </p:cNvSpPr>
          <p:nvPr>
            <p:ph type="body" idx="4294967295"/>
          </p:nvPr>
        </p:nvSpPr>
        <p:spPr>
          <a:xfrm>
            <a:off x="0" y="228600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Proprietary mail standard from Phil Zimmerman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Free, but proprietary software must  be installed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Uses Web of Trust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Passphrases instead of passwords</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Learned keys are stored in a file called the key ring</a:t>
            </a:r>
            <a:endParaRPr sz="1600"/>
          </a:p>
        </p:txBody>
      </p:sp>
    </p:spTree>
    <p:extLst>
      <p:ext uri="{BB962C8B-B14F-4D97-AF65-F5344CB8AC3E}">
        <p14:creationId xmlns:p14="http://schemas.microsoft.com/office/powerpoint/2010/main" val="36337098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3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lvl="0" algn="l">
              <a:spcBef>
                <a:spcPct val="0"/>
              </a:spcBef>
            </a:pPr>
            <a:r>
              <a:rPr lang="en-US" sz="6600" kern="1200" dirty="0">
                <a:solidFill>
                  <a:schemeClr val="tx1">
                    <a:lumMod val="85000"/>
                    <a:lumOff val="15000"/>
                  </a:schemeClr>
                </a:solidFill>
                <a:latin typeface="+mj-lt"/>
                <a:ea typeface="+mj-ea"/>
                <a:cs typeface="+mj-cs"/>
              </a:rPr>
              <a:t>Attacks on Cryptography</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AA5DC179-DBC9-490A-9100-1DC1CA27914D}"/>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198</a:t>
            </a:fld>
            <a:endParaRPr lang="en-US" sz="600">
              <a:solidFill>
                <a:srgbClr val="FFFFFF"/>
              </a:solidFill>
            </a:endParaRPr>
          </a:p>
        </p:txBody>
      </p:sp>
    </p:spTree>
    <p:extLst>
      <p:ext uri="{BB962C8B-B14F-4D97-AF65-F5344CB8AC3E}">
        <p14:creationId xmlns:p14="http://schemas.microsoft.com/office/powerpoint/2010/main" val="21316392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5"/>
          <p:cNvSpPr txBox="1">
            <a:spLocks noGrp="1"/>
          </p:cNvSpPr>
          <p:nvPr>
            <p:ph type="title"/>
          </p:nvPr>
        </p:nvSpPr>
        <p:spPr>
          <a:xfrm>
            <a:off x="838200" y="253825"/>
            <a:ext cx="10515600" cy="1325600"/>
          </a:xfrm>
          <a:prstGeom prst="rect">
            <a:avLst/>
          </a:prstGeom>
          <a:noFill/>
          <a:ln>
            <a:noFill/>
          </a:ln>
        </p:spPr>
        <p:txBody>
          <a:bodyPr spcFirstLastPara="1" wrap="square" lIns="100767" tIns="50367" rIns="100767" bIns="50367" anchor="ctr" anchorCtr="0">
            <a:noAutofit/>
          </a:bodyPr>
          <a:lstStyle/>
          <a:p>
            <a:r>
              <a:rPr lang="en" dirty="0"/>
              <a:t>Attacks on Cryptography</a:t>
            </a:r>
            <a:endParaRPr sz="1600" dirty="0"/>
          </a:p>
        </p:txBody>
      </p:sp>
      <p:sp>
        <p:nvSpPr>
          <p:cNvPr id="2" name="Footer Placeholder 1">
            <a:extLst>
              <a:ext uri="{FF2B5EF4-FFF2-40B4-BE49-F238E27FC236}">
                <a16:creationId xmlns:a16="http://schemas.microsoft.com/office/drawing/2014/main" id="{C10D0107-E3A0-4FE1-B6B0-8D6E95FE67EA}"/>
              </a:ext>
            </a:extLst>
          </p:cNvPr>
          <p:cNvSpPr>
            <a:spLocks noGrp="1"/>
          </p:cNvSpPr>
          <p:nvPr>
            <p:ph type="ftr" sz="quarter" idx="11"/>
          </p:nvPr>
        </p:nvSpPr>
        <p:spPr/>
        <p:txBody>
          <a:bodyPr/>
          <a:lstStyle/>
          <a:p>
            <a:endParaRPr lang="en-US"/>
          </a:p>
        </p:txBody>
      </p:sp>
      <p:sp>
        <p:nvSpPr>
          <p:cNvPr id="1506" name="Google Shape;1506;p19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199</a:t>
            </a:fld>
            <a:endParaRPr kern="0">
              <a:solidFill>
                <a:srgbClr val="000000"/>
              </a:solidFill>
            </a:endParaRPr>
          </a:p>
        </p:txBody>
      </p:sp>
      <p:sp>
        <p:nvSpPr>
          <p:cNvPr id="1507" name="Google Shape;1507;p195"/>
          <p:cNvSpPr txBox="1">
            <a:spLocks noGrp="1"/>
          </p:cNvSpPr>
          <p:nvPr>
            <p:ph type="body" idx="4294967295"/>
          </p:nvPr>
        </p:nvSpPr>
        <p:spPr>
          <a:xfrm>
            <a:off x="0" y="1579563"/>
            <a:ext cx="7885113" cy="3167062"/>
          </a:xfrm>
          <a:prstGeom prst="rect">
            <a:avLst/>
          </a:prstGeom>
          <a:noFill/>
          <a:ln>
            <a:noFill/>
          </a:ln>
        </p:spPr>
        <p:txBody>
          <a:bodyPr spcFirstLastPara="1" wrap="square" lIns="100767" tIns="50367" rIns="100767" bIns="50367" anchor="t" anchorCtr="0">
            <a:noAutofit/>
          </a:bodyPr>
          <a:lstStyle/>
          <a:p>
            <a:pPr marL="372524" indent="-313259">
              <a:lnSpc>
                <a:spcPct val="70000"/>
              </a:lnSpc>
              <a:buClr>
                <a:schemeClr val="dk1"/>
              </a:buClr>
              <a:buSzPts val="1700"/>
              <a:buFont typeface="Noto Sans Symbols"/>
              <a:buChar char="⬜"/>
            </a:pPr>
            <a:r>
              <a:rPr lang="en" sz="2267">
                <a:solidFill>
                  <a:schemeClr val="dk1"/>
                </a:solidFill>
                <a:latin typeface="Calibri"/>
                <a:ea typeface="Calibri"/>
                <a:cs typeface="Calibri"/>
                <a:sym typeface="Calibri"/>
              </a:rPr>
              <a:t>Ciphertext Only:  Attacker has captured encrypted text on the network.  Usually means all the attacker can do is brute force</a:t>
            </a:r>
            <a:endParaRPr sz="2267"/>
          </a:p>
          <a:p>
            <a:pPr marL="372524" indent="-313259">
              <a:lnSpc>
                <a:spcPct val="70000"/>
              </a:lnSpc>
              <a:spcBef>
                <a:spcPts val="933"/>
              </a:spcBef>
              <a:buClr>
                <a:schemeClr val="dk1"/>
              </a:buClr>
              <a:buSzPts val="1700"/>
              <a:buFont typeface="Noto Sans Symbols"/>
              <a:buChar char="⬜"/>
            </a:pPr>
            <a:r>
              <a:rPr lang="en" sz="2267">
                <a:solidFill>
                  <a:schemeClr val="dk1"/>
                </a:solidFill>
                <a:latin typeface="Calibri"/>
                <a:ea typeface="Calibri"/>
                <a:cs typeface="Calibri"/>
                <a:sym typeface="Calibri"/>
              </a:rPr>
              <a:t>Known Plain Text: The attacker has captured cipher text, but also knows what a portion of the message is in plain text (like an automatic signature)</a:t>
            </a:r>
            <a:endParaRPr sz="2267"/>
          </a:p>
          <a:p>
            <a:pPr marL="372524" indent="-313259">
              <a:lnSpc>
                <a:spcPct val="70000"/>
              </a:lnSpc>
              <a:spcBef>
                <a:spcPts val="933"/>
              </a:spcBef>
              <a:buClr>
                <a:schemeClr val="dk1"/>
              </a:buClr>
              <a:buSzPts val="1700"/>
              <a:buFont typeface="Noto Sans Symbols"/>
              <a:buChar char="⬜"/>
            </a:pPr>
            <a:r>
              <a:rPr lang="en" sz="2267">
                <a:solidFill>
                  <a:schemeClr val="dk1"/>
                </a:solidFill>
                <a:latin typeface="Calibri"/>
                <a:ea typeface="Calibri"/>
                <a:cs typeface="Calibri"/>
                <a:sym typeface="Calibri"/>
              </a:rPr>
              <a:t>Chosen Plaintext:  Attacker can see the full text encrypted and decrypted.  Usually the attacker has initiated the message</a:t>
            </a:r>
            <a:endParaRPr sz="2267"/>
          </a:p>
          <a:p>
            <a:pPr marL="372524" indent="-313259">
              <a:lnSpc>
                <a:spcPct val="70000"/>
              </a:lnSpc>
              <a:spcBef>
                <a:spcPts val="933"/>
              </a:spcBef>
              <a:spcAft>
                <a:spcPts val="2133"/>
              </a:spcAft>
              <a:buClr>
                <a:schemeClr val="dk1"/>
              </a:buClr>
              <a:buSzPts val="1700"/>
              <a:buFont typeface="Noto Sans Symbols"/>
              <a:buChar char="⬜"/>
            </a:pPr>
            <a:r>
              <a:rPr lang="en" sz="2267">
                <a:solidFill>
                  <a:schemeClr val="dk1"/>
                </a:solidFill>
                <a:latin typeface="Calibri"/>
                <a:ea typeface="Calibri"/>
                <a:cs typeface="Calibri"/>
                <a:sym typeface="Calibri"/>
              </a:rPr>
              <a:t>Chosen Ciphertext:  An attacker can see whatever they want in plain or ciphertext.  They have compromised a workstation.  Sometimes called a lunchtime or midnight attack.  </a:t>
            </a:r>
            <a:endParaRPr sz="2267"/>
          </a:p>
        </p:txBody>
      </p:sp>
    </p:spTree>
    <p:extLst>
      <p:ext uri="{BB962C8B-B14F-4D97-AF65-F5344CB8AC3E}">
        <p14:creationId xmlns:p14="http://schemas.microsoft.com/office/powerpoint/2010/main" val="2596618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6" name="Google Shape;96;p1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chemeClr val="dk1"/>
              </a:buClr>
              <a:buSzPts val="3000"/>
            </a:pPr>
            <a:r>
              <a:rPr lang="en" dirty="0"/>
              <a:t>Welcome and Introduction</a:t>
            </a:r>
            <a:endParaRPr dirty="0"/>
          </a:p>
        </p:txBody>
      </p:sp>
      <p:sp>
        <p:nvSpPr>
          <p:cNvPr id="93" name="Google Shape;93;p19"/>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84665">
              <a:lnSpc>
                <a:spcPct val="115000"/>
              </a:lnSpc>
              <a:buChar char="▪"/>
            </a:pPr>
            <a:r>
              <a:rPr lang="en" dirty="0"/>
              <a:t> Kelly Handerhan, Instructor, Owner CyberTrain.IT</a:t>
            </a:r>
            <a:endParaRPr dirty="0"/>
          </a:p>
          <a:p>
            <a:pPr marL="0" indent="-84665">
              <a:lnSpc>
                <a:spcPct val="115000"/>
              </a:lnSpc>
              <a:spcBef>
                <a:spcPts val="2133"/>
              </a:spcBef>
              <a:buChar char="▪"/>
            </a:pPr>
            <a:r>
              <a:rPr lang="en" dirty="0"/>
              <a:t> Over twenty years experience in Information Assurance, and Cybersecurity</a:t>
            </a:r>
            <a:endParaRPr dirty="0"/>
          </a:p>
          <a:p>
            <a:pPr marL="0" indent="-84665">
              <a:lnSpc>
                <a:spcPct val="115000"/>
              </a:lnSpc>
              <a:spcBef>
                <a:spcPts val="2133"/>
              </a:spcBef>
              <a:buChar char="▪"/>
            </a:pPr>
            <a:r>
              <a:rPr lang="en" dirty="0"/>
              <a:t> Award-winning technical instructor</a:t>
            </a:r>
            <a:endParaRPr dirty="0"/>
          </a:p>
          <a:p>
            <a:pPr marL="0" indent="-84665">
              <a:lnSpc>
                <a:spcPct val="115000"/>
              </a:lnSpc>
              <a:spcBef>
                <a:spcPts val="2133"/>
              </a:spcBef>
              <a:buChar char="▪"/>
            </a:pPr>
            <a:r>
              <a:rPr lang="en" dirty="0"/>
              <a:t> One of the original instructors for Cybrary.it</a:t>
            </a:r>
            <a:endParaRPr dirty="0"/>
          </a:p>
          <a:p>
            <a:pPr marL="0" indent="-84665">
              <a:lnSpc>
                <a:spcPct val="115000"/>
              </a:lnSpc>
              <a:spcBef>
                <a:spcPts val="2133"/>
              </a:spcBef>
              <a:buChar char="▪"/>
            </a:pPr>
            <a:r>
              <a:rPr lang="en" dirty="0"/>
              <a:t> Certified in:</a:t>
            </a:r>
            <a:endParaRPr dirty="0"/>
          </a:p>
          <a:p>
            <a:pPr marL="423322" lvl="1" indent="0">
              <a:lnSpc>
                <a:spcPct val="115000"/>
              </a:lnSpc>
              <a:buNone/>
            </a:pPr>
            <a:r>
              <a:rPr lang="en" dirty="0"/>
              <a:t>CCSP, </a:t>
            </a:r>
            <a:r>
              <a:rPr lang="en-US" dirty="0"/>
              <a:t>CISSP</a:t>
            </a:r>
            <a:r>
              <a:rPr lang="en" dirty="0"/>
              <a:t>, CRISC, PMP, Security+, Etc.</a:t>
            </a:r>
            <a:endParaRPr dirty="0"/>
          </a:p>
          <a:p>
            <a:pPr marL="0" indent="0">
              <a:spcBef>
                <a:spcPts val="2133"/>
              </a:spcBef>
              <a:spcAft>
                <a:spcPts val="2133"/>
              </a:spcAft>
              <a:buNone/>
            </a:pPr>
            <a:endParaRPr dirty="0"/>
          </a:p>
        </p:txBody>
      </p:sp>
      <p:sp>
        <p:nvSpPr>
          <p:cNvPr id="97" name="Google Shape;97;p1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sz="1867" kern="0">
                <a:solidFill>
                  <a:srgbClr val="000000"/>
                </a:solidFill>
                <a:latin typeface="Arial"/>
                <a:cs typeface="Arial"/>
                <a:sym typeface="Arial"/>
              </a:rPr>
              <a:pPr defTabSz="1219170">
                <a:buClr>
                  <a:srgbClr val="000000"/>
                </a:buClr>
              </a:pPr>
              <a:t>2</a:t>
            </a:fld>
            <a:endParaRPr sz="1867" kern="0">
              <a:solidFill>
                <a:srgbClr val="000000"/>
              </a:solidFill>
              <a:latin typeface="Arial"/>
              <a:cs typeface="Arial"/>
              <a:sym typeface="Arial"/>
            </a:endParaRPr>
          </a:p>
        </p:txBody>
      </p:sp>
      <p:sp>
        <p:nvSpPr>
          <p:cNvPr id="94" name="Google Shape;94;p19"/>
          <p:cNvSpPr/>
          <p:nvPr/>
        </p:nvSpPr>
        <p:spPr>
          <a:xfrm>
            <a:off x="8684921" y="3464800"/>
            <a:ext cx="2745200" cy="978000"/>
          </a:xfrm>
          <a:prstGeom prst="rect">
            <a:avLst/>
          </a:prstGeom>
          <a:noFill/>
          <a:ln>
            <a:noFill/>
          </a:ln>
        </p:spPr>
        <p:txBody>
          <a:bodyPr spcFirstLastPara="1" wrap="square" lIns="100767" tIns="50367" rIns="100767" bIns="50367" anchor="t" anchorCtr="0">
            <a:noAutofit/>
          </a:bodyPr>
          <a:lstStyle/>
          <a:p>
            <a:pPr algn="ctr" defTabSz="1219170">
              <a:buClr>
                <a:srgbClr val="000000"/>
              </a:buClr>
            </a:pPr>
            <a:r>
              <a:rPr lang="en" sz="2400" kern="0" dirty="0">
                <a:solidFill>
                  <a:srgbClr val="000000"/>
                </a:solidFill>
                <a:latin typeface="Arial"/>
                <a:cs typeface="Arial"/>
                <a:sym typeface="Arial"/>
              </a:rPr>
              <a:t>KELLY HANDERHAN, Instructor, Owner of CyberTrain.IT</a:t>
            </a:r>
          </a:p>
          <a:p>
            <a:pPr algn="ctr" defTabSz="1219170">
              <a:buClr>
                <a:srgbClr val="000000"/>
              </a:buClr>
            </a:pPr>
            <a:r>
              <a:rPr lang="en-US" sz="1867" kern="0" dirty="0">
                <a:solidFill>
                  <a:srgbClr val="000000"/>
                </a:solidFill>
                <a:latin typeface="Arial"/>
                <a:cs typeface="Arial"/>
                <a:sym typeface="Arial"/>
              </a:rPr>
              <a:t>KellyH@CyberTrain.IT</a:t>
            </a:r>
          </a:p>
          <a:p>
            <a:pPr algn="ctr" defTabSz="1219170">
              <a:buClr>
                <a:srgbClr val="000000"/>
              </a:buClr>
            </a:pPr>
            <a:r>
              <a:rPr lang="en" sz="1867" kern="0" dirty="0">
                <a:solidFill>
                  <a:srgbClr val="000000"/>
                </a:solidFill>
                <a:latin typeface="Arial"/>
                <a:cs typeface="Arial"/>
                <a:sym typeface="Arial"/>
              </a:rPr>
              <a:t> </a:t>
            </a:r>
            <a:endParaRPr sz="1867" kern="0" dirty="0">
              <a:solidFill>
                <a:srgbClr val="000000"/>
              </a:solidFill>
              <a:latin typeface="Arial"/>
              <a:cs typeface="Arial"/>
              <a:sym typeface="Arial"/>
            </a:endParaRPr>
          </a:p>
        </p:txBody>
      </p:sp>
      <p:pic>
        <p:nvPicPr>
          <p:cNvPr id="95" name="Google Shape;95;p19"/>
          <p:cNvPicPr preferRelativeResize="0"/>
          <p:nvPr/>
        </p:nvPicPr>
        <p:blipFill rotWithShape="1">
          <a:blip r:embed="rId3">
            <a:alphaModFix/>
          </a:blip>
          <a:srcRect/>
          <a:stretch/>
        </p:blipFill>
        <p:spPr>
          <a:xfrm>
            <a:off x="8523600" y="648551"/>
            <a:ext cx="3067843" cy="2339255"/>
          </a:xfrm>
          <a:prstGeom prst="rect">
            <a:avLst/>
          </a:prstGeom>
          <a:noFill/>
          <a:ln>
            <a:noFill/>
          </a:ln>
        </p:spPr>
      </p:pic>
    </p:spTree>
    <p:extLst>
      <p:ext uri="{BB962C8B-B14F-4D97-AF65-F5344CB8AC3E}">
        <p14:creationId xmlns:p14="http://schemas.microsoft.com/office/powerpoint/2010/main" val="34299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C9B5C5-4543-4E8C-95BE-8F83408A8B1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20</a:t>
            </a:fld>
            <a:endParaRPr lang="en"/>
          </a:p>
        </p:txBody>
      </p:sp>
      <p:pic>
        <p:nvPicPr>
          <p:cNvPr id="9" name="Picture 8">
            <a:extLst>
              <a:ext uri="{FF2B5EF4-FFF2-40B4-BE49-F238E27FC236}">
                <a16:creationId xmlns:a16="http://schemas.microsoft.com/office/drawing/2014/main" id="{D1E6BE5B-6418-4DB4-A435-FD3CF5BCE41B}"/>
              </a:ext>
            </a:extLst>
          </p:cNvPr>
          <p:cNvPicPr>
            <a:picLocks noChangeAspect="1"/>
          </p:cNvPicPr>
          <p:nvPr/>
        </p:nvPicPr>
        <p:blipFill>
          <a:blip r:embed="rId3"/>
          <a:stretch>
            <a:fillRect/>
          </a:stretch>
        </p:blipFill>
        <p:spPr>
          <a:xfrm>
            <a:off x="1756144" y="698445"/>
            <a:ext cx="8014874" cy="5840468"/>
          </a:xfrm>
          <a:prstGeom prst="rect">
            <a:avLst/>
          </a:prstGeom>
        </p:spPr>
      </p:pic>
      <p:sp>
        <p:nvSpPr>
          <p:cNvPr id="217" name="Google Shape;217;p34"/>
          <p:cNvSpPr txBox="1">
            <a:spLocks noGrp="1"/>
          </p:cNvSpPr>
          <p:nvPr>
            <p:ph type="title"/>
          </p:nvPr>
        </p:nvSpPr>
        <p:spPr>
          <a:xfrm>
            <a:off x="505781" y="196957"/>
            <a:ext cx="10515600" cy="1325600"/>
          </a:xfrm>
          <a:prstGeom prst="rect">
            <a:avLst/>
          </a:prstGeom>
        </p:spPr>
        <p:txBody>
          <a:bodyPr spcFirstLastPara="1" wrap="square" lIns="100767" tIns="50367" rIns="100767" bIns="50367" anchor="ctr" anchorCtr="0">
            <a:noAutofit/>
          </a:bodyPr>
          <a:lstStyle/>
          <a:p>
            <a:pPr algn="l"/>
            <a:r>
              <a:rPr lang="en" dirty="0"/>
              <a:t>Compliance</a:t>
            </a:r>
            <a:endParaRPr dirty="0"/>
          </a:p>
        </p:txBody>
      </p:sp>
    </p:spTree>
    <p:extLst>
      <p:ext uri="{BB962C8B-B14F-4D97-AF65-F5344CB8AC3E}">
        <p14:creationId xmlns:p14="http://schemas.microsoft.com/office/powerpoint/2010/main" val="12204148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9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Attacks on Cryptography Continued</a:t>
            </a:r>
            <a:endParaRPr sz="1600" dirty="0"/>
          </a:p>
        </p:txBody>
      </p:sp>
      <p:sp>
        <p:nvSpPr>
          <p:cNvPr id="2" name="Footer Placeholder 1">
            <a:extLst>
              <a:ext uri="{FF2B5EF4-FFF2-40B4-BE49-F238E27FC236}">
                <a16:creationId xmlns:a16="http://schemas.microsoft.com/office/drawing/2014/main" id="{F61AEAEF-8062-460F-A5D2-A379CA0D947E}"/>
              </a:ext>
            </a:extLst>
          </p:cNvPr>
          <p:cNvSpPr>
            <a:spLocks noGrp="1"/>
          </p:cNvSpPr>
          <p:nvPr>
            <p:ph type="ftr" sz="quarter" idx="11"/>
          </p:nvPr>
        </p:nvSpPr>
        <p:spPr/>
        <p:txBody>
          <a:bodyPr/>
          <a:lstStyle/>
          <a:p>
            <a:endParaRPr lang="en-US"/>
          </a:p>
        </p:txBody>
      </p:sp>
      <p:sp>
        <p:nvSpPr>
          <p:cNvPr id="1514" name="Google Shape;1514;p19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200</a:t>
            </a:fld>
            <a:endParaRPr kern="0">
              <a:solidFill>
                <a:srgbClr val="000000"/>
              </a:solidFill>
            </a:endParaRPr>
          </a:p>
        </p:txBody>
      </p:sp>
      <p:sp>
        <p:nvSpPr>
          <p:cNvPr id="1515" name="Google Shape;1515;p196"/>
          <p:cNvSpPr txBox="1">
            <a:spLocks noGrp="1"/>
          </p:cNvSpPr>
          <p:nvPr>
            <p:ph type="body" idx="4294967295"/>
          </p:nvPr>
        </p:nvSpPr>
        <p:spPr>
          <a:xfrm>
            <a:off x="0" y="228600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Meet in the Middle (Not to be confused with Man in the Middle).  These attacks are targeted towards algorithms like 3DES where there are multiple key.  An attacker tries to learn what each key does individually.</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45142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838200" y="281659"/>
            <a:ext cx="10515600" cy="1325600"/>
          </a:xfrm>
          <a:prstGeom prst="rect">
            <a:avLst/>
          </a:prstGeom>
          <a:noFill/>
          <a:ln>
            <a:noFill/>
          </a:ln>
        </p:spPr>
        <p:txBody>
          <a:bodyPr spcFirstLastPara="1" wrap="square" lIns="100767" tIns="50367" rIns="100767" bIns="50367" anchor="ctr" anchorCtr="0">
            <a:noAutofit/>
          </a:bodyPr>
          <a:lstStyle/>
          <a:p>
            <a:pPr lvl="0"/>
            <a:r>
              <a:rPr lang="en" dirty="0"/>
              <a:t>Cryptography </a:t>
            </a:r>
            <a:r>
              <a:rPr lang="en-US" dirty="0"/>
              <a:t>Review</a:t>
            </a:r>
            <a:r>
              <a:rPr lang="en" dirty="0"/>
              <a:t>  </a:t>
            </a:r>
            <a:endParaRPr sz="1600" dirty="0"/>
          </a:p>
        </p:txBody>
      </p:sp>
      <p:sp>
        <p:nvSpPr>
          <p:cNvPr id="2" name="Footer Placeholder 1">
            <a:extLst>
              <a:ext uri="{FF2B5EF4-FFF2-40B4-BE49-F238E27FC236}">
                <a16:creationId xmlns:a16="http://schemas.microsoft.com/office/drawing/2014/main" id="{62B10D83-34F6-47C3-AE3C-277D7A327B8C}"/>
              </a:ext>
            </a:extLst>
          </p:cNvPr>
          <p:cNvSpPr>
            <a:spLocks noGrp="1"/>
          </p:cNvSpPr>
          <p:nvPr>
            <p:ph type="ftr" sz="quarter" idx="11"/>
          </p:nvPr>
        </p:nvSpPr>
        <p:spPr/>
        <p:txBody>
          <a:bodyPr/>
          <a:lstStyle/>
          <a:p>
            <a:endParaRPr lang="en-US"/>
          </a:p>
        </p:txBody>
      </p:sp>
      <p:sp>
        <p:nvSpPr>
          <p:cNvPr id="1017" name="Google Shape;1017;p1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201</a:t>
            </a:fld>
            <a:endParaRPr kern="0">
              <a:solidFill>
                <a:srgbClr val="000000"/>
              </a:solidFill>
            </a:endParaRPr>
          </a:p>
        </p:txBody>
      </p:sp>
      <p:sp>
        <p:nvSpPr>
          <p:cNvPr id="1018" name="Google Shape;1018;p136"/>
          <p:cNvSpPr txBox="1">
            <a:spLocks noGrp="1"/>
          </p:cNvSpPr>
          <p:nvPr>
            <p:ph type="body" idx="4294967295"/>
          </p:nvPr>
        </p:nvSpPr>
        <p:spPr>
          <a:xfrm>
            <a:off x="0" y="1690688"/>
            <a:ext cx="7886700" cy="4764087"/>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throughout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a:t>
            </a:r>
            <a:r>
              <a:rPr lang="en-US" sz="2133" dirty="0" err="1">
                <a:solidFill>
                  <a:schemeClr val="dk1"/>
                </a:solidFill>
                <a:latin typeface="Calibri"/>
                <a:cs typeface="Calibri"/>
                <a:sym typeface="Calibri"/>
              </a:rPr>
              <a:t>Crytography</a:t>
            </a:r>
            <a:endParaRPr lang="en-US" sz="2133" dirty="0">
              <a:solidFill>
                <a:schemeClr val="dk1"/>
              </a:solidFill>
              <a:latin typeface="Calibri"/>
              <a:cs typeface="Calibri"/>
              <a:sym typeface="Calibri"/>
            </a:endParaRP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extLst>
      <p:ext uri="{BB962C8B-B14F-4D97-AF65-F5344CB8AC3E}">
        <p14:creationId xmlns:p14="http://schemas.microsoft.com/office/powerpoint/2010/main" val="32317833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8"/>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2" name="Google Shape;1532;p198"/>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algn="r">
              <a:spcBef>
                <a:spcPct val="0"/>
              </a:spcBef>
              <a:buClr>
                <a:srgbClr val="FFFFFF"/>
              </a:buClr>
              <a:buSzPts val="3900"/>
            </a:pPr>
            <a:r>
              <a:rPr lang="en-US" sz="3800" kern="1200" dirty="0">
                <a:solidFill>
                  <a:schemeClr val="tx1"/>
                </a:solidFill>
                <a:latin typeface="+mj-lt"/>
                <a:ea typeface="+mj-ea"/>
                <a:cs typeface="+mj-cs"/>
              </a:rPr>
              <a:t>Domain 3</a:t>
            </a:r>
            <a:br>
              <a:rPr lang="en-US" sz="3800" kern="1200" dirty="0">
                <a:solidFill>
                  <a:schemeClr val="tx1"/>
                </a:solidFill>
                <a:latin typeface="+mj-lt"/>
                <a:ea typeface="+mj-ea"/>
                <a:cs typeface="+mj-cs"/>
              </a:rPr>
            </a:br>
            <a:r>
              <a:rPr lang="en-US" sz="3800" kern="1200" dirty="0">
                <a:solidFill>
                  <a:schemeClr val="tx1"/>
                </a:solidFill>
                <a:latin typeface="+mj-lt"/>
                <a:ea typeface="+mj-ea"/>
                <a:cs typeface="+mj-cs"/>
              </a:rPr>
              <a:t>Security Architecture and Engineering</a:t>
            </a:r>
          </a:p>
        </p:txBody>
      </p:sp>
      <p:sp>
        <p:nvSpPr>
          <p:cNvPr id="1534" name="Google Shape;1534;p198"/>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spcAft>
                <a:spcPts val="2133"/>
              </a:spcAft>
              <a:buClr>
                <a:srgbClr val="FFFFFF"/>
              </a:buClr>
              <a:buSzPts val="1600"/>
              <a:buNone/>
            </a:pPr>
            <a:r>
              <a:rPr lang="en-US" sz="2400" kern="1200">
                <a:solidFill>
                  <a:schemeClr val="tx1"/>
                </a:solidFill>
                <a:latin typeface="+mn-lt"/>
                <a:ea typeface="+mn-ea"/>
                <a:cs typeface="+mn-cs"/>
                <a:sym typeface="Calibri"/>
              </a:rPr>
              <a:t>Part 2 :  Security Architecture and Design</a:t>
            </a:r>
            <a:endParaRPr lang="en-US" sz="2400" kern="1200">
              <a:solidFill>
                <a:schemeClr val="tx1"/>
              </a:solidFill>
              <a:latin typeface="+mn-lt"/>
              <a:ea typeface="+mn-ea"/>
              <a:cs typeface="+mn-cs"/>
            </a:endParaRPr>
          </a:p>
        </p:txBody>
      </p:sp>
      <p:sp>
        <p:nvSpPr>
          <p:cNvPr id="133" name="Oval 13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533" name="Google Shape;1533;p198"/>
          <p:cNvSpPr txBox="1">
            <a:spLocks noGrp="1"/>
          </p:cNvSpPr>
          <p:nvPr>
            <p:ph type="sldNum" idx="12"/>
          </p:nvPr>
        </p:nvSpPr>
        <p:spPr>
          <a:xfrm>
            <a:off x="11082528" y="6356350"/>
            <a:ext cx="365760" cy="365125"/>
          </a:xfrm>
          <a:prstGeom prst="ellipse">
            <a:avLst/>
          </a:prstGeom>
          <a:solidFill>
            <a:srgbClr val="7F7F7F"/>
          </a:solidFill>
        </p:spPr>
        <p:txBody>
          <a:bodyPr spcFirstLastPara="1" vert="horz" lIns="91440" tIns="45720" rIns="91440" bIns="45720" rtlCol="0" anchor="ctr" anchorCtr="0">
            <a:normAutofit fontScale="70000" lnSpcReduction="20000"/>
          </a:bodyPr>
          <a:lstStyle/>
          <a:p>
            <a:pPr algn="ctr">
              <a:lnSpc>
                <a:spcPct val="90000"/>
              </a:lnSpc>
              <a:spcAft>
                <a:spcPts val="600"/>
              </a:spcAft>
              <a:buClr>
                <a:srgbClr val="595959"/>
              </a:buClr>
              <a:buSzPts val="1000"/>
            </a:pPr>
            <a:fld id="{00000000-1234-1234-1234-123412341234}" type="slidenum">
              <a:rPr lang="en-US" sz="600">
                <a:solidFill>
                  <a:srgbClr val="FFFFFF"/>
                </a:solidFill>
                <a:sym typeface="Calibri"/>
              </a:rPr>
              <a:pPr algn="ctr">
                <a:lnSpc>
                  <a:spcPct val="90000"/>
                </a:lnSpc>
                <a:spcAft>
                  <a:spcPts val="600"/>
                </a:spcAft>
                <a:buClr>
                  <a:srgbClr val="595959"/>
                </a:buClr>
                <a:buSzPts val="1000"/>
              </a:pPr>
              <a:t>202</a:t>
            </a:fld>
            <a:endParaRPr lang="en-US" sz="600">
              <a:solidFill>
                <a:srgbClr val="FFFFFF"/>
              </a:solidFill>
              <a:sym typeface="Calibri"/>
            </a:endParaRPr>
          </a:p>
        </p:txBody>
      </p:sp>
    </p:spTree>
    <p:extLst>
      <p:ext uri="{BB962C8B-B14F-4D97-AF65-F5344CB8AC3E}">
        <p14:creationId xmlns:p14="http://schemas.microsoft.com/office/powerpoint/2010/main" val="14336063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4E4B-1347-464D-959F-324804C08123}"/>
              </a:ext>
            </a:extLst>
          </p:cNvPr>
          <p:cNvSpPr>
            <a:spLocks noGrp="1"/>
          </p:cNvSpPr>
          <p:nvPr>
            <p:ph type="title"/>
          </p:nvPr>
        </p:nvSpPr>
        <p:spPr/>
        <p:txBody>
          <a:bodyPr/>
          <a:lstStyle/>
          <a:p>
            <a:r>
              <a:rPr lang="en-US" dirty="0"/>
              <a:t>Domain 3 Part 2: Security Architecture and Design Agenda</a:t>
            </a:r>
          </a:p>
        </p:txBody>
      </p:sp>
      <p:sp>
        <p:nvSpPr>
          <p:cNvPr id="3" name="Text Placeholder 2">
            <a:extLst>
              <a:ext uri="{FF2B5EF4-FFF2-40B4-BE49-F238E27FC236}">
                <a16:creationId xmlns:a16="http://schemas.microsoft.com/office/drawing/2014/main" id="{0D159FB2-0A4B-446C-8BDA-D7E0D7F3FF6A}"/>
              </a:ext>
            </a:extLst>
          </p:cNvPr>
          <p:cNvSpPr>
            <a:spLocks noGrp="1"/>
          </p:cNvSpPr>
          <p:nvPr>
            <p:ph idx="1"/>
          </p:nvPr>
        </p:nvSpPr>
        <p:spPr/>
        <p:txBody>
          <a:bodyPr/>
          <a:lstStyle/>
          <a:p>
            <a:r>
              <a:rPr lang="en-US" dirty="0"/>
              <a:t>Security Models </a:t>
            </a:r>
          </a:p>
          <a:p>
            <a:r>
              <a:rPr lang="en-US" dirty="0"/>
              <a:t>System Architecture</a:t>
            </a:r>
          </a:p>
          <a:p>
            <a:r>
              <a:rPr lang="en-US" dirty="0"/>
              <a:t>The Trusted Computing Base</a:t>
            </a:r>
          </a:p>
          <a:p>
            <a:r>
              <a:rPr lang="en-US" dirty="0"/>
              <a:t>Hardware Architecture</a:t>
            </a:r>
          </a:p>
          <a:p>
            <a:r>
              <a:rPr lang="en-US" dirty="0"/>
              <a:t>Software:  Operating System Architecture</a:t>
            </a:r>
          </a:p>
          <a:p>
            <a:r>
              <a:rPr lang="en-US" dirty="0"/>
              <a:t>Software: Application Architecture</a:t>
            </a:r>
          </a:p>
          <a:p>
            <a:r>
              <a:rPr lang="en-US" dirty="0"/>
              <a:t>Secure Modes of Operation</a:t>
            </a:r>
          </a:p>
          <a:p>
            <a:r>
              <a:rPr lang="en-US" dirty="0"/>
              <a:t>Certification and Accreditation</a:t>
            </a:r>
          </a:p>
          <a:p>
            <a:endParaRPr lang="en-US" dirty="0"/>
          </a:p>
        </p:txBody>
      </p:sp>
      <p:sp>
        <p:nvSpPr>
          <p:cNvPr id="5" name="Footer Placeholder 4">
            <a:extLst>
              <a:ext uri="{FF2B5EF4-FFF2-40B4-BE49-F238E27FC236}">
                <a16:creationId xmlns:a16="http://schemas.microsoft.com/office/drawing/2014/main" id="{33FDF563-E5E5-4FD1-8F6E-A2A881DBAF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0E2629-F62B-4DD5-99C5-441C55E07A6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203</a:t>
            </a:fld>
            <a:endParaRPr lang="en"/>
          </a:p>
        </p:txBody>
      </p:sp>
    </p:spTree>
    <p:extLst>
      <p:ext uri="{BB962C8B-B14F-4D97-AF65-F5344CB8AC3E}">
        <p14:creationId xmlns:p14="http://schemas.microsoft.com/office/powerpoint/2010/main" val="13595149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62C55-57B7-4043-B745-BCBF0838516B}"/>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Security Models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86B3CDB-DF5D-4E0B-A480-45649BF7C1EB}"/>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204</a:t>
            </a:fld>
            <a:endParaRPr lang="en-US" sz="600">
              <a:solidFill>
                <a:srgbClr val="FFFFFF"/>
              </a:solidFill>
            </a:endParaRPr>
          </a:p>
        </p:txBody>
      </p:sp>
    </p:spTree>
    <p:extLst>
      <p:ext uri="{BB962C8B-B14F-4D97-AF65-F5344CB8AC3E}">
        <p14:creationId xmlns:p14="http://schemas.microsoft.com/office/powerpoint/2010/main" val="20015872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99"/>
          <p:cNvSpPr txBox="1">
            <a:spLocks noGrp="1"/>
          </p:cNvSpPr>
          <p:nvPr>
            <p:ph type="title"/>
          </p:nvPr>
        </p:nvSpPr>
        <p:spPr>
          <a:xfrm>
            <a:off x="838200" y="72492"/>
            <a:ext cx="10515600" cy="1325600"/>
          </a:xfrm>
          <a:prstGeom prst="rect">
            <a:avLst/>
          </a:prstGeom>
          <a:noFill/>
          <a:ln>
            <a:noFill/>
          </a:ln>
        </p:spPr>
        <p:txBody>
          <a:bodyPr spcFirstLastPara="1" wrap="square" lIns="100767" tIns="50367" rIns="100767" bIns="50367" anchor="ctr" anchorCtr="0">
            <a:noAutofit/>
          </a:bodyPr>
          <a:lstStyle/>
          <a:p>
            <a:r>
              <a:rPr lang="en-US" dirty="0"/>
              <a:t>Security Models and Architecture</a:t>
            </a:r>
            <a:endParaRPr sz="1600" dirty="0"/>
          </a:p>
        </p:txBody>
      </p:sp>
      <p:sp>
        <p:nvSpPr>
          <p:cNvPr id="2" name="Footer Placeholder 1">
            <a:extLst>
              <a:ext uri="{FF2B5EF4-FFF2-40B4-BE49-F238E27FC236}">
                <a16:creationId xmlns:a16="http://schemas.microsoft.com/office/drawing/2014/main" id="{C1349128-6DE0-4CAE-BF9B-55E7A96E098C}"/>
              </a:ext>
            </a:extLst>
          </p:cNvPr>
          <p:cNvSpPr>
            <a:spLocks noGrp="1"/>
          </p:cNvSpPr>
          <p:nvPr>
            <p:ph type="ftr" sz="quarter" idx="11"/>
          </p:nvPr>
        </p:nvSpPr>
        <p:spPr/>
        <p:txBody>
          <a:bodyPr/>
          <a:lstStyle/>
          <a:p>
            <a:endParaRPr lang="en-US"/>
          </a:p>
        </p:txBody>
      </p:sp>
      <p:sp>
        <p:nvSpPr>
          <p:cNvPr id="1541" name="Google Shape;1541;p19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205</a:t>
            </a:fld>
            <a:endParaRPr/>
          </a:p>
        </p:txBody>
      </p:sp>
      <p:sp>
        <p:nvSpPr>
          <p:cNvPr id="1542" name="Google Shape;1542;p199"/>
          <p:cNvSpPr txBox="1">
            <a:spLocks noGrp="1"/>
          </p:cNvSpPr>
          <p:nvPr>
            <p:ph type="body" idx="4294967295"/>
          </p:nvPr>
        </p:nvSpPr>
        <p:spPr>
          <a:xfrm>
            <a:off x="0" y="1036638"/>
            <a:ext cx="10872788" cy="4370387"/>
          </a:xfrm>
          <a:prstGeom prst="rect">
            <a:avLst/>
          </a:prstGeom>
          <a:noFill/>
          <a:ln>
            <a:noFill/>
          </a:ln>
        </p:spPr>
        <p:txBody>
          <a:bodyPr spcFirstLastPara="1" wrap="square" lIns="100767" tIns="50367" rIns="100767" bIns="50367" anchor="t" anchorCtr="0">
            <a:noAutofit/>
          </a:bodyPr>
          <a:lstStyle/>
          <a:p>
            <a:pPr marL="1032908" lvl="2" indent="-33866">
              <a:lnSpc>
                <a:spcPct val="80000"/>
              </a:lnSpc>
              <a:spcBef>
                <a:spcPts val="0"/>
              </a:spcBef>
              <a:buClr>
                <a:schemeClr val="dk1"/>
              </a:buClr>
              <a:buSzPts val="2000"/>
              <a:buNone/>
            </a:pPr>
            <a:endParaRPr sz="2667" dirty="0">
              <a:solidFill>
                <a:schemeClr val="dk1"/>
              </a:solidFill>
              <a:latin typeface="Calibri"/>
              <a:ea typeface="Calibri"/>
              <a:cs typeface="Calibri"/>
              <a:sym typeface="Calibri"/>
            </a:endParaRPr>
          </a:p>
          <a:p>
            <a:pPr>
              <a:lnSpc>
                <a:spcPct val="100000"/>
              </a:lnSpc>
              <a:spcBef>
                <a:spcPts val="800"/>
              </a:spcBef>
              <a:buFont typeface="Arial" panose="020B0604020202020204" pitchFamily="34" charset="0"/>
              <a:buChar char="•"/>
            </a:pPr>
            <a:r>
              <a:rPr lang="en" sz="2667" dirty="0">
                <a:solidFill>
                  <a:schemeClr val="dk1"/>
                </a:solidFill>
                <a:latin typeface="Calibri"/>
                <a:cs typeface="Calibri"/>
                <a:sym typeface="Calibri"/>
              </a:rPr>
              <a:t>A </a:t>
            </a:r>
            <a:r>
              <a:rPr lang="en" sz="2667" b="1" dirty="0">
                <a:solidFill>
                  <a:schemeClr val="dk1"/>
                </a:solidFill>
                <a:latin typeface="Calibri"/>
                <a:cs typeface="Calibri"/>
                <a:sym typeface="Calibri"/>
              </a:rPr>
              <a:t>security model </a:t>
            </a:r>
            <a:r>
              <a:rPr lang="en-US" sz="2667" dirty="0">
                <a:solidFill>
                  <a:schemeClr val="dk1"/>
                </a:solidFill>
                <a:latin typeface="Calibri"/>
                <a:cs typeface="Calibri"/>
                <a:sym typeface="Calibri"/>
              </a:rPr>
              <a:t>Provides the means  to formalize a system policy into an explicit set of </a:t>
            </a:r>
            <a:r>
              <a:rPr lang="en-US" sz="2667" b="1" dirty="0">
                <a:solidFill>
                  <a:schemeClr val="dk1"/>
                </a:solidFill>
                <a:latin typeface="Calibri"/>
                <a:cs typeface="Calibri"/>
                <a:sym typeface="Calibri"/>
              </a:rPr>
              <a:t>rules</a:t>
            </a:r>
            <a:r>
              <a:rPr lang="en-US" sz="2667" dirty="0">
                <a:solidFill>
                  <a:schemeClr val="dk1"/>
                </a:solidFill>
                <a:latin typeface="Calibri"/>
                <a:cs typeface="Calibri"/>
                <a:sym typeface="Calibri"/>
              </a:rPr>
              <a:t> </a:t>
            </a:r>
            <a:r>
              <a:rPr lang="en-US" sz="2667" dirty="0">
                <a:solidFill>
                  <a:schemeClr val="dk1"/>
                </a:solidFill>
                <a:latin typeface="Calibri"/>
                <a:cs typeface="Calibri"/>
              </a:rPr>
              <a:t>that a computer can follow to implement the fundamental security concepts, processes, and procedures that make up a security policy </a:t>
            </a:r>
          </a:p>
          <a:p>
            <a:pPr>
              <a:lnSpc>
                <a:spcPct val="100000"/>
              </a:lnSpc>
              <a:spcBef>
                <a:spcPts val="800"/>
              </a:spcBef>
              <a:buFont typeface="Arial" panose="020B0604020202020204" pitchFamily="34" charset="0"/>
              <a:buChar char="•"/>
            </a:pPr>
            <a:r>
              <a:rPr lang="en" sz="2667" dirty="0">
                <a:solidFill>
                  <a:schemeClr val="dk1"/>
                </a:solidFill>
                <a:latin typeface="Calibri"/>
                <a:cs typeface="Calibri"/>
                <a:sym typeface="Calibri"/>
              </a:rPr>
              <a:t>The </a:t>
            </a:r>
            <a:r>
              <a:rPr lang="en" sz="2667" b="1" dirty="0">
                <a:solidFill>
                  <a:schemeClr val="dk1"/>
                </a:solidFill>
                <a:latin typeface="Calibri"/>
                <a:cs typeface="Calibri"/>
                <a:sym typeface="Calibri"/>
              </a:rPr>
              <a:t>system architecture</a:t>
            </a:r>
            <a:r>
              <a:rPr lang="en" sz="2667" dirty="0">
                <a:solidFill>
                  <a:schemeClr val="dk1"/>
                </a:solidFill>
                <a:latin typeface="Calibri"/>
                <a:cs typeface="Calibri"/>
                <a:sym typeface="Calibri"/>
              </a:rPr>
              <a:t>, in turn, is the overall design </a:t>
            </a:r>
            <a:r>
              <a:rPr lang="en-US" sz="2667" dirty="0">
                <a:solidFill>
                  <a:schemeClr val="dk1"/>
                </a:solidFill>
                <a:latin typeface="Calibri"/>
                <a:cs typeface="Calibri"/>
                <a:sym typeface="Calibri"/>
              </a:rPr>
              <a:t>and description </a:t>
            </a:r>
            <a:r>
              <a:rPr lang="en" sz="2667" dirty="0">
                <a:solidFill>
                  <a:schemeClr val="dk1"/>
                </a:solidFill>
                <a:latin typeface="Calibri"/>
                <a:cs typeface="Calibri"/>
                <a:sym typeface="Calibri"/>
              </a:rPr>
              <a:t>of </a:t>
            </a:r>
            <a:r>
              <a:rPr lang="en-US" sz="2667" dirty="0">
                <a:solidFill>
                  <a:schemeClr val="dk1"/>
                </a:solidFill>
                <a:latin typeface="Calibri"/>
                <a:cs typeface="Calibri"/>
                <a:sym typeface="Calibri"/>
              </a:rPr>
              <a:t>the interaction of</a:t>
            </a:r>
            <a:r>
              <a:rPr lang="en" sz="2667" dirty="0">
                <a:solidFill>
                  <a:schemeClr val="dk1"/>
                </a:solidFill>
                <a:latin typeface="Calibri"/>
                <a:cs typeface="Calibri"/>
                <a:sym typeface="Calibri"/>
              </a:rPr>
              <a:t> (</a:t>
            </a:r>
            <a:r>
              <a:rPr lang="en-US" sz="2667" dirty="0">
                <a:solidFill>
                  <a:schemeClr val="dk1"/>
                </a:solidFill>
                <a:latin typeface="Calibri"/>
                <a:cs typeface="Calibri"/>
                <a:sym typeface="Calibri"/>
              </a:rPr>
              <a:t>HW, SW, Applications, etc.) </a:t>
            </a:r>
            <a:r>
              <a:rPr lang="en" sz="2667" dirty="0">
                <a:solidFill>
                  <a:schemeClr val="dk1"/>
                </a:solidFill>
                <a:latin typeface="Calibri"/>
                <a:cs typeface="Calibri"/>
                <a:sym typeface="Calibri"/>
              </a:rPr>
              <a:t>of an information system. </a:t>
            </a:r>
          </a:p>
          <a:p>
            <a:pPr>
              <a:lnSpc>
                <a:spcPct val="100000"/>
              </a:lnSpc>
              <a:spcBef>
                <a:spcPts val="800"/>
              </a:spcBef>
              <a:buFont typeface="Arial" panose="020B0604020202020204" pitchFamily="34" charset="0"/>
              <a:buChar char="•"/>
            </a:pPr>
            <a:r>
              <a:rPr lang="en" sz="2667" dirty="0">
                <a:solidFill>
                  <a:schemeClr val="dk1"/>
                </a:solidFill>
                <a:latin typeface="Calibri"/>
                <a:cs typeface="Calibri"/>
                <a:sym typeface="Calibri"/>
              </a:rPr>
              <a:t>This </a:t>
            </a:r>
            <a:r>
              <a:rPr lang="en-US" sz="2667" dirty="0">
                <a:solidFill>
                  <a:schemeClr val="dk1"/>
                </a:solidFill>
                <a:latin typeface="Calibri"/>
                <a:cs typeface="Calibri"/>
                <a:sym typeface="Calibri"/>
              </a:rPr>
              <a:t>architecture</a:t>
            </a:r>
            <a:r>
              <a:rPr lang="en" sz="2667" dirty="0">
                <a:solidFill>
                  <a:schemeClr val="dk1"/>
                </a:solidFill>
                <a:latin typeface="Calibri"/>
                <a:cs typeface="Calibri"/>
                <a:sym typeface="Calibri"/>
              </a:rPr>
              <a:t> shoul</a:t>
            </a:r>
            <a:r>
              <a:rPr lang="en-US" sz="2667" dirty="0">
                <a:solidFill>
                  <a:schemeClr val="dk1"/>
                </a:solidFill>
                <a:latin typeface="Calibri"/>
                <a:cs typeface="Calibri"/>
                <a:sym typeface="Calibri"/>
              </a:rPr>
              <a:t>d enforce</a:t>
            </a:r>
            <a:r>
              <a:rPr lang="en" sz="2667" dirty="0">
                <a:solidFill>
                  <a:schemeClr val="dk1"/>
                </a:solidFill>
                <a:latin typeface="Calibri"/>
                <a:cs typeface="Calibri"/>
                <a:sym typeface="Calibri"/>
              </a:rPr>
              <a:t> the specifications provided by the security model.</a:t>
            </a:r>
            <a:endParaRPr sz="2667" dirty="0">
              <a:solidFill>
                <a:schemeClr val="dk1"/>
              </a:solidFill>
              <a:latin typeface="Calibri"/>
              <a:cs typeface="Calibri"/>
            </a:endParaRPr>
          </a:p>
          <a:p>
            <a:pPr marL="1032908" lvl="1" indent="-457189">
              <a:lnSpc>
                <a:spcPct val="100000"/>
              </a:lnSpc>
              <a:spcBef>
                <a:spcPts val="800"/>
              </a:spcBef>
              <a:buClr>
                <a:schemeClr val="dk1"/>
              </a:buClr>
              <a:buSzPts val="2000"/>
              <a:buFont typeface="Arial" panose="020B0604020202020204" pitchFamily="34" charset="0"/>
              <a:buChar char="•"/>
            </a:pPr>
            <a:endParaRPr sz="2667" dirty="0">
              <a:solidFill>
                <a:schemeClr val="dk1"/>
              </a:solidFill>
              <a:latin typeface="Calibri"/>
              <a:cs typeface="Calibri"/>
              <a:sym typeface="Calibri"/>
            </a:endParaRPr>
          </a:p>
          <a:p>
            <a:pPr marL="1032908" lvl="2" indent="-33866">
              <a:lnSpc>
                <a:spcPct val="100000"/>
              </a:lnSpc>
              <a:spcBef>
                <a:spcPts val="800"/>
              </a:spcBef>
              <a:buClr>
                <a:schemeClr val="dk1"/>
              </a:buClr>
              <a:buSzPts val="2000"/>
              <a:buNone/>
            </a:pPr>
            <a:endParaRPr sz="2667" dirty="0">
              <a:solidFill>
                <a:schemeClr val="dk1"/>
              </a:solidFill>
              <a:latin typeface="Calibri"/>
              <a:cs typeface="Calibri"/>
              <a:sym typeface="Calibri"/>
            </a:endParaRPr>
          </a:p>
          <a:p>
            <a:pPr marL="1032908" lvl="2" indent="-203195">
              <a:lnSpc>
                <a:spcPct val="100000"/>
              </a:lnSpc>
              <a:spcBef>
                <a:spcPts val="800"/>
              </a:spcBef>
              <a:buClr>
                <a:schemeClr val="dk1"/>
              </a:buClr>
              <a:buSzPts val="2000"/>
              <a:buNone/>
            </a:pPr>
            <a:endParaRPr sz="2667" dirty="0">
              <a:solidFill>
                <a:schemeClr val="dk1"/>
              </a:solidFill>
              <a:latin typeface="Calibri"/>
              <a:cs typeface="Calibri"/>
              <a:sym typeface="Calibri"/>
            </a:endParaRPr>
          </a:p>
          <a:p>
            <a:pPr marL="1032908" lvl="2" indent="-33866">
              <a:lnSpc>
                <a:spcPct val="80000"/>
              </a:lnSpc>
              <a:spcBef>
                <a:spcPts val="400"/>
              </a:spcBef>
              <a:spcAft>
                <a:spcPts val="2133"/>
              </a:spcAft>
              <a:buClr>
                <a:schemeClr val="dk1"/>
              </a:buClr>
              <a:buSzPts val="2000"/>
              <a:buNone/>
            </a:pPr>
            <a:endParaRPr sz="26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915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200"/>
          <p:cNvSpPr txBox="1">
            <a:spLocks noGrp="1"/>
          </p:cNvSpPr>
          <p:nvPr>
            <p:ph type="title"/>
          </p:nvPr>
        </p:nvSpPr>
        <p:spPr>
          <a:xfrm>
            <a:off x="838200" y="605117"/>
            <a:ext cx="10515600" cy="1085600"/>
          </a:xfrm>
          <a:prstGeom prst="rect">
            <a:avLst/>
          </a:prstGeom>
          <a:noFill/>
          <a:ln>
            <a:noFill/>
          </a:ln>
        </p:spPr>
        <p:txBody>
          <a:bodyPr spcFirstLastPara="1" wrap="square" lIns="100767" tIns="50367" rIns="100767" bIns="50367" anchor="ctr" anchorCtr="0">
            <a:noAutofit/>
          </a:bodyPr>
          <a:lstStyle/>
          <a:p>
            <a:r>
              <a:rPr lang="en" dirty="0"/>
              <a:t>Security Models</a:t>
            </a:r>
            <a:br>
              <a:rPr lang="en" dirty="0"/>
            </a:br>
            <a:endParaRPr dirty="0"/>
          </a:p>
        </p:txBody>
      </p:sp>
      <p:sp>
        <p:nvSpPr>
          <p:cNvPr id="2" name="Footer Placeholder 1">
            <a:extLst>
              <a:ext uri="{FF2B5EF4-FFF2-40B4-BE49-F238E27FC236}">
                <a16:creationId xmlns:a16="http://schemas.microsoft.com/office/drawing/2014/main" id="{8DC68B97-044E-4D86-BFAD-29346BF7C595}"/>
              </a:ext>
            </a:extLst>
          </p:cNvPr>
          <p:cNvSpPr>
            <a:spLocks noGrp="1"/>
          </p:cNvSpPr>
          <p:nvPr>
            <p:ph type="ftr" sz="quarter" idx="11"/>
          </p:nvPr>
        </p:nvSpPr>
        <p:spPr/>
        <p:txBody>
          <a:bodyPr/>
          <a:lstStyle/>
          <a:p>
            <a:endParaRPr lang="en-US"/>
          </a:p>
        </p:txBody>
      </p:sp>
      <p:sp>
        <p:nvSpPr>
          <p:cNvPr id="1548" name="Google Shape;1548;p20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206</a:t>
            </a:fld>
            <a:endParaRPr/>
          </a:p>
        </p:txBody>
      </p:sp>
      <p:sp>
        <p:nvSpPr>
          <p:cNvPr id="1549" name="Google Shape;1549;p200"/>
          <p:cNvSpPr txBox="1">
            <a:spLocks noGrp="1"/>
          </p:cNvSpPr>
          <p:nvPr>
            <p:ph type="body" idx="4294967295"/>
          </p:nvPr>
        </p:nvSpPr>
        <p:spPr>
          <a:xfrm>
            <a:off x="0" y="1270000"/>
            <a:ext cx="8231188" cy="3881438"/>
          </a:xfrm>
          <a:prstGeom prst="rect">
            <a:avLst/>
          </a:prstGeom>
          <a:noFill/>
          <a:ln>
            <a:noFill/>
          </a:ln>
        </p:spPr>
        <p:txBody>
          <a:bodyPr spcFirstLastPara="1" wrap="square" lIns="100767" tIns="50367" rIns="100767" bIns="50367" anchor="t" anchorCtr="0">
            <a:noAutofit/>
          </a:bodyPr>
          <a:lstStyle/>
          <a:p>
            <a:pPr marL="1032908" lvl="2" indent="-220128">
              <a:lnSpc>
                <a:spcPct val="90000"/>
              </a:lnSpc>
              <a:spcBef>
                <a:spcPts val="0"/>
              </a:spcBef>
              <a:buClr>
                <a:schemeClr val="dk1"/>
              </a:buClr>
              <a:buSzPts val="2600"/>
              <a:buFont typeface="Arial"/>
              <a:buChar char="•"/>
            </a:pPr>
            <a:r>
              <a:rPr lang="en" sz="3467" dirty="0">
                <a:solidFill>
                  <a:schemeClr val="dk1"/>
                </a:solidFill>
                <a:latin typeface="Calibri"/>
                <a:ea typeface="Calibri"/>
                <a:cs typeface="Calibri"/>
                <a:sym typeface="Calibri"/>
              </a:rPr>
              <a:t>State Machine Model</a:t>
            </a:r>
            <a:endParaRPr sz="1600" dirty="0"/>
          </a:p>
          <a:p>
            <a:pPr marL="1032908" lvl="2" indent="-220128">
              <a:lnSpc>
                <a:spcPct val="90000"/>
              </a:lnSpc>
              <a:spcBef>
                <a:spcPts val="400"/>
              </a:spcBef>
              <a:buClr>
                <a:schemeClr val="dk1"/>
              </a:buClr>
              <a:buSzPts val="2600"/>
              <a:buFont typeface="Arial"/>
              <a:buChar char="•"/>
            </a:pPr>
            <a:r>
              <a:rPr lang="en" sz="3467" b="1" dirty="0">
                <a:solidFill>
                  <a:schemeClr val="dk1"/>
                </a:solidFill>
                <a:latin typeface="Calibri"/>
                <a:ea typeface="Calibri"/>
                <a:cs typeface="Calibri"/>
                <a:sym typeface="Calibri"/>
              </a:rPr>
              <a:t>**The Bell-LaPadula Model</a:t>
            </a:r>
            <a:endParaRPr sz="1600" dirty="0"/>
          </a:p>
          <a:p>
            <a:pPr marL="1032908" lvl="2" indent="-220128">
              <a:lnSpc>
                <a:spcPct val="90000"/>
              </a:lnSpc>
              <a:spcBef>
                <a:spcPts val="400"/>
              </a:spcBef>
              <a:buClr>
                <a:schemeClr val="dk1"/>
              </a:buClr>
              <a:buSzPts val="2600"/>
              <a:buFont typeface="Arial"/>
              <a:buChar char="•"/>
            </a:pPr>
            <a:r>
              <a:rPr lang="en" sz="3467" b="1" dirty="0">
                <a:solidFill>
                  <a:schemeClr val="dk1"/>
                </a:solidFill>
                <a:latin typeface="Calibri"/>
                <a:ea typeface="Calibri"/>
                <a:cs typeface="Calibri"/>
                <a:sym typeface="Calibri"/>
              </a:rPr>
              <a:t>**The Biba Model</a:t>
            </a:r>
            <a:endParaRPr sz="1600" dirty="0"/>
          </a:p>
          <a:p>
            <a:pPr marL="1032908" lvl="2" indent="-220128">
              <a:lnSpc>
                <a:spcPct val="90000"/>
              </a:lnSpc>
              <a:spcBef>
                <a:spcPts val="400"/>
              </a:spcBef>
              <a:buClr>
                <a:schemeClr val="dk1"/>
              </a:buClr>
              <a:buSzPts val="2600"/>
              <a:buFont typeface="Arial"/>
              <a:buChar char="•"/>
            </a:pPr>
            <a:r>
              <a:rPr lang="en" sz="3467" b="1" dirty="0">
                <a:solidFill>
                  <a:schemeClr val="dk1"/>
                </a:solidFill>
                <a:latin typeface="Calibri"/>
                <a:ea typeface="Calibri"/>
                <a:cs typeface="Calibri"/>
                <a:sym typeface="Calibri"/>
              </a:rPr>
              <a:t>The Clark-Wilson Model</a:t>
            </a:r>
            <a:endParaRPr sz="1600" dirty="0"/>
          </a:p>
          <a:p>
            <a:pPr marL="1032908" lvl="2" indent="-220128">
              <a:lnSpc>
                <a:spcPct val="90000"/>
              </a:lnSpc>
              <a:spcBef>
                <a:spcPts val="400"/>
              </a:spcBef>
              <a:buClr>
                <a:schemeClr val="dk1"/>
              </a:buClr>
              <a:buSzPts val="2600"/>
              <a:buFont typeface="Arial"/>
              <a:buChar char="•"/>
            </a:pPr>
            <a:r>
              <a:rPr lang="en" sz="3467" b="1" dirty="0">
                <a:solidFill>
                  <a:schemeClr val="dk1"/>
                </a:solidFill>
                <a:latin typeface="Calibri"/>
                <a:ea typeface="Calibri"/>
                <a:cs typeface="Calibri"/>
                <a:sym typeface="Calibri"/>
              </a:rPr>
              <a:t>The Brewer &amp; Nash Model</a:t>
            </a:r>
            <a:endParaRPr sz="1600" dirty="0"/>
          </a:p>
          <a:p>
            <a:pPr marL="1032908" lvl="2" indent="-220128">
              <a:lnSpc>
                <a:spcPct val="90000"/>
              </a:lnSpc>
              <a:spcBef>
                <a:spcPts val="400"/>
              </a:spcBef>
              <a:buClr>
                <a:schemeClr val="dk1"/>
              </a:buClr>
              <a:buSzPts val="2600"/>
              <a:buFont typeface="Arial"/>
              <a:buChar char="•"/>
            </a:pPr>
            <a:r>
              <a:rPr lang="en" sz="3467" dirty="0">
                <a:solidFill>
                  <a:schemeClr val="dk1"/>
                </a:solidFill>
                <a:latin typeface="Calibri"/>
                <a:ea typeface="Calibri"/>
                <a:cs typeface="Calibri"/>
                <a:sym typeface="Calibri"/>
              </a:rPr>
              <a:t>The Information Flow Model</a:t>
            </a:r>
            <a:endParaRPr sz="1600" dirty="0"/>
          </a:p>
          <a:p>
            <a:pPr marL="1032908" lvl="2" indent="-220128">
              <a:lnSpc>
                <a:spcPct val="90000"/>
              </a:lnSpc>
              <a:spcBef>
                <a:spcPts val="400"/>
              </a:spcBef>
              <a:buClr>
                <a:schemeClr val="dk1"/>
              </a:buClr>
              <a:buSzPts val="2600"/>
              <a:buFont typeface="Arial"/>
              <a:buChar char="•"/>
            </a:pPr>
            <a:r>
              <a:rPr lang="en" sz="3467" dirty="0">
                <a:solidFill>
                  <a:schemeClr val="dk1"/>
                </a:solidFill>
                <a:latin typeface="Calibri"/>
                <a:ea typeface="Calibri"/>
                <a:cs typeface="Calibri"/>
                <a:sym typeface="Calibri"/>
              </a:rPr>
              <a:t>The Non-Interference Model</a:t>
            </a:r>
            <a:endParaRPr sz="1600" dirty="0"/>
          </a:p>
          <a:p>
            <a:pPr marL="1032908" lvl="2" indent="-220128">
              <a:lnSpc>
                <a:spcPct val="90000"/>
              </a:lnSpc>
              <a:spcBef>
                <a:spcPts val="400"/>
              </a:spcBef>
              <a:buClr>
                <a:schemeClr val="dk1"/>
              </a:buClr>
              <a:buSzPts val="2600"/>
              <a:buFont typeface="Arial"/>
              <a:buChar char="•"/>
            </a:pPr>
            <a:r>
              <a:rPr lang="en" sz="3467" dirty="0">
                <a:solidFill>
                  <a:schemeClr val="dk1"/>
                </a:solidFill>
                <a:latin typeface="Calibri"/>
                <a:ea typeface="Calibri"/>
                <a:cs typeface="Calibri"/>
                <a:sym typeface="Calibri"/>
              </a:rPr>
              <a:t>The Lattice Model</a:t>
            </a:r>
            <a:endParaRPr sz="1600" dirty="0"/>
          </a:p>
          <a:p>
            <a:pPr marL="1032908" lvl="2" indent="-203195">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0">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0">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0">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0">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203195">
              <a:lnSpc>
                <a:spcPct val="90000"/>
              </a:lnSpc>
              <a:spcBef>
                <a:spcPts val="400"/>
              </a:spcBef>
              <a:buClr>
                <a:schemeClr val="dk1"/>
              </a:buClr>
              <a:buSzPts val="2600"/>
              <a:buNone/>
            </a:pPr>
            <a:endParaRPr sz="3467" dirty="0">
              <a:solidFill>
                <a:schemeClr val="dk1"/>
              </a:solidFill>
              <a:latin typeface="Calibri"/>
              <a:ea typeface="Calibri"/>
              <a:cs typeface="Calibri"/>
              <a:sym typeface="Calibri"/>
            </a:endParaRPr>
          </a:p>
          <a:p>
            <a:pPr marL="1032908" lvl="2" indent="0">
              <a:lnSpc>
                <a:spcPct val="90000"/>
              </a:lnSpc>
              <a:spcBef>
                <a:spcPts val="400"/>
              </a:spcBef>
              <a:spcAft>
                <a:spcPts val="2133"/>
              </a:spcAft>
              <a:buClr>
                <a:schemeClr val="dk1"/>
              </a:buClr>
              <a:buSzPts val="2600"/>
              <a:buNone/>
            </a:pPr>
            <a:endParaRPr sz="34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35132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0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State Machine Model</a:t>
            </a:r>
            <a:endParaRPr sz="1600" dirty="0"/>
          </a:p>
        </p:txBody>
      </p:sp>
      <p:sp>
        <p:nvSpPr>
          <p:cNvPr id="2" name="Footer Placeholder 1">
            <a:extLst>
              <a:ext uri="{FF2B5EF4-FFF2-40B4-BE49-F238E27FC236}">
                <a16:creationId xmlns:a16="http://schemas.microsoft.com/office/drawing/2014/main" id="{B0774FED-ACA3-486B-B178-963C19F67475}"/>
              </a:ext>
            </a:extLst>
          </p:cNvPr>
          <p:cNvSpPr>
            <a:spLocks noGrp="1"/>
          </p:cNvSpPr>
          <p:nvPr>
            <p:ph type="ftr" sz="quarter" idx="11"/>
          </p:nvPr>
        </p:nvSpPr>
        <p:spPr/>
        <p:txBody>
          <a:bodyPr/>
          <a:lstStyle/>
          <a:p>
            <a:endParaRPr lang="en-US"/>
          </a:p>
        </p:txBody>
      </p:sp>
      <p:sp>
        <p:nvSpPr>
          <p:cNvPr id="1555" name="Google Shape;1555;p20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207</a:t>
            </a:fld>
            <a:endParaRPr/>
          </a:p>
        </p:txBody>
      </p:sp>
      <p:sp>
        <p:nvSpPr>
          <p:cNvPr id="1556" name="Google Shape;1556;p201"/>
          <p:cNvSpPr txBox="1">
            <a:spLocks noGrp="1"/>
          </p:cNvSpPr>
          <p:nvPr>
            <p:ph type="body" idx="4294967295"/>
          </p:nvPr>
        </p:nvSpPr>
        <p:spPr>
          <a:xfrm>
            <a:off x="0" y="2052638"/>
            <a:ext cx="9598025" cy="3482975"/>
          </a:xfrm>
          <a:prstGeom prst="rect">
            <a:avLst/>
          </a:prstGeom>
          <a:noFill/>
          <a:ln>
            <a:noFill/>
          </a:ln>
        </p:spPr>
        <p:txBody>
          <a:bodyPr spcFirstLastPara="1" wrap="square" lIns="100767" tIns="50367" rIns="100767" bIns="50367" anchor="t" anchorCtr="0">
            <a:noAutofit/>
          </a:bodyPr>
          <a:lstStyle/>
          <a:p>
            <a:pPr marL="626518" lvl="1" indent="-220128">
              <a:lnSpc>
                <a:spcPct val="90000"/>
              </a:lnSpc>
              <a:spcBef>
                <a:spcPts val="0"/>
              </a:spcBef>
              <a:buClr>
                <a:schemeClr val="dk1"/>
              </a:buClr>
              <a:buSzPts val="2000"/>
              <a:buFont typeface="Arial"/>
              <a:buChar char="•"/>
            </a:pPr>
            <a:r>
              <a:rPr lang="en" sz="2667">
                <a:solidFill>
                  <a:schemeClr val="dk1"/>
                </a:solidFill>
                <a:latin typeface="Calibri"/>
                <a:ea typeface="Calibri"/>
                <a:cs typeface="Calibri"/>
                <a:sym typeface="Calibri"/>
              </a:rPr>
              <a:t>The state of a system is its snapshot at any one particular moment. The state machine model describes subjects, objects, and sequences in a system. The focus of this model is to capture the system’s state and ensure its security.</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When an object accepts input, the value of the state variable is modified. For a subject to access this object or modify the object value, the subject should have appropriate access rights.</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State transitions refer to activities that alter a systems state.</a:t>
            </a:r>
            <a:endParaRPr sz="1600"/>
          </a:p>
          <a:p>
            <a:pPr marL="1032908" lvl="2" indent="-67732">
              <a:lnSpc>
                <a:spcPct val="90000"/>
              </a:lnSpc>
              <a:spcBef>
                <a:spcPts val="400"/>
              </a:spcBef>
              <a:buClr>
                <a:schemeClr val="dk1"/>
              </a:buClr>
              <a:buSzPts val="1700"/>
              <a:buNone/>
            </a:pPr>
            <a:endParaRPr sz="2267">
              <a:solidFill>
                <a:schemeClr val="dk1"/>
              </a:solidFill>
              <a:latin typeface="Calibri"/>
              <a:ea typeface="Calibri"/>
              <a:cs typeface="Calibri"/>
              <a:sym typeface="Calibri"/>
            </a:endParaRPr>
          </a:p>
          <a:p>
            <a:pPr marL="1032908" lvl="2" indent="-67732">
              <a:lnSpc>
                <a:spcPct val="90000"/>
              </a:lnSpc>
              <a:spcBef>
                <a:spcPts val="400"/>
              </a:spcBef>
              <a:buClr>
                <a:schemeClr val="dk1"/>
              </a:buClr>
              <a:buSzPts val="1700"/>
              <a:buNone/>
            </a:pPr>
            <a:endParaRPr sz="2267">
              <a:solidFill>
                <a:schemeClr val="dk1"/>
              </a:solidFill>
              <a:latin typeface="Calibri"/>
              <a:ea typeface="Calibri"/>
              <a:cs typeface="Calibri"/>
              <a:sym typeface="Calibri"/>
            </a:endParaRPr>
          </a:p>
          <a:p>
            <a:pPr marL="1032908" lvl="2" indent="-203195">
              <a:lnSpc>
                <a:spcPct val="90000"/>
              </a:lnSpc>
              <a:spcBef>
                <a:spcPts val="400"/>
              </a:spcBef>
              <a:buClr>
                <a:schemeClr val="dk1"/>
              </a:buClr>
              <a:buSzPts val="1700"/>
              <a:buNone/>
            </a:pPr>
            <a:endParaRPr sz="2267">
              <a:solidFill>
                <a:schemeClr val="dk1"/>
              </a:solidFill>
              <a:latin typeface="Calibri"/>
              <a:ea typeface="Calibri"/>
              <a:cs typeface="Calibri"/>
              <a:sym typeface="Calibri"/>
            </a:endParaRPr>
          </a:p>
          <a:p>
            <a:pPr marL="1032908" lvl="2" indent="-67732">
              <a:lnSpc>
                <a:spcPct val="90000"/>
              </a:lnSpc>
              <a:spcBef>
                <a:spcPts val="400"/>
              </a:spcBef>
              <a:spcAft>
                <a:spcPts val="2133"/>
              </a:spcAft>
              <a:buClr>
                <a:schemeClr val="dk1"/>
              </a:buClr>
              <a:buSzPts val="1700"/>
              <a:buNone/>
            </a:pPr>
            <a:endParaRPr sz="22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96146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8FA412-2A0B-4309-BFF4-B6B36CF169BD}"/>
              </a:ext>
            </a:extLst>
          </p:cNvPr>
          <p:cNvSpPr>
            <a:spLocks noGrp="1"/>
          </p:cNvSpPr>
          <p:nvPr>
            <p:ph type="ftr" sz="quarter" idx="11"/>
          </p:nvPr>
        </p:nvSpPr>
        <p:spPr/>
        <p:txBody>
          <a:bodyPr/>
          <a:lstStyle/>
          <a:p>
            <a:endParaRPr lang="en-US"/>
          </a:p>
        </p:txBody>
      </p:sp>
      <p:sp>
        <p:nvSpPr>
          <p:cNvPr id="1561" name="Google Shape;1561;p20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208</a:t>
            </a:fld>
            <a:endParaRPr/>
          </a:p>
        </p:txBody>
      </p:sp>
      <p:sp>
        <p:nvSpPr>
          <p:cNvPr id="1562" name="Google Shape;1562;p202"/>
          <p:cNvSpPr txBox="1">
            <a:spLocks noGrp="1"/>
          </p:cNvSpPr>
          <p:nvPr>
            <p:ph type="body" idx="4294967295"/>
          </p:nvPr>
        </p:nvSpPr>
        <p:spPr>
          <a:xfrm>
            <a:off x="0" y="1177925"/>
            <a:ext cx="8543925" cy="3241675"/>
          </a:xfrm>
          <a:prstGeom prst="rect">
            <a:avLst/>
          </a:prstGeom>
          <a:noFill/>
          <a:ln>
            <a:noFill/>
          </a:ln>
        </p:spPr>
        <p:txBody>
          <a:bodyPr spcFirstLastPara="1" wrap="square" lIns="100767" tIns="50367" rIns="100767" bIns="50367" anchor="t" anchorCtr="0">
            <a:noAutofit/>
          </a:bodyPr>
          <a:lstStyle/>
          <a:p>
            <a:pPr marL="203195" indent="-253994">
              <a:lnSpc>
                <a:spcPct val="90000"/>
              </a:lnSpc>
              <a:buClr>
                <a:schemeClr val="dk1"/>
              </a:buClr>
              <a:buSzPts val="3000"/>
              <a:buFont typeface="Arial"/>
              <a:buChar char="•"/>
            </a:pPr>
            <a:r>
              <a:rPr lang="en" sz="4000">
                <a:solidFill>
                  <a:schemeClr val="dk1"/>
                </a:solidFill>
                <a:latin typeface="Calibri"/>
                <a:ea typeface="Calibri"/>
                <a:cs typeface="Calibri"/>
                <a:sym typeface="Calibri"/>
              </a:rPr>
              <a:t>Confidentiality model</a:t>
            </a:r>
            <a:endParaRPr sz="1600"/>
          </a:p>
          <a:p>
            <a:pPr marL="203195" indent="-203195">
              <a:lnSpc>
                <a:spcPct val="90000"/>
              </a:lnSpc>
              <a:spcBef>
                <a:spcPts val="933"/>
              </a:spcBef>
              <a:buClr>
                <a:schemeClr val="dk1"/>
              </a:buClr>
              <a:buSzPts val="2000"/>
              <a:buFont typeface="Arial"/>
              <a:buChar char="•"/>
            </a:pPr>
            <a:r>
              <a:rPr lang="en" sz="2667">
                <a:solidFill>
                  <a:schemeClr val="dk1"/>
                </a:solidFill>
                <a:latin typeface="Calibri"/>
                <a:ea typeface="Calibri"/>
                <a:cs typeface="Calibri"/>
                <a:sym typeface="Calibri"/>
              </a:rPr>
              <a:t>Developed by David Elliot Bell and Len LaPadula</a:t>
            </a:r>
            <a:endParaRPr sz="2667">
              <a:solidFill>
                <a:schemeClr val="dk1"/>
              </a:solidFill>
              <a:latin typeface="Calibri"/>
              <a:ea typeface="Calibri"/>
              <a:cs typeface="Calibri"/>
              <a:sym typeface="Calibri"/>
            </a:endParaRPr>
          </a:p>
          <a:p>
            <a:pPr marL="897444" lvl="1" indent="-491054">
              <a:lnSpc>
                <a:spcPct val="90000"/>
              </a:lnSpc>
              <a:spcBef>
                <a:spcPts val="400"/>
              </a:spcBef>
              <a:buClr>
                <a:schemeClr val="dk1"/>
              </a:buClr>
              <a:buSzPts val="2000"/>
              <a:buFont typeface="Noto Sans Symbols"/>
              <a:buChar char="➢"/>
            </a:pPr>
            <a:r>
              <a:rPr lang="en" sz="2667">
                <a:solidFill>
                  <a:schemeClr val="dk1"/>
                </a:solidFill>
                <a:latin typeface="Calibri"/>
                <a:ea typeface="Calibri"/>
                <a:cs typeface="Calibri"/>
                <a:sym typeface="Calibri"/>
              </a:rPr>
              <a:t>This model focuses on data confidentiality and access to classified information.</a:t>
            </a:r>
            <a:endParaRPr sz="1600"/>
          </a:p>
          <a:p>
            <a:pPr marL="897444" lvl="1" indent="-491054">
              <a:lnSpc>
                <a:spcPct val="90000"/>
              </a:lnSpc>
              <a:spcBef>
                <a:spcPts val="400"/>
              </a:spcBef>
              <a:buClr>
                <a:schemeClr val="dk1"/>
              </a:buClr>
              <a:buSzPts val="2000"/>
              <a:buFont typeface="Noto Sans Symbols"/>
              <a:buChar char="➢"/>
            </a:pPr>
            <a:r>
              <a:rPr lang="en" sz="2667">
                <a:solidFill>
                  <a:schemeClr val="dk1"/>
                </a:solidFill>
                <a:latin typeface="Calibri"/>
                <a:ea typeface="Calibri"/>
                <a:cs typeface="Calibri"/>
                <a:sym typeface="Calibri"/>
              </a:rPr>
              <a:t>A Formal Model developed for the DoD multilevel security policy</a:t>
            </a:r>
            <a:endParaRPr sz="1600"/>
          </a:p>
          <a:p>
            <a:pPr marL="897444" lvl="1" indent="-491054">
              <a:lnSpc>
                <a:spcPct val="90000"/>
              </a:lnSpc>
              <a:spcBef>
                <a:spcPts val="400"/>
              </a:spcBef>
              <a:buClr>
                <a:schemeClr val="dk1"/>
              </a:buClr>
              <a:buSzPts val="2000"/>
              <a:buFont typeface="Noto Sans Symbols"/>
              <a:buChar char="➢"/>
            </a:pPr>
            <a:r>
              <a:rPr lang="en" sz="2667">
                <a:solidFill>
                  <a:schemeClr val="dk1"/>
                </a:solidFill>
                <a:latin typeface="Calibri"/>
                <a:ea typeface="Calibri"/>
                <a:cs typeface="Calibri"/>
                <a:sym typeface="Calibri"/>
              </a:rPr>
              <a:t>This formal model divides entities in an information system into subjects and objects.</a:t>
            </a:r>
            <a:endParaRPr sz="1600"/>
          </a:p>
          <a:p>
            <a:pPr marL="897444" lvl="1" indent="-491054">
              <a:lnSpc>
                <a:spcPct val="90000"/>
              </a:lnSpc>
              <a:spcBef>
                <a:spcPts val="400"/>
              </a:spcBef>
              <a:buClr>
                <a:schemeClr val="dk1"/>
              </a:buClr>
              <a:buSzPts val="2000"/>
              <a:buFont typeface="Noto Sans Symbols"/>
              <a:buChar char="➢"/>
            </a:pPr>
            <a:r>
              <a:rPr lang="en" sz="2667">
                <a:solidFill>
                  <a:schemeClr val="dk1"/>
                </a:solidFill>
                <a:latin typeface="Calibri"/>
                <a:ea typeface="Calibri"/>
                <a:cs typeface="Calibri"/>
                <a:sym typeface="Calibri"/>
              </a:rPr>
              <a:t>Model is built on the concept of a state machine with different allowable states (i.e. Secure state)</a:t>
            </a:r>
            <a:endParaRPr sz="1600"/>
          </a:p>
          <a:p>
            <a:pPr marL="897444" lvl="1" indent="-287859">
              <a:lnSpc>
                <a:spcPct val="90000"/>
              </a:lnSpc>
              <a:spcBef>
                <a:spcPts val="400"/>
              </a:spcBef>
              <a:buClr>
                <a:schemeClr val="dk1"/>
              </a:buClr>
              <a:buSzPts val="2300"/>
              <a:buNone/>
            </a:pPr>
            <a:endParaRPr sz="3067">
              <a:solidFill>
                <a:schemeClr val="dk1"/>
              </a:solidFill>
              <a:latin typeface="Calibri"/>
              <a:ea typeface="Calibri"/>
              <a:cs typeface="Calibri"/>
              <a:sym typeface="Calibri"/>
            </a:endParaRPr>
          </a:p>
          <a:p>
            <a:pPr marL="897444" lvl="1" indent="-474121">
              <a:lnSpc>
                <a:spcPct val="90000"/>
              </a:lnSpc>
              <a:spcBef>
                <a:spcPts val="400"/>
              </a:spcBef>
              <a:buClr>
                <a:schemeClr val="dk1"/>
              </a:buClr>
              <a:buSzPts val="2300"/>
              <a:buNone/>
            </a:pPr>
            <a:endParaRPr sz="3067">
              <a:solidFill>
                <a:schemeClr val="dk1"/>
              </a:solidFill>
              <a:latin typeface="Calibri"/>
              <a:ea typeface="Calibri"/>
              <a:cs typeface="Calibri"/>
              <a:sym typeface="Calibri"/>
            </a:endParaRPr>
          </a:p>
          <a:p>
            <a:pPr marL="897444" lvl="1" indent="-474121">
              <a:lnSpc>
                <a:spcPct val="90000"/>
              </a:lnSpc>
              <a:spcBef>
                <a:spcPts val="400"/>
              </a:spcBef>
              <a:spcAft>
                <a:spcPts val="2133"/>
              </a:spcAft>
              <a:buClr>
                <a:schemeClr val="dk1"/>
              </a:buClr>
              <a:buSzPts val="2600"/>
              <a:buNone/>
            </a:pPr>
            <a:r>
              <a:rPr lang="en" sz="3467">
                <a:solidFill>
                  <a:schemeClr val="dk1"/>
                </a:solidFill>
                <a:latin typeface="Calibri"/>
                <a:ea typeface="Calibri"/>
                <a:cs typeface="Calibri"/>
                <a:sym typeface="Calibri"/>
              </a:rPr>
              <a:t>		</a:t>
            </a:r>
            <a:endParaRPr sz="1600"/>
          </a:p>
        </p:txBody>
      </p:sp>
      <p:sp>
        <p:nvSpPr>
          <p:cNvPr id="1563" name="Google Shape;1563;p202"/>
          <p:cNvSpPr txBox="1"/>
          <p:nvPr/>
        </p:nvSpPr>
        <p:spPr>
          <a:xfrm>
            <a:off x="1293091" y="292124"/>
            <a:ext cx="9404800" cy="1019600"/>
          </a:xfrm>
          <a:prstGeom prst="rect">
            <a:avLst/>
          </a:prstGeom>
          <a:noFill/>
          <a:ln>
            <a:noFill/>
          </a:ln>
        </p:spPr>
        <p:txBody>
          <a:bodyPr spcFirstLastPara="1" wrap="square" lIns="100767" tIns="50367" rIns="100767" bIns="50367" anchor="t" anchorCtr="0">
            <a:noAutofit/>
          </a:bodyPr>
          <a:lstStyle/>
          <a:p>
            <a:pPr algn="r">
              <a:lnSpc>
                <a:spcPct val="90000"/>
              </a:lnSpc>
              <a:buClr>
                <a:schemeClr val="dk1"/>
              </a:buClr>
              <a:buSzPts val="3100"/>
            </a:pPr>
            <a:r>
              <a:rPr lang="en" sz="4133">
                <a:solidFill>
                  <a:schemeClr val="dk1"/>
                </a:solidFill>
                <a:latin typeface="Calibri"/>
                <a:ea typeface="Calibri"/>
                <a:cs typeface="Calibri"/>
                <a:sym typeface="Calibri"/>
              </a:rPr>
              <a:t>Bell-LaPadula Model</a:t>
            </a:r>
            <a:br>
              <a:rPr lang="en" sz="4133">
                <a:solidFill>
                  <a:schemeClr val="dk1"/>
                </a:solidFill>
                <a:latin typeface="Calibri"/>
                <a:ea typeface="Calibri"/>
                <a:cs typeface="Calibri"/>
                <a:sym typeface="Calibri"/>
              </a:rPr>
            </a:br>
            <a:endParaRPr sz="41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31079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6630FA-454B-4A6D-BE69-346AD436FC88}"/>
              </a:ext>
            </a:extLst>
          </p:cNvPr>
          <p:cNvSpPr>
            <a:spLocks noGrp="1"/>
          </p:cNvSpPr>
          <p:nvPr>
            <p:ph type="ftr" sz="quarter" idx="11"/>
          </p:nvPr>
        </p:nvSpPr>
        <p:spPr/>
        <p:txBody>
          <a:bodyPr/>
          <a:lstStyle/>
          <a:p>
            <a:endParaRPr lang="en-US"/>
          </a:p>
        </p:txBody>
      </p:sp>
      <p:sp>
        <p:nvSpPr>
          <p:cNvPr id="1568" name="Google Shape;1568;p20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209</a:t>
            </a:fld>
            <a:endParaRPr/>
          </a:p>
        </p:txBody>
      </p:sp>
      <p:sp>
        <p:nvSpPr>
          <p:cNvPr id="1569" name="Google Shape;1569;p203"/>
          <p:cNvSpPr txBox="1">
            <a:spLocks noGrp="1"/>
          </p:cNvSpPr>
          <p:nvPr>
            <p:ph type="body" idx="4294967295"/>
          </p:nvPr>
        </p:nvSpPr>
        <p:spPr>
          <a:xfrm>
            <a:off x="0" y="520700"/>
            <a:ext cx="4710113" cy="4324350"/>
          </a:xfrm>
          <a:prstGeom prst="rect">
            <a:avLst/>
          </a:prstGeom>
          <a:noFill/>
          <a:ln>
            <a:noFill/>
          </a:ln>
        </p:spPr>
        <p:txBody>
          <a:bodyPr spcFirstLastPara="1" wrap="square" lIns="100767" tIns="50367" rIns="100767" bIns="50367" anchor="t" anchorCtr="0">
            <a:noAutofit/>
          </a:bodyPr>
          <a:lstStyle/>
          <a:p>
            <a:pPr marL="558786" indent="-558786">
              <a:lnSpc>
                <a:spcPct val="80000"/>
              </a:lnSpc>
              <a:buClr>
                <a:schemeClr val="dk1"/>
              </a:buClr>
              <a:buSzPts val="1800"/>
              <a:buNone/>
            </a:pPr>
            <a:r>
              <a:rPr lang="en" sz="2267" dirty="0">
                <a:solidFill>
                  <a:schemeClr val="dk1"/>
                </a:solidFill>
                <a:latin typeface="Calibri"/>
                <a:ea typeface="Calibri"/>
                <a:cs typeface="Calibri"/>
                <a:sym typeface="Calibri"/>
              </a:rPr>
              <a:t>Three Rules to enforce confidentiality:</a:t>
            </a:r>
            <a:endParaRPr sz="2267" dirty="0"/>
          </a:p>
          <a:p>
            <a:pPr marL="541853" indent="-482588">
              <a:lnSpc>
                <a:spcPct val="80000"/>
              </a:lnSpc>
              <a:spcBef>
                <a:spcPts val="933"/>
              </a:spcBef>
              <a:buClr>
                <a:schemeClr val="dk1"/>
              </a:buClr>
              <a:buSzPts val="1700"/>
              <a:buFont typeface="Noto Sans Symbols"/>
              <a:buChar char="➢"/>
            </a:pPr>
            <a:r>
              <a:rPr lang="en" sz="2267" u="sng" dirty="0">
                <a:solidFill>
                  <a:schemeClr val="dk1"/>
                </a:solidFill>
                <a:latin typeface="Calibri"/>
                <a:ea typeface="Calibri"/>
                <a:cs typeface="Calibri"/>
                <a:sym typeface="Calibri"/>
              </a:rPr>
              <a:t>Simple Security Property </a:t>
            </a:r>
            <a:r>
              <a:rPr lang="en" sz="2267" dirty="0">
                <a:solidFill>
                  <a:schemeClr val="dk1"/>
                </a:solidFill>
                <a:latin typeface="Calibri"/>
                <a:ea typeface="Calibri"/>
                <a:cs typeface="Calibri"/>
                <a:sym typeface="Calibri"/>
              </a:rPr>
              <a:t>– “no read up”</a:t>
            </a:r>
            <a:endParaRPr sz="2267" dirty="0"/>
          </a:p>
          <a:p>
            <a:pPr marL="897444" lvl="1" indent="-482588">
              <a:lnSpc>
                <a:spcPct val="80000"/>
              </a:lnSpc>
              <a:spcBef>
                <a:spcPts val="400"/>
              </a:spcBef>
              <a:buClr>
                <a:schemeClr val="dk1"/>
              </a:buClr>
              <a:buSzPts val="1300"/>
              <a:buFont typeface="Noto Sans Symbols"/>
              <a:buChar char="➢"/>
            </a:pPr>
            <a:r>
              <a:rPr lang="en" sz="1733" dirty="0">
                <a:solidFill>
                  <a:schemeClr val="dk1"/>
                </a:solidFill>
                <a:latin typeface="Calibri"/>
                <a:ea typeface="Calibri"/>
                <a:cs typeface="Calibri"/>
                <a:sym typeface="Calibri"/>
              </a:rPr>
              <a:t>A subject cannot read data from a security level higher than subject’s security level.</a:t>
            </a:r>
            <a:endParaRPr sz="1600" dirty="0"/>
          </a:p>
          <a:p>
            <a:pPr marL="541853" indent="-482588">
              <a:lnSpc>
                <a:spcPct val="80000"/>
              </a:lnSpc>
              <a:spcBef>
                <a:spcPts val="933"/>
              </a:spcBef>
              <a:buClr>
                <a:schemeClr val="dk1"/>
              </a:buClr>
              <a:buSzPts val="1700"/>
              <a:buFont typeface="Noto Sans Symbols"/>
              <a:buChar char="➢"/>
            </a:pPr>
            <a:r>
              <a:rPr lang="en" sz="2267" dirty="0">
                <a:solidFill>
                  <a:schemeClr val="dk1"/>
                </a:solidFill>
                <a:latin typeface="Calibri"/>
                <a:ea typeface="Calibri"/>
                <a:cs typeface="Calibri"/>
                <a:sym typeface="Calibri"/>
              </a:rPr>
              <a:t>*_Security Property – “no write down”</a:t>
            </a:r>
            <a:endParaRPr sz="2267" dirty="0"/>
          </a:p>
          <a:p>
            <a:pPr marL="795847" indent="-482588">
              <a:lnSpc>
                <a:spcPct val="80000"/>
              </a:lnSpc>
              <a:spcBef>
                <a:spcPts val="933"/>
              </a:spcBef>
              <a:buClr>
                <a:schemeClr val="dk1"/>
              </a:buClr>
              <a:buSzPts val="1300"/>
              <a:buFont typeface="Noto Sans Symbols"/>
              <a:buChar char="➢"/>
            </a:pPr>
            <a:r>
              <a:rPr lang="en" sz="1733" dirty="0">
                <a:solidFill>
                  <a:schemeClr val="dk1"/>
                </a:solidFill>
                <a:latin typeface="Calibri"/>
                <a:ea typeface="Calibri"/>
                <a:cs typeface="Calibri"/>
                <a:sym typeface="Calibri"/>
              </a:rPr>
              <a:t> A subject cannot write data to a security level lower than the subject’s security level.</a:t>
            </a:r>
            <a:endParaRPr sz="1600" dirty="0"/>
          </a:p>
          <a:p>
            <a:pPr marL="541853" indent="-491054">
              <a:lnSpc>
                <a:spcPct val="80000"/>
              </a:lnSpc>
              <a:spcBef>
                <a:spcPts val="933"/>
              </a:spcBef>
              <a:buClr>
                <a:schemeClr val="dk1"/>
              </a:buClr>
              <a:buSzPts val="1800"/>
              <a:buFont typeface="Noto Sans Symbols"/>
              <a:buChar char="➢"/>
            </a:pPr>
            <a:r>
              <a:rPr lang="en" sz="2267" u="sng" dirty="0">
                <a:solidFill>
                  <a:schemeClr val="dk1"/>
                </a:solidFill>
                <a:latin typeface="Calibri"/>
                <a:ea typeface="Calibri"/>
                <a:cs typeface="Calibri"/>
                <a:sym typeface="Calibri"/>
              </a:rPr>
              <a:t>Strong * Property </a:t>
            </a:r>
            <a:r>
              <a:rPr lang="en" sz="2267" dirty="0">
                <a:solidFill>
                  <a:schemeClr val="dk1"/>
                </a:solidFill>
                <a:latin typeface="Calibri"/>
                <a:ea typeface="Calibri"/>
                <a:cs typeface="Calibri"/>
                <a:sym typeface="Calibri"/>
              </a:rPr>
              <a:t>– “no read/write up or down”</a:t>
            </a:r>
            <a:r>
              <a:rPr lang="en" sz="2400" dirty="0">
                <a:solidFill>
                  <a:schemeClr val="dk1"/>
                </a:solidFill>
                <a:latin typeface="Calibri"/>
                <a:ea typeface="Calibri"/>
                <a:cs typeface="Calibri"/>
                <a:sym typeface="Calibri"/>
              </a:rPr>
              <a:t>.</a:t>
            </a:r>
            <a:endParaRPr sz="1600" dirty="0"/>
          </a:p>
          <a:p>
            <a:pPr marL="795847" indent="-482588">
              <a:lnSpc>
                <a:spcPct val="80000"/>
              </a:lnSpc>
              <a:spcBef>
                <a:spcPts val="933"/>
              </a:spcBef>
              <a:spcAft>
                <a:spcPts val="2133"/>
              </a:spcAft>
              <a:buClr>
                <a:schemeClr val="dk1"/>
              </a:buClr>
              <a:buSzPts val="1300"/>
              <a:buFont typeface="Noto Sans Symbols"/>
              <a:buChar char="➢"/>
            </a:pPr>
            <a:r>
              <a:rPr lang="en" sz="1733" dirty="0">
                <a:solidFill>
                  <a:schemeClr val="dk1"/>
                </a:solidFill>
                <a:latin typeface="Calibri"/>
                <a:ea typeface="Calibri"/>
                <a:cs typeface="Calibri"/>
                <a:sym typeface="Calibri"/>
              </a:rPr>
              <a:t> A subject with read/write privilege can perform read/write functions only  at the subject’s security levels.</a:t>
            </a:r>
          </a:p>
          <a:p>
            <a:pPr marL="795847" indent="-482588">
              <a:lnSpc>
                <a:spcPct val="80000"/>
              </a:lnSpc>
              <a:spcBef>
                <a:spcPts val="933"/>
              </a:spcBef>
              <a:spcAft>
                <a:spcPts val="2133"/>
              </a:spcAft>
              <a:buClr>
                <a:schemeClr val="dk1"/>
              </a:buClr>
              <a:buSzPts val="1300"/>
              <a:buFont typeface="Noto Sans Symbols"/>
              <a:buChar char="➢"/>
            </a:pPr>
            <a:r>
              <a:rPr lang="en" sz="2400" u="sng" dirty="0">
                <a:solidFill>
                  <a:schemeClr val="dk1"/>
                </a:solidFill>
                <a:ea typeface="Calibri"/>
                <a:cs typeface="Calibri"/>
                <a:sym typeface="Calibri"/>
              </a:rPr>
              <a:t>Tranquility Property</a:t>
            </a:r>
            <a:r>
              <a:rPr lang="en" sz="2400" dirty="0">
                <a:solidFill>
                  <a:schemeClr val="dk1"/>
                </a:solidFill>
                <a:ea typeface="Calibri"/>
                <a:cs typeface="Calibri"/>
                <a:sym typeface="Calibri"/>
              </a:rPr>
              <a:t>: Security Lables canno</a:t>
            </a:r>
            <a:r>
              <a:rPr lang="en-US" sz="2400" dirty="0">
                <a:solidFill>
                  <a:schemeClr val="dk1"/>
                </a:solidFill>
                <a:ea typeface="Calibri"/>
                <a:cs typeface="Calibri"/>
                <a:sym typeface="Calibri"/>
              </a:rPr>
              <a:t>t be arbitrarily changed</a:t>
            </a:r>
            <a:endParaRPr lang="en" sz="2400" dirty="0">
              <a:solidFill>
                <a:schemeClr val="dk1"/>
              </a:solidFill>
              <a:ea typeface="Calibri"/>
              <a:cs typeface="Calibri"/>
              <a:sym typeface="Calibri"/>
            </a:endParaRPr>
          </a:p>
          <a:p>
            <a:pPr marL="795847" indent="-482588">
              <a:lnSpc>
                <a:spcPct val="80000"/>
              </a:lnSpc>
              <a:spcBef>
                <a:spcPts val="933"/>
              </a:spcBef>
              <a:spcAft>
                <a:spcPts val="2133"/>
              </a:spcAft>
              <a:buClr>
                <a:schemeClr val="dk1"/>
              </a:buClr>
              <a:buSzPts val="1300"/>
              <a:buFont typeface="Noto Sans Symbols"/>
              <a:buChar char="➢"/>
            </a:pPr>
            <a:r>
              <a:rPr lang="en" sz="2400" dirty="0">
                <a:solidFill>
                  <a:schemeClr val="dk1"/>
                </a:solidFill>
                <a:latin typeface="Calibri"/>
                <a:ea typeface="Calibri"/>
                <a:cs typeface="Calibri"/>
                <a:sym typeface="Calibri"/>
              </a:rPr>
              <a:t>		</a:t>
            </a:r>
            <a:endParaRPr sz="1600" dirty="0"/>
          </a:p>
        </p:txBody>
      </p:sp>
      <p:pic>
        <p:nvPicPr>
          <p:cNvPr id="1570" name="Google Shape;1570;p203"/>
          <p:cNvPicPr preferRelativeResize="0"/>
          <p:nvPr/>
        </p:nvPicPr>
        <p:blipFill rotWithShape="1">
          <a:blip r:embed="rId3">
            <a:alphaModFix/>
          </a:blip>
          <a:srcRect/>
          <a:stretch/>
        </p:blipFill>
        <p:spPr>
          <a:xfrm>
            <a:off x="6420471" y="2114441"/>
            <a:ext cx="4997264" cy="3194817"/>
          </a:xfrm>
          <a:prstGeom prst="rect">
            <a:avLst/>
          </a:prstGeom>
          <a:noFill/>
          <a:ln>
            <a:noFill/>
          </a:ln>
        </p:spPr>
      </p:pic>
      <p:sp>
        <p:nvSpPr>
          <p:cNvPr id="1571" name="Google Shape;1571;p203"/>
          <p:cNvSpPr/>
          <p:nvPr/>
        </p:nvSpPr>
        <p:spPr>
          <a:xfrm>
            <a:off x="4132295" y="283155"/>
            <a:ext cx="7221600" cy="570400"/>
          </a:xfrm>
          <a:prstGeom prst="rect">
            <a:avLst/>
          </a:prstGeom>
          <a:noFill/>
          <a:ln>
            <a:noFill/>
          </a:ln>
        </p:spPr>
        <p:txBody>
          <a:bodyPr spcFirstLastPara="1" wrap="square" lIns="100767" tIns="50367" rIns="100767" bIns="50367" anchor="t" anchorCtr="0">
            <a:noAutofit/>
          </a:bodyPr>
          <a:lstStyle/>
          <a:p>
            <a:pPr algn="r">
              <a:lnSpc>
                <a:spcPct val="90000"/>
              </a:lnSpc>
            </a:pPr>
            <a:r>
              <a:rPr lang="en" sz="4400">
                <a:solidFill>
                  <a:schemeClr val="dk1"/>
                </a:solidFill>
                <a:latin typeface="Calibri"/>
                <a:ea typeface="Calibri"/>
                <a:cs typeface="Calibri"/>
                <a:sym typeface="Calibri"/>
              </a:rPr>
              <a:t>Bell Lapadula</a:t>
            </a:r>
            <a:endParaRPr sz="1600"/>
          </a:p>
        </p:txBody>
      </p:sp>
    </p:spTree>
    <p:extLst>
      <p:ext uri="{BB962C8B-B14F-4D97-AF65-F5344CB8AC3E}">
        <p14:creationId xmlns:p14="http://schemas.microsoft.com/office/powerpoint/2010/main" val="249653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p:nvPr>
        </p:nvSpPr>
        <p:spPr>
          <a:xfrm>
            <a:off x="1270803" y="310379"/>
            <a:ext cx="96504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US" b="1" dirty="0">
                <a:solidFill>
                  <a:srgbClr val="262530"/>
                </a:solidFill>
              </a:rPr>
              <a:t>Liabilities</a:t>
            </a:r>
            <a:endParaRPr b="1" dirty="0">
              <a:solidFill>
                <a:srgbClr val="262530"/>
              </a:solidFill>
            </a:endParaRPr>
          </a:p>
        </p:txBody>
      </p:sp>
      <p:sp>
        <p:nvSpPr>
          <p:cNvPr id="210" name="Google Shape;210;p33"/>
          <p:cNvSpPr txBox="1">
            <a:spLocks noGrp="1"/>
          </p:cNvSpPr>
          <p:nvPr>
            <p:ph idx="1"/>
          </p:nvPr>
        </p:nvSpPr>
        <p:spPr>
          <a:xfrm>
            <a:off x="682633" y="1644767"/>
            <a:ext cx="5127600" cy="4150800"/>
          </a:xfrm>
          <a:prstGeom prst="rect">
            <a:avLst/>
          </a:prstGeom>
          <a:noFill/>
          <a:ln>
            <a:noFill/>
          </a:ln>
        </p:spPr>
        <p:txBody>
          <a:bodyPr spcFirstLastPara="1" wrap="square" lIns="83133" tIns="16000" rIns="83133" bIns="41567" anchor="t" anchorCtr="0">
            <a:noAutofit/>
          </a:bodyPr>
          <a:lstStyle/>
          <a:p>
            <a:pPr marL="355591" indent="-313259">
              <a:lnSpc>
                <a:spcPct val="90000"/>
              </a:lnSpc>
              <a:buClr>
                <a:schemeClr val="dk1"/>
              </a:buClr>
              <a:buSzPts val="1300"/>
              <a:buFont typeface="Assistant"/>
              <a:buChar char="●"/>
            </a:pPr>
            <a:r>
              <a:rPr lang="en" sz="2267">
                <a:solidFill>
                  <a:schemeClr val="dk1"/>
                </a:solidFill>
                <a:latin typeface="Assistant"/>
                <a:ea typeface="Assistant"/>
                <a:cs typeface="Assistant"/>
                <a:sym typeface="Assistant"/>
              </a:rPr>
              <a:t>Who is responsible for the security within an organization? </a:t>
            </a:r>
            <a:endParaRPr sz="1600"/>
          </a:p>
          <a:p>
            <a:pPr marL="778914" lvl="1" indent="-321725">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 Senior management</a:t>
            </a:r>
            <a:endParaRPr sz="1600"/>
          </a:p>
          <a:p>
            <a:pPr marL="355591" indent="-313259">
              <a:lnSpc>
                <a:spcPct val="90000"/>
              </a:lnSpc>
              <a:spcBef>
                <a:spcPts val="933"/>
              </a:spcBef>
              <a:buClr>
                <a:schemeClr val="dk1"/>
              </a:buClr>
              <a:buSzPts val="1300"/>
              <a:buFont typeface="Assistant"/>
              <a:buChar char="●"/>
            </a:pPr>
            <a:r>
              <a:rPr lang="en" sz="2267">
                <a:solidFill>
                  <a:schemeClr val="dk1"/>
                </a:solidFill>
                <a:latin typeface="Assistant"/>
                <a:ea typeface="Assistant"/>
                <a:cs typeface="Assistant"/>
                <a:sym typeface="Assistant"/>
              </a:rPr>
              <a:t>Are we liable in the instance of a loss?</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Diligence </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Care</a:t>
            </a:r>
            <a:endParaRPr sz="1600"/>
          </a:p>
          <a:p>
            <a:pPr marL="711182" lvl="1" indent="-304792">
              <a:lnSpc>
                <a:spcPct val="90000"/>
              </a:lnSpc>
              <a:spcBef>
                <a:spcPts val="400"/>
              </a:spcBef>
              <a:spcAft>
                <a:spcPts val="2133"/>
              </a:spcAft>
              <a:buClr>
                <a:schemeClr val="dk1"/>
              </a:buClr>
              <a:buSzPts val="1200"/>
              <a:buFont typeface="Assistant"/>
              <a:buChar char="○"/>
            </a:pPr>
            <a:r>
              <a:rPr lang="en" sz="2267">
                <a:solidFill>
                  <a:schemeClr val="dk1"/>
                </a:solidFill>
                <a:latin typeface="Assistant"/>
                <a:ea typeface="Assistant"/>
                <a:cs typeface="Assistant"/>
                <a:sym typeface="Assistant"/>
              </a:rPr>
              <a:t>Prudent Person Rule</a:t>
            </a:r>
            <a:endParaRPr sz="1600"/>
          </a:p>
        </p:txBody>
      </p:sp>
      <p:sp>
        <p:nvSpPr>
          <p:cNvPr id="2" name="Footer Placeholder 1">
            <a:extLst>
              <a:ext uri="{FF2B5EF4-FFF2-40B4-BE49-F238E27FC236}">
                <a16:creationId xmlns:a16="http://schemas.microsoft.com/office/drawing/2014/main" id="{FC8625C2-6753-498F-91F2-26EAF13C95D1}"/>
              </a:ext>
            </a:extLst>
          </p:cNvPr>
          <p:cNvSpPr>
            <a:spLocks noGrp="1"/>
          </p:cNvSpPr>
          <p:nvPr>
            <p:ph type="ftr" sz="quarter" idx="11"/>
          </p:nvPr>
        </p:nvSpPr>
        <p:spPr/>
        <p:txBody>
          <a:bodyPr/>
          <a:lstStyle/>
          <a:p>
            <a:endParaRPr lang="en-US"/>
          </a:p>
        </p:txBody>
      </p:sp>
      <p:sp>
        <p:nvSpPr>
          <p:cNvPr id="211" name="Google Shape;211;p3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21</a:t>
            </a:fld>
            <a:endParaRPr kern="0">
              <a:solidFill>
                <a:srgbClr val="000000"/>
              </a:solidFill>
            </a:endParaRPr>
          </a:p>
        </p:txBody>
      </p:sp>
      <p:pic>
        <p:nvPicPr>
          <p:cNvPr id="212" name="Google Shape;212;p33"/>
          <p:cNvPicPr preferRelativeResize="0"/>
          <p:nvPr/>
        </p:nvPicPr>
        <p:blipFill rotWithShape="1">
          <a:blip r:embed="rId3">
            <a:alphaModFix/>
          </a:blip>
          <a:srcRect/>
          <a:stretch/>
        </p:blipFill>
        <p:spPr>
          <a:xfrm>
            <a:off x="6096000" y="1353833"/>
            <a:ext cx="4679267" cy="4732667"/>
          </a:xfrm>
          <a:prstGeom prst="rect">
            <a:avLst/>
          </a:prstGeom>
          <a:noFill/>
          <a:ln>
            <a:noFill/>
          </a:ln>
        </p:spPr>
      </p:pic>
    </p:spTree>
    <p:extLst>
      <p:ext uri="{BB962C8B-B14F-4D97-AF65-F5344CB8AC3E}">
        <p14:creationId xmlns:p14="http://schemas.microsoft.com/office/powerpoint/2010/main" val="175087339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9B81-9003-49B1-AA62-3C85F87105B3}"/>
              </a:ext>
            </a:extLst>
          </p:cNvPr>
          <p:cNvSpPr>
            <a:spLocks noGrp="1"/>
          </p:cNvSpPr>
          <p:nvPr>
            <p:ph type="title"/>
          </p:nvPr>
        </p:nvSpPr>
        <p:spPr>
          <a:xfrm>
            <a:off x="838200" y="911035"/>
            <a:ext cx="10515600" cy="5946965"/>
          </a:xfrm>
        </p:spPr>
        <p:txBody>
          <a:bodyPr>
            <a:normAutofit/>
          </a:bodyPr>
          <a:lstStyle/>
          <a:p>
            <a:br>
              <a:rPr lang="en-US" sz="1800" dirty="0"/>
            </a:br>
            <a:br>
              <a:rPr lang="en-US" sz="1800" dirty="0"/>
            </a:br>
            <a:br>
              <a:rPr lang="en-US" sz="1800" dirty="0"/>
            </a:br>
            <a:r>
              <a:rPr lang="en-US" sz="1800" dirty="0"/>
              <a:t>Brooke has “confidential” clearance.  According to BLP’s *_ Security Policy, which files can Brooke write?</a:t>
            </a:r>
            <a:br>
              <a:rPr lang="en-US" sz="1800" dirty="0"/>
            </a:br>
            <a:br>
              <a:rPr lang="en-US" sz="1800" dirty="0"/>
            </a:br>
            <a:br>
              <a:rPr lang="en-US" sz="1800" dirty="0"/>
            </a:br>
            <a:br>
              <a:rPr lang="en-US" sz="1800" dirty="0"/>
            </a:br>
            <a:br>
              <a:rPr lang="en-US" sz="1800" dirty="0"/>
            </a:br>
            <a:r>
              <a:rPr lang="en-US" sz="1800" dirty="0"/>
              <a:t>According to Biba’s simple Integrity Axiom, to which files can Brooke read?</a:t>
            </a:r>
            <a:br>
              <a:rPr lang="en-US" sz="1800" dirty="0"/>
            </a:br>
            <a:endParaRPr lang="en-US" sz="1800" dirty="0"/>
          </a:p>
        </p:txBody>
      </p:sp>
      <p:graphicFrame>
        <p:nvGraphicFramePr>
          <p:cNvPr id="3" name="Table 3">
            <a:extLst>
              <a:ext uri="{FF2B5EF4-FFF2-40B4-BE49-F238E27FC236}">
                <a16:creationId xmlns:a16="http://schemas.microsoft.com/office/drawing/2014/main" id="{276A9ED7-48F7-4DA4-8C16-FE23E33B7EF4}"/>
              </a:ext>
            </a:extLst>
          </p:cNvPr>
          <p:cNvGraphicFramePr>
            <a:graphicFrameLocks noGrp="1"/>
          </p:cNvGraphicFramePr>
          <p:nvPr>
            <p:extLst>
              <p:ext uri="{D42A27DB-BD31-4B8C-83A1-F6EECF244321}">
                <p14:modId xmlns:p14="http://schemas.microsoft.com/office/powerpoint/2010/main" val="1923629006"/>
              </p:ext>
            </p:extLst>
          </p:nvPr>
        </p:nvGraphicFramePr>
        <p:xfrm>
          <a:off x="960650" y="1214651"/>
          <a:ext cx="8128000" cy="18491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596476338"/>
                    </a:ext>
                  </a:extLst>
                </a:gridCol>
                <a:gridCol w="1625600">
                  <a:extLst>
                    <a:ext uri="{9D8B030D-6E8A-4147-A177-3AD203B41FA5}">
                      <a16:colId xmlns:a16="http://schemas.microsoft.com/office/drawing/2014/main" val="2735684547"/>
                    </a:ext>
                  </a:extLst>
                </a:gridCol>
                <a:gridCol w="1625600">
                  <a:extLst>
                    <a:ext uri="{9D8B030D-6E8A-4147-A177-3AD203B41FA5}">
                      <a16:colId xmlns:a16="http://schemas.microsoft.com/office/drawing/2014/main" val="1342035228"/>
                    </a:ext>
                  </a:extLst>
                </a:gridCol>
                <a:gridCol w="1625600">
                  <a:extLst>
                    <a:ext uri="{9D8B030D-6E8A-4147-A177-3AD203B41FA5}">
                      <a16:colId xmlns:a16="http://schemas.microsoft.com/office/drawing/2014/main" val="2054639940"/>
                    </a:ext>
                  </a:extLst>
                </a:gridCol>
                <a:gridCol w="1625600">
                  <a:extLst>
                    <a:ext uri="{9D8B030D-6E8A-4147-A177-3AD203B41FA5}">
                      <a16:colId xmlns:a16="http://schemas.microsoft.com/office/drawing/2014/main" val="676321644"/>
                    </a:ext>
                  </a:extLst>
                </a:gridCol>
              </a:tblGrid>
              <a:tr h="251168">
                <a:tc>
                  <a:txBody>
                    <a:bodyPr/>
                    <a:lstStyle/>
                    <a:p>
                      <a:endParaRPr lang="en-US"/>
                    </a:p>
                  </a:txBody>
                  <a:tcPr/>
                </a:tc>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3827998406"/>
                  </a:ext>
                </a:extLst>
              </a:tr>
              <a:tr h="370840">
                <a:tc>
                  <a:txBody>
                    <a:bodyPr/>
                    <a:lstStyle/>
                    <a:p>
                      <a:r>
                        <a:rPr lang="en-US" dirty="0"/>
                        <a:t>TOP</a:t>
                      </a:r>
                    </a:p>
                  </a:txBody>
                  <a:tcPr/>
                </a:tc>
                <a:tc>
                  <a:txBody>
                    <a:bodyPr/>
                    <a:lstStyle/>
                    <a:p>
                      <a:endParaRPr lang="en-US" dirty="0"/>
                    </a:p>
                  </a:txBody>
                  <a:tcPr/>
                </a:tc>
                <a:tc>
                  <a:txBody>
                    <a:bodyPr/>
                    <a:lstStyle/>
                    <a:p>
                      <a:r>
                        <a:rPr lang="en-US" dirty="0"/>
                        <a:t>X</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65319166"/>
                  </a:ext>
                </a:extLst>
              </a:tr>
              <a:tr h="370840">
                <a:tc>
                  <a:txBody>
                    <a:bodyPr/>
                    <a:lstStyle/>
                    <a:p>
                      <a:r>
                        <a:rPr lang="en-US" dirty="0"/>
                        <a:t>SECRET</a:t>
                      </a:r>
                    </a:p>
                  </a:txBody>
                  <a:tcPr/>
                </a:tc>
                <a:tc>
                  <a:txBody>
                    <a:bodyPr/>
                    <a:lstStyle/>
                    <a:p>
                      <a:r>
                        <a:rPr lang="en-US" dirty="0"/>
                        <a:t>X</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3904634"/>
                  </a:ext>
                </a:extLst>
              </a:tr>
              <a:tr h="370840">
                <a:tc>
                  <a:txBody>
                    <a:bodyPr/>
                    <a:lstStyle/>
                    <a:p>
                      <a:r>
                        <a:rPr lang="en-US" dirty="0"/>
                        <a:t>CONFIDENTIAL</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a:t>X</a:t>
                      </a:r>
                    </a:p>
                  </a:txBody>
                  <a:tcPr/>
                </a:tc>
                <a:extLst>
                  <a:ext uri="{0D108BD9-81ED-4DB2-BD59-A6C34878D82A}">
                    <a16:rowId xmlns:a16="http://schemas.microsoft.com/office/drawing/2014/main" val="1838941881"/>
                  </a:ext>
                </a:extLst>
              </a:tr>
              <a:tr h="370840">
                <a:tc>
                  <a:txBody>
                    <a:bodyPr/>
                    <a:lstStyle/>
                    <a:p>
                      <a:r>
                        <a:rPr lang="en-US" dirty="0"/>
                        <a:t>SBU</a:t>
                      </a:r>
                    </a:p>
                  </a:txBody>
                  <a:tcPr/>
                </a:tc>
                <a:tc>
                  <a:txBody>
                    <a:bodyPr/>
                    <a:lstStyle/>
                    <a:p>
                      <a:endParaRPr lang="en-US"/>
                    </a:p>
                  </a:txBody>
                  <a:tcPr/>
                </a:tc>
                <a:tc>
                  <a:txBody>
                    <a:bodyPr/>
                    <a:lstStyle/>
                    <a:p>
                      <a:endParaRPr lang="en-US"/>
                    </a:p>
                  </a:txBody>
                  <a:tcPr/>
                </a:tc>
                <a:tc>
                  <a:txBody>
                    <a:bodyPr/>
                    <a:lstStyle/>
                    <a:p>
                      <a:r>
                        <a:rPr lang="en-US" dirty="0"/>
                        <a:t>X</a:t>
                      </a:r>
                    </a:p>
                  </a:txBody>
                  <a:tcPr/>
                </a:tc>
                <a:tc>
                  <a:txBody>
                    <a:bodyPr/>
                    <a:lstStyle/>
                    <a:p>
                      <a:endParaRPr lang="en-US" dirty="0"/>
                    </a:p>
                  </a:txBody>
                  <a:tcPr/>
                </a:tc>
                <a:extLst>
                  <a:ext uri="{0D108BD9-81ED-4DB2-BD59-A6C34878D82A}">
                    <a16:rowId xmlns:a16="http://schemas.microsoft.com/office/drawing/2014/main" val="94454609"/>
                  </a:ext>
                </a:extLst>
              </a:tr>
            </a:tbl>
          </a:graphicData>
        </a:graphic>
      </p:graphicFrame>
    </p:spTree>
    <p:extLst>
      <p:ext uri="{BB962C8B-B14F-4D97-AF65-F5344CB8AC3E}">
        <p14:creationId xmlns:p14="http://schemas.microsoft.com/office/powerpoint/2010/main" val="74448687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68BD08-A247-4C92-8DF3-F210E3721C63}"/>
              </a:ext>
            </a:extLst>
          </p:cNvPr>
          <p:cNvSpPr>
            <a:spLocks noGrp="1"/>
          </p:cNvSpPr>
          <p:nvPr>
            <p:ph type="ftr" sz="quarter" idx="11"/>
          </p:nvPr>
        </p:nvSpPr>
        <p:spPr/>
        <p:txBody>
          <a:bodyPr/>
          <a:lstStyle/>
          <a:p>
            <a:endParaRPr lang="en-US"/>
          </a:p>
        </p:txBody>
      </p:sp>
      <p:sp>
        <p:nvSpPr>
          <p:cNvPr id="1576" name="Google Shape;1576;p20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211</a:t>
            </a:fld>
            <a:endParaRPr/>
          </a:p>
        </p:txBody>
      </p:sp>
      <p:sp>
        <p:nvSpPr>
          <p:cNvPr id="1577" name="Google Shape;1577;p204"/>
          <p:cNvSpPr txBox="1">
            <a:spLocks noGrp="1"/>
          </p:cNvSpPr>
          <p:nvPr>
            <p:ph type="body" idx="4294967295"/>
          </p:nvPr>
        </p:nvSpPr>
        <p:spPr>
          <a:xfrm>
            <a:off x="0" y="2360613"/>
            <a:ext cx="8178800" cy="3065462"/>
          </a:xfrm>
          <a:prstGeom prst="rect">
            <a:avLst/>
          </a:prstGeom>
          <a:noFill/>
          <a:ln>
            <a:noFill/>
          </a:ln>
        </p:spPr>
        <p:txBody>
          <a:bodyPr spcFirstLastPara="1" wrap="square" lIns="100767" tIns="50367" rIns="100767" bIns="50367" anchor="t" anchorCtr="0">
            <a:noAutofit/>
          </a:bodyPr>
          <a:lstStyle/>
          <a:p>
            <a:pPr marL="626518" lvl="1" indent="-211661">
              <a:lnSpc>
                <a:spcPct val="90000"/>
              </a:lnSpc>
              <a:spcBef>
                <a:spcPts val="0"/>
              </a:spcBef>
              <a:buClr>
                <a:schemeClr val="dk1"/>
              </a:buClr>
              <a:buSzPts val="1700"/>
              <a:buFont typeface="Arial"/>
              <a:buChar char="•"/>
            </a:pPr>
            <a:r>
              <a:rPr lang="en-US" sz="2267" dirty="0">
                <a:solidFill>
                  <a:schemeClr val="dk1"/>
                </a:solidFill>
                <a:latin typeface="Calibri"/>
                <a:ea typeface="Calibri"/>
                <a:cs typeface="Calibri"/>
                <a:sym typeface="Calibri"/>
              </a:rPr>
              <a:t>Protecting the Sanctity of Knowledge</a:t>
            </a:r>
          </a:p>
          <a:p>
            <a:pPr marL="626518" lvl="1" indent="-211661">
              <a:lnSpc>
                <a:spcPct val="90000"/>
              </a:lnSpc>
              <a:spcBef>
                <a:spcPts val="0"/>
              </a:spcBef>
              <a:buClr>
                <a:schemeClr val="dk1"/>
              </a:buClr>
              <a:buSzPts val="1700"/>
              <a:buFont typeface="Arial"/>
              <a:buChar char="•"/>
            </a:pPr>
            <a:r>
              <a:rPr lang="en-US" sz="2267" dirty="0">
                <a:solidFill>
                  <a:schemeClr val="dk1"/>
                </a:solidFill>
                <a:latin typeface="Calibri"/>
                <a:ea typeface="Calibri"/>
                <a:cs typeface="Calibri"/>
                <a:sym typeface="Calibri"/>
              </a:rPr>
              <a:t>3 D’s   Down Data’s Dirty</a:t>
            </a:r>
          </a:p>
          <a:p>
            <a:pPr marL="626518" lvl="1" indent="-211661">
              <a:lnSpc>
                <a:spcPct val="90000"/>
              </a:lnSpc>
              <a:spcBef>
                <a:spcPts val="0"/>
              </a:spcBef>
              <a:buClr>
                <a:schemeClr val="dk1"/>
              </a:buClr>
              <a:buSzPts val="1700"/>
              <a:buFont typeface="Arial"/>
              <a:buChar char="•"/>
            </a:pPr>
            <a:r>
              <a:rPr lang="en" sz="2267" dirty="0">
                <a:solidFill>
                  <a:schemeClr val="dk1"/>
                </a:solidFill>
                <a:latin typeface="Calibri"/>
                <a:ea typeface="Calibri"/>
                <a:cs typeface="Calibri"/>
                <a:sym typeface="Calibri"/>
              </a:rPr>
              <a:t>Developed by Kenneth J. Biba in 1977 based on a set of access control rules designed to ensure data integrity</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No subject can depend on an object of lesser integrity</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Based on a hierarchical lattice of integrity levels</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Authorized users must perform correct and safe procedures to protect data integrity</a:t>
            </a:r>
            <a:endParaRPr sz="1600" dirty="0"/>
          </a:p>
          <a:p>
            <a:pPr marL="626518" lvl="1" indent="-101597">
              <a:lnSpc>
                <a:spcPct val="90000"/>
              </a:lnSpc>
              <a:spcBef>
                <a:spcPts val="400"/>
              </a:spcBef>
              <a:spcAft>
                <a:spcPts val="2133"/>
              </a:spcAft>
              <a:buClr>
                <a:schemeClr val="dk1"/>
              </a:buClr>
              <a:buSzPts val="1200"/>
              <a:buNone/>
            </a:pPr>
            <a:endParaRPr sz="1600" dirty="0">
              <a:solidFill>
                <a:schemeClr val="dk1"/>
              </a:solidFill>
              <a:latin typeface="Calibri"/>
              <a:ea typeface="Calibri"/>
              <a:cs typeface="Calibri"/>
              <a:sym typeface="Calibri"/>
            </a:endParaRPr>
          </a:p>
        </p:txBody>
      </p:sp>
      <p:sp>
        <p:nvSpPr>
          <p:cNvPr id="1578" name="Google Shape;1578;p204"/>
          <p:cNvSpPr/>
          <p:nvPr/>
        </p:nvSpPr>
        <p:spPr>
          <a:xfrm>
            <a:off x="3786909" y="1169632"/>
            <a:ext cx="7221600" cy="521600"/>
          </a:xfrm>
          <a:prstGeom prst="rect">
            <a:avLst/>
          </a:prstGeom>
          <a:noFill/>
          <a:ln>
            <a:noFill/>
          </a:ln>
        </p:spPr>
        <p:txBody>
          <a:bodyPr spcFirstLastPara="1" wrap="square" lIns="100767" tIns="50367" rIns="100767" bIns="50367" anchor="t" anchorCtr="0">
            <a:noAutofit/>
          </a:bodyPr>
          <a:lstStyle/>
          <a:p>
            <a:pPr algn="r">
              <a:lnSpc>
                <a:spcPct val="90000"/>
              </a:lnSpc>
            </a:pPr>
            <a:r>
              <a:rPr lang="en" sz="4000">
                <a:solidFill>
                  <a:schemeClr val="dk1"/>
                </a:solidFill>
                <a:latin typeface="Calibri"/>
                <a:ea typeface="Calibri"/>
                <a:cs typeface="Calibri"/>
                <a:sym typeface="Calibri"/>
              </a:rPr>
              <a:t>Biba Integrity Model</a:t>
            </a:r>
            <a:endParaRPr sz="1600"/>
          </a:p>
        </p:txBody>
      </p:sp>
    </p:spTree>
    <p:extLst>
      <p:ext uri="{BB962C8B-B14F-4D97-AF65-F5344CB8AC3E}">
        <p14:creationId xmlns:p14="http://schemas.microsoft.com/office/powerpoint/2010/main" val="173092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EAD0F3-9BC8-4B9F-B49C-80C6DFC1AD7C}"/>
              </a:ext>
            </a:extLst>
          </p:cNvPr>
          <p:cNvSpPr>
            <a:spLocks noGrp="1"/>
          </p:cNvSpPr>
          <p:nvPr>
            <p:ph type="ftr" sz="quarter" idx="11"/>
          </p:nvPr>
        </p:nvSpPr>
        <p:spPr/>
        <p:txBody>
          <a:bodyPr/>
          <a:lstStyle/>
          <a:p>
            <a:endParaRPr lang="en-US"/>
          </a:p>
        </p:txBody>
      </p:sp>
      <p:sp>
        <p:nvSpPr>
          <p:cNvPr id="1583" name="Google Shape;1583;p20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212</a:t>
            </a:fld>
            <a:endParaRPr/>
          </a:p>
        </p:txBody>
      </p:sp>
      <p:sp>
        <p:nvSpPr>
          <p:cNvPr id="1584" name="Google Shape;1584;p205"/>
          <p:cNvSpPr txBox="1">
            <a:spLocks noGrp="1"/>
          </p:cNvSpPr>
          <p:nvPr>
            <p:ph type="body" idx="4294967295"/>
          </p:nvPr>
        </p:nvSpPr>
        <p:spPr>
          <a:xfrm>
            <a:off x="0" y="1525588"/>
            <a:ext cx="4902200" cy="2819400"/>
          </a:xfrm>
          <a:prstGeom prst="rect">
            <a:avLst/>
          </a:prstGeom>
          <a:noFill/>
          <a:ln>
            <a:noFill/>
          </a:ln>
        </p:spPr>
        <p:txBody>
          <a:bodyPr spcFirstLastPara="1" wrap="square" lIns="100767" tIns="50367" rIns="100767" bIns="50367" anchor="t" anchorCtr="0">
            <a:noAutofit/>
          </a:bodyPr>
          <a:lstStyle/>
          <a:p>
            <a:pPr marL="626518" lvl="1" indent="-211661">
              <a:lnSpc>
                <a:spcPct val="70000"/>
              </a:lnSpc>
              <a:spcBef>
                <a:spcPts val="0"/>
              </a:spcBef>
              <a:buClr>
                <a:schemeClr val="dk1"/>
              </a:buClr>
              <a:buSzPts val="1900"/>
              <a:buFont typeface="Arial"/>
              <a:buChar char="•"/>
            </a:pPr>
            <a:r>
              <a:rPr lang="en" sz="2533" dirty="0">
                <a:solidFill>
                  <a:schemeClr val="dk1"/>
                </a:solidFill>
                <a:latin typeface="Calibri"/>
                <a:ea typeface="Calibri"/>
                <a:cs typeface="Calibri"/>
                <a:sym typeface="Calibri"/>
              </a:rPr>
              <a:t>Three Rules:</a:t>
            </a:r>
            <a:endParaRPr sz="1600" dirty="0"/>
          </a:p>
          <a:p>
            <a:pPr marL="626518" lvl="1" indent="-211661">
              <a:lnSpc>
                <a:spcPct val="7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Simple integrity axiom – “no read down” – A Subject cannot read data from an object of lower integrity level.</a:t>
            </a:r>
            <a:endParaRPr sz="1600" dirty="0"/>
          </a:p>
          <a:p>
            <a:pPr marL="626518" lvl="1" indent="-211661">
              <a:lnSpc>
                <a:spcPct val="7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*_Integrity axiom – “no write up” A Subject cannot write data to an object at a higher integrity level.</a:t>
            </a:r>
            <a:endParaRPr sz="1600" dirty="0"/>
          </a:p>
          <a:p>
            <a:pPr marL="626518" lvl="1" indent="-211661">
              <a:lnSpc>
                <a:spcPct val="7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Invocation property – A subject cannot invoke (call upon) subjects at a higher integrity level.</a:t>
            </a:r>
            <a:endParaRPr sz="1600" dirty="0"/>
          </a:p>
          <a:p>
            <a:pPr marL="626518" lvl="1" indent="-67732">
              <a:lnSpc>
                <a:spcPct val="70000"/>
              </a:lnSpc>
              <a:spcBef>
                <a:spcPts val="400"/>
              </a:spcBef>
              <a:spcAft>
                <a:spcPts val="2133"/>
              </a:spcAft>
              <a:buClr>
                <a:schemeClr val="dk1"/>
              </a:buClr>
              <a:buSzPts val="1700"/>
              <a:buNone/>
            </a:pPr>
            <a:endParaRPr sz="2267" dirty="0">
              <a:solidFill>
                <a:schemeClr val="dk1"/>
              </a:solidFill>
              <a:latin typeface="Calibri"/>
              <a:ea typeface="Calibri"/>
              <a:cs typeface="Calibri"/>
              <a:sym typeface="Calibri"/>
            </a:endParaRPr>
          </a:p>
        </p:txBody>
      </p:sp>
      <p:sp>
        <p:nvSpPr>
          <p:cNvPr id="1585" name="Google Shape;1585;p205"/>
          <p:cNvSpPr/>
          <p:nvPr/>
        </p:nvSpPr>
        <p:spPr>
          <a:xfrm>
            <a:off x="2404505" y="432511"/>
            <a:ext cx="7221600" cy="521600"/>
          </a:xfrm>
          <a:prstGeom prst="rect">
            <a:avLst/>
          </a:prstGeom>
          <a:noFill/>
          <a:ln>
            <a:noFill/>
          </a:ln>
        </p:spPr>
        <p:txBody>
          <a:bodyPr spcFirstLastPara="1" wrap="square" lIns="100767" tIns="50367" rIns="100767" bIns="50367" anchor="t" anchorCtr="0">
            <a:noAutofit/>
          </a:bodyPr>
          <a:lstStyle/>
          <a:p>
            <a:pPr algn="r">
              <a:lnSpc>
                <a:spcPct val="90000"/>
              </a:lnSpc>
            </a:pPr>
            <a:r>
              <a:rPr lang="en" sz="4000">
                <a:solidFill>
                  <a:schemeClr val="dk1"/>
                </a:solidFill>
                <a:latin typeface="Calibri"/>
                <a:ea typeface="Calibri"/>
                <a:cs typeface="Calibri"/>
                <a:sym typeface="Calibri"/>
              </a:rPr>
              <a:t>Biba Integrity Model</a:t>
            </a:r>
            <a:endParaRPr sz="1600"/>
          </a:p>
        </p:txBody>
      </p:sp>
      <p:grpSp>
        <p:nvGrpSpPr>
          <p:cNvPr id="1586" name="Google Shape;1586;p205"/>
          <p:cNvGrpSpPr/>
          <p:nvPr/>
        </p:nvGrpSpPr>
        <p:grpSpPr>
          <a:xfrm>
            <a:off x="5721685" y="2280271"/>
            <a:ext cx="5908489" cy="2749928"/>
            <a:chOff x="5792190" y="2054548"/>
            <a:chExt cx="5908489" cy="3777374"/>
          </a:xfrm>
        </p:grpSpPr>
        <p:pic>
          <p:nvPicPr>
            <p:cNvPr id="1587" name="Google Shape;1587;p205"/>
            <p:cNvPicPr preferRelativeResize="0"/>
            <p:nvPr/>
          </p:nvPicPr>
          <p:blipFill rotWithShape="1">
            <a:blip r:embed="rId3">
              <a:alphaModFix/>
            </a:blip>
            <a:srcRect/>
            <a:stretch/>
          </p:blipFill>
          <p:spPr>
            <a:xfrm>
              <a:off x="5792190" y="2054548"/>
              <a:ext cx="5908489" cy="3777374"/>
            </a:xfrm>
            <a:prstGeom prst="rect">
              <a:avLst/>
            </a:prstGeom>
            <a:noFill/>
            <a:ln>
              <a:noFill/>
            </a:ln>
          </p:spPr>
        </p:pic>
        <p:pic>
          <p:nvPicPr>
            <p:cNvPr id="1588" name="Google Shape;1588;p205"/>
            <p:cNvPicPr preferRelativeResize="0"/>
            <p:nvPr/>
          </p:nvPicPr>
          <p:blipFill rotWithShape="1">
            <a:blip r:embed="rId4">
              <a:alphaModFix/>
            </a:blip>
            <a:srcRect/>
            <a:stretch/>
          </p:blipFill>
          <p:spPr>
            <a:xfrm>
              <a:off x="7089913" y="2902847"/>
              <a:ext cx="397565" cy="465348"/>
            </a:xfrm>
            <a:prstGeom prst="rect">
              <a:avLst/>
            </a:prstGeom>
            <a:noFill/>
            <a:ln>
              <a:noFill/>
            </a:ln>
          </p:spPr>
        </p:pic>
        <p:pic>
          <p:nvPicPr>
            <p:cNvPr id="1589" name="Google Shape;1589;p205"/>
            <p:cNvPicPr preferRelativeResize="0"/>
            <p:nvPr/>
          </p:nvPicPr>
          <p:blipFill rotWithShape="1">
            <a:blip r:embed="rId4">
              <a:alphaModFix/>
            </a:blip>
            <a:srcRect/>
            <a:stretch/>
          </p:blipFill>
          <p:spPr>
            <a:xfrm>
              <a:off x="8877507" y="4453351"/>
              <a:ext cx="161925" cy="257175"/>
            </a:xfrm>
            <a:prstGeom prst="rect">
              <a:avLst/>
            </a:prstGeom>
            <a:noFill/>
            <a:ln>
              <a:noFill/>
            </a:ln>
          </p:spPr>
        </p:pic>
        <p:pic>
          <p:nvPicPr>
            <p:cNvPr id="1590" name="Google Shape;1590;p205"/>
            <p:cNvPicPr preferRelativeResize="0"/>
            <p:nvPr/>
          </p:nvPicPr>
          <p:blipFill rotWithShape="1">
            <a:blip r:embed="rId4">
              <a:alphaModFix/>
            </a:blip>
            <a:srcRect/>
            <a:stretch/>
          </p:blipFill>
          <p:spPr>
            <a:xfrm>
              <a:off x="10495722" y="4208188"/>
              <a:ext cx="356879" cy="502338"/>
            </a:xfrm>
            <a:prstGeom prst="rect">
              <a:avLst/>
            </a:prstGeom>
            <a:noFill/>
            <a:ln>
              <a:noFill/>
            </a:ln>
          </p:spPr>
        </p:pic>
        <p:pic>
          <p:nvPicPr>
            <p:cNvPr id="1591" name="Google Shape;1591;p205"/>
            <p:cNvPicPr preferRelativeResize="0"/>
            <p:nvPr/>
          </p:nvPicPr>
          <p:blipFill rotWithShape="1">
            <a:blip r:embed="rId4">
              <a:alphaModFix/>
            </a:blip>
            <a:srcRect/>
            <a:stretch/>
          </p:blipFill>
          <p:spPr>
            <a:xfrm>
              <a:off x="10495722" y="2958204"/>
              <a:ext cx="259401" cy="411990"/>
            </a:xfrm>
            <a:prstGeom prst="rect">
              <a:avLst/>
            </a:prstGeom>
            <a:noFill/>
            <a:ln>
              <a:noFill/>
            </a:ln>
          </p:spPr>
        </p:pic>
        <p:pic>
          <p:nvPicPr>
            <p:cNvPr id="1592" name="Google Shape;1592;p205"/>
            <p:cNvPicPr preferRelativeResize="0"/>
            <p:nvPr/>
          </p:nvPicPr>
          <p:blipFill rotWithShape="1">
            <a:blip r:embed="rId5">
              <a:alphaModFix/>
            </a:blip>
            <a:srcRect/>
            <a:stretch/>
          </p:blipFill>
          <p:spPr>
            <a:xfrm>
              <a:off x="7131325" y="2902847"/>
              <a:ext cx="342900" cy="605322"/>
            </a:xfrm>
            <a:prstGeom prst="rect">
              <a:avLst/>
            </a:prstGeom>
            <a:noFill/>
            <a:ln>
              <a:noFill/>
            </a:ln>
          </p:spPr>
        </p:pic>
        <p:pic>
          <p:nvPicPr>
            <p:cNvPr id="1593" name="Google Shape;1593;p205"/>
            <p:cNvPicPr preferRelativeResize="0"/>
            <p:nvPr/>
          </p:nvPicPr>
          <p:blipFill rotWithShape="1">
            <a:blip r:embed="rId5">
              <a:alphaModFix/>
            </a:blip>
            <a:srcRect/>
            <a:stretch/>
          </p:blipFill>
          <p:spPr>
            <a:xfrm rot="10800000">
              <a:off x="8787019" y="4162428"/>
              <a:ext cx="342900" cy="548098"/>
            </a:xfrm>
            <a:prstGeom prst="rect">
              <a:avLst/>
            </a:prstGeom>
            <a:noFill/>
            <a:ln>
              <a:noFill/>
            </a:ln>
          </p:spPr>
        </p:pic>
        <p:pic>
          <p:nvPicPr>
            <p:cNvPr id="1594" name="Google Shape;1594;p205"/>
            <p:cNvPicPr preferRelativeResize="0"/>
            <p:nvPr/>
          </p:nvPicPr>
          <p:blipFill rotWithShape="1">
            <a:blip r:embed="rId5">
              <a:alphaModFix/>
            </a:blip>
            <a:srcRect/>
            <a:stretch/>
          </p:blipFill>
          <p:spPr>
            <a:xfrm>
              <a:off x="10495722" y="2902847"/>
              <a:ext cx="342900" cy="605322"/>
            </a:xfrm>
            <a:prstGeom prst="rect">
              <a:avLst/>
            </a:prstGeom>
            <a:noFill/>
            <a:ln>
              <a:noFill/>
            </a:ln>
          </p:spPr>
        </p:pic>
        <p:pic>
          <p:nvPicPr>
            <p:cNvPr id="1595" name="Google Shape;1595;p205"/>
            <p:cNvPicPr preferRelativeResize="0"/>
            <p:nvPr/>
          </p:nvPicPr>
          <p:blipFill rotWithShape="1">
            <a:blip r:embed="rId5">
              <a:alphaModFix/>
            </a:blip>
            <a:srcRect/>
            <a:stretch/>
          </p:blipFill>
          <p:spPr>
            <a:xfrm rot="10800000">
              <a:off x="10453972" y="4108818"/>
              <a:ext cx="342900" cy="601708"/>
            </a:xfrm>
            <a:prstGeom prst="rect">
              <a:avLst/>
            </a:prstGeom>
            <a:noFill/>
            <a:ln>
              <a:noFill/>
            </a:ln>
          </p:spPr>
        </p:pic>
        <p:grpSp>
          <p:nvGrpSpPr>
            <p:cNvPr id="1596" name="Google Shape;1596;p205"/>
            <p:cNvGrpSpPr/>
            <p:nvPr/>
          </p:nvGrpSpPr>
          <p:grpSpPr>
            <a:xfrm>
              <a:off x="7165947" y="4499307"/>
              <a:ext cx="273704" cy="308570"/>
              <a:chOff x="7979465" y="844062"/>
              <a:chExt cx="222000" cy="371100"/>
            </a:xfrm>
          </p:grpSpPr>
          <p:cxnSp>
            <p:nvCxnSpPr>
              <p:cNvPr id="1597" name="Google Shape;1597;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598" name="Google Shape;1598;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grpSp>
          <p:nvGrpSpPr>
            <p:cNvPr id="1599" name="Google Shape;1599;p205"/>
            <p:cNvGrpSpPr/>
            <p:nvPr/>
          </p:nvGrpSpPr>
          <p:grpSpPr>
            <a:xfrm>
              <a:off x="8821901" y="2954235"/>
              <a:ext cx="273704" cy="308570"/>
              <a:chOff x="7979465" y="844062"/>
              <a:chExt cx="222000" cy="371100"/>
            </a:xfrm>
          </p:grpSpPr>
          <p:cxnSp>
            <p:nvCxnSpPr>
              <p:cNvPr id="1600" name="Google Shape;1600;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601" name="Google Shape;1601;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grpSp>
          <p:nvGrpSpPr>
            <p:cNvPr id="1602" name="Google Shape;1602;p205"/>
            <p:cNvGrpSpPr/>
            <p:nvPr/>
          </p:nvGrpSpPr>
          <p:grpSpPr>
            <a:xfrm>
              <a:off x="10509255" y="2987428"/>
              <a:ext cx="273704" cy="308570"/>
              <a:chOff x="7979465" y="844062"/>
              <a:chExt cx="222000" cy="371100"/>
            </a:xfrm>
          </p:grpSpPr>
          <p:cxnSp>
            <p:nvCxnSpPr>
              <p:cNvPr id="1603" name="Google Shape;1603;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604" name="Google Shape;1604;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sp>
          <p:nvSpPr>
            <p:cNvPr id="1605" name="Google Shape;1605;p205"/>
            <p:cNvSpPr txBox="1"/>
            <p:nvPr/>
          </p:nvSpPr>
          <p:spPr>
            <a:xfrm>
              <a:off x="6896736" y="5118756"/>
              <a:ext cx="783900" cy="666000"/>
            </a:xfrm>
            <a:prstGeom prst="rect">
              <a:avLst/>
            </a:prstGeom>
            <a:solidFill>
              <a:srgbClr val="548135"/>
            </a:solidFill>
            <a:ln>
              <a:noFill/>
            </a:ln>
          </p:spPr>
          <p:txBody>
            <a:bodyPr spcFirstLastPara="1" wrap="square" lIns="100767" tIns="50367" rIns="100767" bIns="50367" anchor="t" anchorCtr="0">
              <a:noAutofit/>
            </a:bodyPr>
            <a:lstStyle/>
            <a:p>
              <a:r>
                <a:rPr lang="en" sz="1067">
                  <a:solidFill>
                    <a:schemeClr val="dk1"/>
                  </a:solidFill>
                  <a:latin typeface="Calibri"/>
                  <a:ea typeface="Calibri"/>
                  <a:cs typeface="Calibri"/>
                  <a:sym typeface="Calibri"/>
                </a:rPr>
                <a:t>Simple Integrity Axiom</a:t>
              </a:r>
              <a:endParaRPr sz="1600"/>
            </a:p>
          </p:txBody>
        </p:sp>
        <p:sp>
          <p:nvSpPr>
            <p:cNvPr id="1606" name="Google Shape;1606;p205"/>
            <p:cNvSpPr txBox="1"/>
            <p:nvPr/>
          </p:nvSpPr>
          <p:spPr>
            <a:xfrm>
              <a:off x="8521148" y="5146659"/>
              <a:ext cx="1101600" cy="666000"/>
            </a:xfrm>
            <a:prstGeom prst="rect">
              <a:avLst/>
            </a:prstGeom>
            <a:solidFill>
              <a:srgbClr val="548135"/>
            </a:solidFill>
            <a:ln>
              <a:noFill/>
            </a:ln>
          </p:spPr>
          <p:txBody>
            <a:bodyPr spcFirstLastPara="1" wrap="square" lIns="100767" tIns="50367" rIns="100767" bIns="50367" anchor="t" anchorCtr="0">
              <a:noAutofit/>
            </a:bodyPr>
            <a:lstStyle/>
            <a:p>
              <a:r>
                <a:rPr lang="en" sz="1067">
                  <a:solidFill>
                    <a:schemeClr val="dk1"/>
                  </a:solidFill>
                  <a:latin typeface="Calibri"/>
                  <a:ea typeface="Calibri"/>
                  <a:cs typeface="Calibri"/>
                  <a:sym typeface="Calibri"/>
                </a:rPr>
                <a:t>*_Integrity Axiom</a:t>
              </a:r>
              <a:endParaRPr sz="1600"/>
            </a:p>
            <a:p>
              <a:endParaRPr sz="1067">
                <a:solidFill>
                  <a:schemeClr val="dk1"/>
                </a:solidFill>
                <a:latin typeface="Calibri"/>
                <a:ea typeface="Calibri"/>
                <a:cs typeface="Calibri"/>
                <a:sym typeface="Calibri"/>
              </a:endParaRPr>
            </a:p>
          </p:txBody>
        </p:sp>
        <p:sp>
          <p:nvSpPr>
            <p:cNvPr id="1607" name="Google Shape;1607;p205"/>
            <p:cNvSpPr txBox="1"/>
            <p:nvPr/>
          </p:nvSpPr>
          <p:spPr>
            <a:xfrm>
              <a:off x="10202573" y="5145007"/>
              <a:ext cx="1105200" cy="666000"/>
            </a:xfrm>
            <a:prstGeom prst="rect">
              <a:avLst/>
            </a:prstGeom>
            <a:solidFill>
              <a:srgbClr val="548135"/>
            </a:solidFill>
            <a:ln>
              <a:noFill/>
            </a:ln>
          </p:spPr>
          <p:txBody>
            <a:bodyPr spcFirstLastPara="1" wrap="square" lIns="100767" tIns="50367" rIns="100767" bIns="50367" anchor="t" anchorCtr="0">
              <a:noAutofit/>
            </a:bodyPr>
            <a:lstStyle/>
            <a:p>
              <a:r>
                <a:rPr lang="en" sz="1067">
                  <a:solidFill>
                    <a:schemeClr val="dk1"/>
                  </a:solidFill>
                  <a:latin typeface="Calibri"/>
                  <a:ea typeface="Calibri"/>
                  <a:cs typeface="Calibri"/>
                  <a:sym typeface="Calibri"/>
                </a:rPr>
                <a:t>Invocation Property</a:t>
              </a:r>
              <a:endParaRPr sz="1600"/>
            </a:p>
            <a:p>
              <a:endParaRPr sz="1067">
                <a:solidFill>
                  <a:schemeClr val="dk1"/>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0BA538CC-06C4-4559-96C6-0746E8C38D5B}"/>
              </a:ext>
            </a:extLst>
          </p:cNvPr>
          <p:cNvPicPr>
            <a:picLocks noChangeAspect="1"/>
          </p:cNvPicPr>
          <p:nvPr/>
        </p:nvPicPr>
        <p:blipFill>
          <a:blip r:embed="rId6"/>
          <a:stretch>
            <a:fillRect/>
          </a:stretch>
        </p:blipFill>
        <p:spPr>
          <a:xfrm>
            <a:off x="5721685" y="2392978"/>
            <a:ext cx="952500" cy="352425"/>
          </a:xfrm>
          <a:prstGeom prst="rect">
            <a:avLst/>
          </a:prstGeom>
        </p:spPr>
      </p:pic>
      <p:pic>
        <p:nvPicPr>
          <p:cNvPr id="30" name="Picture 29">
            <a:extLst>
              <a:ext uri="{FF2B5EF4-FFF2-40B4-BE49-F238E27FC236}">
                <a16:creationId xmlns:a16="http://schemas.microsoft.com/office/drawing/2014/main" id="{6AF90F52-F15A-44CD-8354-C25C10623B4E}"/>
              </a:ext>
            </a:extLst>
          </p:cNvPr>
          <p:cNvPicPr>
            <a:picLocks noChangeAspect="1"/>
          </p:cNvPicPr>
          <p:nvPr/>
        </p:nvPicPr>
        <p:blipFill>
          <a:blip r:embed="rId6"/>
          <a:stretch>
            <a:fillRect/>
          </a:stretch>
        </p:blipFill>
        <p:spPr>
          <a:xfrm>
            <a:off x="5770156" y="4420124"/>
            <a:ext cx="952500" cy="352425"/>
          </a:xfrm>
          <a:prstGeom prst="rect">
            <a:avLst/>
          </a:prstGeom>
        </p:spPr>
      </p:pic>
      <p:pic>
        <p:nvPicPr>
          <p:cNvPr id="6" name="Picture 5">
            <a:extLst>
              <a:ext uri="{FF2B5EF4-FFF2-40B4-BE49-F238E27FC236}">
                <a16:creationId xmlns:a16="http://schemas.microsoft.com/office/drawing/2014/main" id="{07960816-C8C5-4ED9-8199-9B1A034FF712}"/>
              </a:ext>
            </a:extLst>
          </p:cNvPr>
          <p:cNvPicPr>
            <a:picLocks noChangeAspect="1"/>
          </p:cNvPicPr>
          <p:nvPr/>
        </p:nvPicPr>
        <p:blipFill>
          <a:blip r:embed="rId7"/>
          <a:stretch>
            <a:fillRect/>
          </a:stretch>
        </p:blipFill>
        <p:spPr>
          <a:xfrm>
            <a:off x="6899093" y="2701413"/>
            <a:ext cx="638175" cy="228600"/>
          </a:xfrm>
          <a:prstGeom prst="rect">
            <a:avLst/>
          </a:prstGeom>
        </p:spPr>
      </p:pic>
      <p:pic>
        <p:nvPicPr>
          <p:cNvPr id="33" name="Picture 32">
            <a:extLst>
              <a:ext uri="{FF2B5EF4-FFF2-40B4-BE49-F238E27FC236}">
                <a16:creationId xmlns:a16="http://schemas.microsoft.com/office/drawing/2014/main" id="{95774F9E-E4C1-4A7F-ABF5-92AE258860FD}"/>
              </a:ext>
            </a:extLst>
          </p:cNvPr>
          <p:cNvPicPr>
            <a:picLocks noChangeAspect="1"/>
          </p:cNvPicPr>
          <p:nvPr/>
        </p:nvPicPr>
        <p:blipFill>
          <a:blip r:embed="rId7"/>
          <a:stretch>
            <a:fillRect/>
          </a:stretch>
        </p:blipFill>
        <p:spPr>
          <a:xfrm>
            <a:off x="8568876" y="4230688"/>
            <a:ext cx="638175" cy="228600"/>
          </a:xfrm>
          <a:prstGeom prst="rect">
            <a:avLst/>
          </a:prstGeom>
        </p:spPr>
      </p:pic>
      <p:pic>
        <p:nvPicPr>
          <p:cNvPr id="34" name="Picture 33">
            <a:extLst>
              <a:ext uri="{FF2B5EF4-FFF2-40B4-BE49-F238E27FC236}">
                <a16:creationId xmlns:a16="http://schemas.microsoft.com/office/drawing/2014/main" id="{32A32263-C077-4EA5-9ED3-5296024599BC}"/>
              </a:ext>
            </a:extLst>
          </p:cNvPr>
          <p:cNvPicPr>
            <a:picLocks noChangeAspect="1"/>
          </p:cNvPicPr>
          <p:nvPr/>
        </p:nvPicPr>
        <p:blipFill>
          <a:blip r:embed="rId7"/>
          <a:stretch>
            <a:fillRect/>
          </a:stretch>
        </p:blipFill>
        <p:spPr>
          <a:xfrm>
            <a:off x="10216337" y="4191524"/>
            <a:ext cx="638175" cy="228600"/>
          </a:xfrm>
          <a:prstGeom prst="rect">
            <a:avLst/>
          </a:prstGeom>
        </p:spPr>
      </p:pic>
      <p:pic>
        <p:nvPicPr>
          <p:cNvPr id="35" name="Picture 34">
            <a:extLst>
              <a:ext uri="{FF2B5EF4-FFF2-40B4-BE49-F238E27FC236}">
                <a16:creationId xmlns:a16="http://schemas.microsoft.com/office/drawing/2014/main" id="{9F45B307-61DC-408A-BDC1-F20F09091D12}"/>
              </a:ext>
            </a:extLst>
          </p:cNvPr>
          <p:cNvPicPr>
            <a:picLocks noChangeAspect="1"/>
          </p:cNvPicPr>
          <p:nvPr/>
        </p:nvPicPr>
        <p:blipFill>
          <a:blip r:embed="rId7"/>
          <a:stretch>
            <a:fillRect/>
          </a:stretch>
        </p:blipFill>
        <p:spPr>
          <a:xfrm>
            <a:off x="10284568" y="2701413"/>
            <a:ext cx="638175" cy="228600"/>
          </a:xfrm>
          <a:prstGeom prst="rect">
            <a:avLst/>
          </a:prstGeom>
        </p:spPr>
      </p:pic>
    </p:spTree>
    <p:extLst>
      <p:ext uri="{BB962C8B-B14F-4D97-AF65-F5344CB8AC3E}">
        <p14:creationId xmlns:p14="http://schemas.microsoft.com/office/powerpoint/2010/main" val="105257889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206"/>
          <p:cNvSpPr txBox="1">
            <a:spLocks noGrp="1"/>
          </p:cNvSpPr>
          <p:nvPr>
            <p:ph type="title"/>
          </p:nvPr>
        </p:nvSpPr>
        <p:spPr>
          <a:xfrm>
            <a:off x="554181" y="365125"/>
            <a:ext cx="10515600" cy="1325600"/>
          </a:xfrm>
          <a:prstGeom prst="rect">
            <a:avLst/>
          </a:prstGeom>
          <a:noFill/>
          <a:ln>
            <a:noFill/>
          </a:ln>
        </p:spPr>
        <p:txBody>
          <a:bodyPr spcFirstLastPara="1" wrap="square" lIns="100767" tIns="50367" rIns="100767" bIns="50367" anchor="ctr" anchorCtr="0">
            <a:noAutofit/>
          </a:bodyPr>
          <a:lstStyle/>
          <a:p>
            <a:r>
              <a:rPr lang="en" dirty="0"/>
              <a:t>Clark-Wilson </a:t>
            </a:r>
            <a:endParaRPr sz="1600" dirty="0"/>
          </a:p>
        </p:txBody>
      </p:sp>
      <p:sp>
        <p:nvSpPr>
          <p:cNvPr id="2" name="Footer Placeholder 1">
            <a:extLst>
              <a:ext uri="{FF2B5EF4-FFF2-40B4-BE49-F238E27FC236}">
                <a16:creationId xmlns:a16="http://schemas.microsoft.com/office/drawing/2014/main" id="{791C2FBF-7C58-44B4-9A16-F7D539F91699}"/>
              </a:ext>
            </a:extLst>
          </p:cNvPr>
          <p:cNvSpPr>
            <a:spLocks noGrp="1"/>
          </p:cNvSpPr>
          <p:nvPr>
            <p:ph type="ftr" sz="quarter" idx="11"/>
          </p:nvPr>
        </p:nvSpPr>
        <p:spPr/>
        <p:txBody>
          <a:bodyPr/>
          <a:lstStyle/>
          <a:p>
            <a:endParaRPr lang="en-US"/>
          </a:p>
        </p:txBody>
      </p:sp>
      <p:sp>
        <p:nvSpPr>
          <p:cNvPr id="1613" name="Google Shape;1613;p20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213</a:t>
            </a:fld>
            <a:endParaRPr/>
          </a:p>
        </p:txBody>
      </p:sp>
      <p:sp>
        <p:nvSpPr>
          <p:cNvPr id="1614" name="Google Shape;1614;p206"/>
          <p:cNvSpPr txBox="1">
            <a:spLocks noGrp="1"/>
          </p:cNvSpPr>
          <p:nvPr>
            <p:ph type="body" idx="4294967295"/>
          </p:nvPr>
        </p:nvSpPr>
        <p:spPr>
          <a:xfrm>
            <a:off x="0" y="1466850"/>
            <a:ext cx="9321800" cy="3924300"/>
          </a:xfrm>
          <a:prstGeom prst="rect">
            <a:avLst/>
          </a:prstGeom>
          <a:noFill/>
          <a:ln>
            <a:noFill/>
          </a:ln>
        </p:spPr>
        <p:txBody>
          <a:bodyPr spcFirstLastPara="1" wrap="square" lIns="100767" tIns="50367" rIns="100767" bIns="50367" anchor="t" anchorCtr="0">
            <a:noAutofit/>
          </a:bodyPr>
          <a:lstStyle/>
          <a:p>
            <a:pPr marL="677316" lvl="1" indent="-270927">
              <a:lnSpc>
                <a:spcPct val="90000"/>
              </a:lnSpc>
              <a:spcBef>
                <a:spcPts val="0"/>
              </a:spcBef>
              <a:buClr>
                <a:schemeClr val="dk1"/>
              </a:buClr>
              <a:buSzPts val="2000"/>
              <a:buNone/>
            </a:pPr>
            <a:r>
              <a:rPr lang="en" sz="2533">
                <a:solidFill>
                  <a:schemeClr val="dk1"/>
                </a:solidFill>
                <a:latin typeface="Calibri"/>
                <a:ea typeface="Calibri"/>
                <a:cs typeface="Calibri"/>
                <a:sym typeface="Calibri"/>
              </a:rPr>
              <a:t>Integrity model</a:t>
            </a:r>
            <a:endParaRPr sz="2533"/>
          </a:p>
          <a:p>
            <a:pPr marL="677316" lvl="1" indent="-270927">
              <a:lnSpc>
                <a:spcPct val="90000"/>
              </a:lnSpc>
              <a:spcBef>
                <a:spcPts val="400"/>
              </a:spcBef>
              <a:buClr>
                <a:schemeClr val="dk1"/>
              </a:buClr>
              <a:buSzPts val="2000"/>
              <a:buNone/>
            </a:pPr>
            <a:r>
              <a:rPr lang="en" sz="2533">
                <a:solidFill>
                  <a:schemeClr val="dk1"/>
                </a:solidFill>
                <a:latin typeface="Calibri"/>
                <a:ea typeface="Calibri"/>
                <a:cs typeface="Calibri"/>
                <a:sym typeface="Calibri"/>
              </a:rPr>
              <a:t>Model Characteristics:</a:t>
            </a:r>
            <a:endParaRPr sz="2533"/>
          </a:p>
          <a:p>
            <a:pPr marL="677316" lvl="1" indent="-270927">
              <a:lnSpc>
                <a:spcPct val="90000"/>
              </a:lnSpc>
              <a:spcBef>
                <a:spcPts val="400"/>
              </a:spcBef>
              <a:buClr>
                <a:schemeClr val="dk1"/>
              </a:buClr>
              <a:buSzPts val="2000"/>
              <a:buNone/>
            </a:pPr>
            <a:r>
              <a:rPr lang="en" sz="2533">
                <a:solidFill>
                  <a:schemeClr val="dk1"/>
                </a:solidFill>
                <a:latin typeface="Calibri"/>
                <a:ea typeface="Calibri"/>
                <a:cs typeface="Calibri"/>
                <a:sym typeface="Calibri"/>
              </a:rPr>
              <a:t>Clark Wilson enforces well-formed transactions through the use of the access triple:  </a:t>
            </a:r>
            <a:endParaRPr sz="2533"/>
          </a:p>
          <a:p>
            <a:pPr marL="677316" lvl="1" indent="-270927">
              <a:lnSpc>
                <a:spcPct val="90000"/>
              </a:lnSpc>
              <a:spcBef>
                <a:spcPts val="400"/>
              </a:spcBef>
              <a:buClr>
                <a:schemeClr val="dk1"/>
              </a:buClr>
              <a:buSzPts val="2000"/>
              <a:buNone/>
            </a:pPr>
            <a:r>
              <a:rPr lang="en" sz="2533">
                <a:solidFill>
                  <a:schemeClr val="dk1"/>
                </a:solidFill>
                <a:latin typeface="Calibri"/>
                <a:ea typeface="Calibri"/>
                <a:cs typeface="Calibri"/>
                <a:sym typeface="Calibri"/>
              </a:rPr>
              <a:t>	User➔Transformation Procedure➔CDI (Constrained Data Item)</a:t>
            </a:r>
            <a:endParaRPr sz="2533">
              <a:solidFill>
                <a:schemeClr val="dk1"/>
              </a:solidFill>
              <a:latin typeface="Calibri"/>
              <a:ea typeface="Calibri"/>
              <a:cs typeface="Calibri"/>
              <a:sym typeface="Calibri"/>
            </a:endParaRPr>
          </a:p>
          <a:p>
            <a:pPr marL="677316" lvl="1" indent="-270927">
              <a:lnSpc>
                <a:spcPct val="90000"/>
              </a:lnSpc>
              <a:spcBef>
                <a:spcPts val="400"/>
              </a:spcBef>
              <a:buClr>
                <a:schemeClr val="dk1"/>
              </a:buClr>
              <a:buSzPts val="2000"/>
              <a:buNone/>
            </a:pPr>
            <a:r>
              <a:rPr lang="en" sz="2533">
                <a:solidFill>
                  <a:schemeClr val="dk1"/>
                </a:solidFill>
                <a:latin typeface="Calibri"/>
                <a:ea typeface="Calibri"/>
                <a:cs typeface="Calibri"/>
                <a:sym typeface="Calibri"/>
              </a:rPr>
              <a:t>Deals with all three integrity goals</a:t>
            </a:r>
            <a:endParaRPr sz="2533"/>
          </a:p>
          <a:p>
            <a:pPr marL="677316" lvl="1" indent="-270927">
              <a:lnSpc>
                <a:spcPct val="90000"/>
              </a:lnSpc>
              <a:spcBef>
                <a:spcPts val="400"/>
              </a:spcBef>
              <a:buClr>
                <a:schemeClr val="dk1"/>
              </a:buClr>
              <a:buSzPts val="2000"/>
              <a:buNone/>
            </a:pPr>
            <a:r>
              <a:rPr lang="en" sz="2533">
                <a:solidFill>
                  <a:schemeClr val="dk1"/>
                </a:solidFill>
                <a:latin typeface="Calibri"/>
                <a:ea typeface="Calibri"/>
                <a:cs typeface="Calibri"/>
                <a:sym typeface="Calibri"/>
              </a:rPr>
              <a:t>SEPARATION of DUTIES</a:t>
            </a:r>
            <a:endParaRPr sz="2533"/>
          </a:p>
          <a:p>
            <a:pPr marL="677316" lvl="1" indent="-262460">
              <a:lnSpc>
                <a:spcPct val="90000"/>
              </a:lnSpc>
              <a:spcBef>
                <a:spcPts val="400"/>
              </a:spcBef>
              <a:buClr>
                <a:schemeClr val="dk1"/>
              </a:buClr>
              <a:buSzPts val="1700"/>
              <a:buFont typeface="Noto Sans Symbols"/>
              <a:buChar char="➢"/>
            </a:pPr>
            <a:r>
              <a:rPr lang="en" sz="2267">
                <a:solidFill>
                  <a:schemeClr val="dk1"/>
                </a:solidFill>
                <a:latin typeface="Calibri"/>
                <a:ea typeface="Calibri"/>
                <a:cs typeface="Calibri"/>
                <a:sym typeface="Calibri"/>
              </a:rPr>
              <a:t>Prevents unauthorized users from making modifications</a:t>
            </a:r>
            <a:endParaRPr sz="1600"/>
          </a:p>
          <a:p>
            <a:pPr marL="677316" lvl="1" indent="-262460">
              <a:lnSpc>
                <a:spcPct val="90000"/>
              </a:lnSpc>
              <a:spcBef>
                <a:spcPts val="400"/>
              </a:spcBef>
              <a:buClr>
                <a:schemeClr val="dk1"/>
              </a:buClr>
              <a:buSzPts val="1700"/>
              <a:buFont typeface="Noto Sans Symbols"/>
              <a:buChar char="➢"/>
            </a:pPr>
            <a:r>
              <a:rPr lang="en" sz="2267">
                <a:solidFill>
                  <a:schemeClr val="dk1"/>
                </a:solidFill>
                <a:latin typeface="Calibri"/>
                <a:ea typeface="Calibri"/>
                <a:cs typeface="Calibri"/>
                <a:sym typeface="Calibri"/>
              </a:rPr>
              <a:t>Prevents authorized users from making improper modifications</a:t>
            </a:r>
            <a:endParaRPr sz="1600"/>
          </a:p>
          <a:p>
            <a:pPr marL="677316" lvl="1" indent="-262460">
              <a:lnSpc>
                <a:spcPct val="90000"/>
              </a:lnSpc>
              <a:spcBef>
                <a:spcPts val="400"/>
              </a:spcBef>
              <a:spcAft>
                <a:spcPts val="2133"/>
              </a:spcAft>
              <a:buClr>
                <a:schemeClr val="dk1"/>
              </a:buClr>
              <a:buSzPts val="1700"/>
              <a:buFont typeface="Noto Sans Symbols"/>
              <a:buChar char="➢"/>
            </a:pPr>
            <a:r>
              <a:rPr lang="en" sz="2267">
                <a:solidFill>
                  <a:schemeClr val="dk1"/>
                </a:solidFill>
                <a:latin typeface="Calibri"/>
                <a:ea typeface="Calibri"/>
                <a:cs typeface="Calibri"/>
                <a:sym typeface="Calibri"/>
              </a:rPr>
              <a:t>Maintain internal and external consistency – reinforces separation of duties			</a:t>
            </a:r>
            <a:endParaRPr sz="1600"/>
          </a:p>
        </p:txBody>
      </p:sp>
    </p:spTree>
    <p:extLst>
      <p:ext uri="{BB962C8B-B14F-4D97-AF65-F5344CB8AC3E}">
        <p14:creationId xmlns:p14="http://schemas.microsoft.com/office/powerpoint/2010/main" val="33297487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B55C08-24B2-4545-A770-C574911CDAB5}"/>
              </a:ext>
            </a:extLst>
          </p:cNvPr>
          <p:cNvSpPr>
            <a:spLocks noGrp="1"/>
          </p:cNvSpPr>
          <p:nvPr>
            <p:ph type="ftr" sz="quarter" idx="11"/>
          </p:nvPr>
        </p:nvSpPr>
        <p:spPr/>
        <p:txBody>
          <a:bodyPr/>
          <a:lstStyle/>
          <a:p>
            <a:endParaRPr lang="en-US"/>
          </a:p>
        </p:txBody>
      </p:sp>
      <p:sp>
        <p:nvSpPr>
          <p:cNvPr id="1619" name="Google Shape;1619;p20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214</a:t>
            </a:fld>
            <a:endParaRPr/>
          </a:p>
        </p:txBody>
      </p:sp>
      <p:sp>
        <p:nvSpPr>
          <p:cNvPr id="1620" name="Google Shape;1620;p207"/>
          <p:cNvSpPr txBox="1">
            <a:spLocks noGrp="1"/>
          </p:cNvSpPr>
          <p:nvPr>
            <p:ph type="body" idx="4294967295"/>
          </p:nvPr>
        </p:nvSpPr>
        <p:spPr>
          <a:xfrm>
            <a:off x="0" y="2281238"/>
            <a:ext cx="8229600" cy="3000375"/>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2300"/>
              <a:buNone/>
            </a:pPr>
            <a:r>
              <a:rPr lang="en" sz="3067">
                <a:solidFill>
                  <a:schemeClr val="dk1"/>
                </a:solidFill>
                <a:latin typeface="Calibri"/>
                <a:ea typeface="Calibri"/>
                <a:cs typeface="Calibri"/>
                <a:sym typeface="Calibri"/>
              </a:rPr>
              <a:t>Brewer-Nash Model – a.k.a. Chinese Wall</a:t>
            </a:r>
            <a:endParaRPr sz="1600"/>
          </a:p>
          <a:p>
            <a:pPr marL="626518" lvl="1" indent="-211661">
              <a:lnSpc>
                <a:spcPct val="90000"/>
              </a:lnSpc>
              <a:spcBef>
                <a:spcPts val="400"/>
              </a:spcBef>
              <a:buClr>
                <a:schemeClr val="dk1"/>
              </a:buClr>
              <a:buSzPts val="2300"/>
              <a:buFont typeface="Arial"/>
              <a:buChar char="•"/>
            </a:pPr>
            <a:r>
              <a:rPr lang="en" sz="3067">
                <a:solidFill>
                  <a:schemeClr val="dk1"/>
                </a:solidFill>
                <a:latin typeface="Calibri"/>
                <a:ea typeface="Calibri"/>
                <a:cs typeface="Calibri"/>
                <a:sym typeface="Calibri"/>
              </a:rPr>
              <a:t>Developed to combat conflict of interest in databases housing competitor information</a:t>
            </a:r>
            <a:endParaRPr sz="1600"/>
          </a:p>
          <a:p>
            <a:pPr marL="626518" lvl="1" indent="-211661">
              <a:lnSpc>
                <a:spcPct val="90000"/>
              </a:lnSpc>
              <a:spcBef>
                <a:spcPts val="400"/>
              </a:spcBef>
              <a:buClr>
                <a:schemeClr val="dk1"/>
              </a:buClr>
              <a:buSzPts val="1700"/>
              <a:buFont typeface="Noto Sans Symbols"/>
              <a:buChar char="➢"/>
            </a:pPr>
            <a:r>
              <a:rPr lang="en" sz="2267">
                <a:solidFill>
                  <a:schemeClr val="dk1"/>
                </a:solidFill>
                <a:latin typeface="Calibri"/>
                <a:ea typeface="Calibri"/>
                <a:cs typeface="Calibri"/>
                <a:sym typeface="Calibri"/>
              </a:rPr>
              <a:t>Publish in 1989 to ensure fair competition </a:t>
            </a:r>
            <a:endParaRPr sz="1600"/>
          </a:p>
          <a:p>
            <a:pPr marL="626518" lvl="1" indent="-211661">
              <a:lnSpc>
                <a:spcPct val="90000"/>
              </a:lnSpc>
              <a:spcBef>
                <a:spcPts val="400"/>
              </a:spcBef>
              <a:buClr>
                <a:schemeClr val="dk1"/>
              </a:buClr>
              <a:buSzPts val="1700"/>
              <a:buFont typeface="Noto Sans Symbols"/>
              <a:buChar char="➢"/>
            </a:pPr>
            <a:r>
              <a:rPr lang="en" sz="2267">
                <a:solidFill>
                  <a:schemeClr val="dk1"/>
                </a:solidFill>
                <a:latin typeface="Calibri"/>
                <a:ea typeface="Calibri"/>
                <a:cs typeface="Calibri"/>
                <a:sym typeface="Calibri"/>
              </a:rPr>
              <a:t>Defines a wall and a set of rules to ensure that no subject accesses objects on the other side of the wall</a:t>
            </a:r>
            <a:endParaRPr sz="1600"/>
          </a:p>
          <a:p>
            <a:pPr marL="626518" lvl="1" indent="-211661">
              <a:lnSpc>
                <a:spcPct val="90000"/>
              </a:lnSpc>
              <a:spcBef>
                <a:spcPts val="400"/>
              </a:spcBef>
              <a:buClr>
                <a:schemeClr val="dk1"/>
              </a:buClr>
              <a:buSzPts val="1700"/>
              <a:buFont typeface="Noto Sans Symbols"/>
              <a:buChar char="➢"/>
            </a:pPr>
            <a:r>
              <a:rPr lang="en" sz="2267">
                <a:solidFill>
                  <a:schemeClr val="dk1"/>
                </a:solidFill>
                <a:latin typeface="Calibri"/>
                <a:ea typeface="Calibri"/>
                <a:cs typeface="Calibri"/>
                <a:sym typeface="Calibri"/>
              </a:rPr>
              <a:t>Way of separating competitors data within the same integrated database</a:t>
            </a:r>
            <a:endParaRPr sz="1600"/>
          </a:p>
          <a:p>
            <a:pPr marL="626518" lvl="1" indent="-203195">
              <a:lnSpc>
                <a:spcPct val="90000"/>
              </a:lnSpc>
              <a:spcBef>
                <a:spcPts val="400"/>
              </a:spcBef>
              <a:spcAft>
                <a:spcPts val="2133"/>
              </a:spcAft>
              <a:buClr>
                <a:schemeClr val="dk1"/>
              </a:buClr>
              <a:buSzPts val="1700"/>
              <a:buNone/>
            </a:pPr>
            <a:r>
              <a:rPr lang="en" sz="2267">
                <a:solidFill>
                  <a:schemeClr val="dk1"/>
                </a:solidFill>
                <a:latin typeface="Calibri"/>
                <a:ea typeface="Calibri"/>
                <a:cs typeface="Calibri"/>
                <a:sym typeface="Calibri"/>
              </a:rPr>
              <a:t>			</a:t>
            </a:r>
            <a:endParaRPr sz="1600"/>
          </a:p>
        </p:txBody>
      </p:sp>
      <p:sp>
        <p:nvSpPr>
          <p:cNvPr id="1621" name="Google Shape;1621;p207"/>
          <p:cNvSpPr txBox="1"/>
          <p:nvPr/>
        </p:nvSpPr>
        <p:spPr>
          <a:xfrm>
            <a:off x="1210389" y="1008529"/>
            <a:ext cx="9404800" cy="1019600"/>
          </a:xfrm>
          <a:prstGeom prst="rect">
            <a:avLst/>
          </a:prstGeom>
          <a:noFill/>
          <a:ln>
            <a:noFill/>
          </a:ln>
        </p:spPr>
        <p:txBody>
          <a:bodyPr spcFirstLastPara="1" wrap="square" lIns="100767" tIns="50367" rIns="100767" bIns="50367" anchor="t" anchorCtr="0">
            <a:noAutofit/>
          </a:bodyPr>
          <a:lstStyle/>
          <a:p>
            <a:pPr algn="r">
              <a:buClr>
                <a:schemeClr val="dk1"/>
              </a:buClr>
              <a:buSzPts val="2900"/>
            </a:pPr>
            <a:r>
              <a:rPr lang="en" sz="3867">
                <a:solidFill>
                  <a:schemeClr val="dk1"/>
                </a:solidFill>
                <a:latin typeface="Calibri"/>
                <a:ea typeface="Calibri"/>
                <a:cs typeface="Calibri"/>
                <a:sym typeface="Calibri"/>
              </a:rPr>
              <a:t>Commercial Models:  Brewer-Nash</a:t>
            </a:r>
            <a:br>
              <a:rPr lang="en" sz="3867">
                <a:solidFill>
                  <a:schemeClr val="dk1"/>
                </a:solidFill>
                <a:latin typeface="Calibri"/>
                <a:ea typeface="Calibri"/>
                <a:cs typeface="Calibri"/>
                <a:sym typeface="Calibri"/>
              </a:rPr>
            </a:br>
            <a:endParaRPr sz="3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11071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3A30-E17B-4BFB-9D69-37180477C940}"/>
              </a:ext>
            </a:extLst>
          </p:cNvPr>
          <p:cNvSpPr>
            <a:spLocks noGrp="1"/>
          </p:cNvSpPr>
          <p:nvPr>
            <p:ph type="title"/>
          </p:nvPr>
        </p:nvSpPr>
        <p:spPr>
          <a:xfrm>
            <a:off x="838200" y="365125"/>
            <a:ext cx="10515600" cy="4575365"/>
          </a:xfrm>
        </p:spPr>
        <p:txBody>
          <a:bodyPr>
            <a:normAutofit/>
          </a:bodyPr>
          <a:lstStyle/>
          <a:p>
            <a:r>
              <a:rPr lang="en-US" sz="1800" dirty="0"/>
              <a:t>According to Brewer-Nash, upon initial access, a user can access which of the following?</a:t>
            </a:r>
            <a:br>
              <a:rPr lang="en-US" sz="1800" dirty="0"/>
            </a:br>
            <a:r>
              <a:rPr lang="en-US" sz="1800" dirty="0"/>
              <a:t>A. Any</a:t>
            </a:r>
            <a:br>
              <a:rPr lang="en-US" sz="1800" dirty="0"/>
            </a:br>
            <a:r>
              <a:rPr lang="en-US" sz="1800" dirty="0"/>
              <a:t>B. None</a:t>
            </a:r>
            <a:br>
              <a:rPr lang="en-US" sz="1800" dirty="0"/>
            </a:br>
            <a:r>
              <a:rPr lang="en-US" sz="1800" dirty="0"/>
              <a:t>C.  All</a:t>
            </a:r>
            <a:br>
              <a:rPr lang="en-US" sz="1800" dirty="0"/>
            </a:br>
            <a:r>
              <a:rPr lang="en-US" sz="1800" dirty="0"/>
              <a:t>D.  One</a:t>
            </a:r>
            <a:br>
              <a:rPr lang="en-US" sz="1800" dirty="0"/>
            </a:br>
            <a:br>
              <a:rPr lang="en-US" sz="1800" dirty="0"/>
            </a:br>
            <a:r>
              <a:rPr lang="en-US" sz="1800" dirty="0"/>
              <a:t>According to Brewer-Nash, upon subsequent access, a user can access which of the following?</a:t>
            </a:r>
            <a:br>
              <a:rPr lang="en-US" sz="1800" dirty="0"/>
            </a:br>
            <a:r>
              <a:rPr lang="en-US" sz="1800" dirty="0"/>
              <a:t>A. Any</a:t>
            </a:r>
            <a:br>
              <a:rPr lang="en-US" sz="1800" dirty="0"/>
            </a:br>
            <a:r>
              <a:rPr lang="en-US" sz="1800" dirty="0"/>
              <a:t>B. None</a:t>
            </a:r>
            <a:br>
              <a:rPr lang="en-US" sz="1800" dirty="0"/>
            </a:br>
            <a:r>
              <a:rPr lang="en-US" sz="1800" dirty="0"/>
              <a:t>C.  All</a:t>
            </a:r>
            <a:br>
              <a:rPr lang="en-US" sz="1800" dirty="0"/>
            </a:br>
            <a:r>
              <a:rPr lang="en-US" sz="1800" dirty="0"/>
              <a:t>D.  One</a:t>
            </a:r>
          </a:p>
        </p:txBody>
      </p:sp>
    </p:spTree>
    <p:extLst>
      <p:ext uri="{BB962C8B-B14F-4D97-AF65-F5344CB8AC3E}">
        <p14:creationId xmlns:p14="http://schemas.microsoft.com/office/powerpoint/2010/main" val="24674891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A0F1D1-745F-4137-8EE4-D1C91D73DEA8}"/>
              </a:ext>
            </a:extLst>
          </p:cNvPr>
          <p:cNvSpPr>
            <a:spLocks noGrp="1"/>
          </p:cNvSpPr>
          <p:nvPr>
            <p:ph type="ftr" sz="quarter" idx="11"/>
          </p:nvPr>
        </p:nvSpPr>
        <p:spPr/>
        <p:txBody>
          <a:bodyPr/>
          <a:lstStyle/>
          <a:p>
            <a:endParaRPr lang="en-US"/>
          </a:p>
        </p:txBody>
      </p:sp>
      <p:sp>
        <p:nvSpPr>
          <p:cNvPr id="1626" name="Google Shape;1626;p20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216</a:t>
            </a:fld>
            <a:endParaRPr/>
          </a:p>
        </p:txBody>
      </p:sp>
      <p:sp>
        <p:nvSpPr>
          <p:cNvPr id="1627" name="Google Shape;1627;p208"/>
          <p:cNvSpPr txBox="1">
            <a:spLocks noGrp="1"/>
          </p:cNvSpPr>
          <p:nvPr>
            <p:ph type="body" idx="4294967295"/>
          </p:nvPr>
        </p:nvSpPr>
        <p:spPr>
          <a:xfrm>
            <a:off x="0" y="1935163"/>
            <a:ext cx="9215438" cy="3430587"/>
          </a:xfrm>
          <a:prstGeom prst="rect">
            <a:avLst/>
          </a:prstGeom>
          <a:noFill/>
          <a:ln>
            <a:noFill/>
          </a:ln>
        </p:spPr>
        <p:txBody>
          <a:bodyPr spcFirstLastPara="1" wrap="square" lIns="100767" tIns="50367" rIns="100767" bIns="50367" anchor="t" anchorCtr="0">
            <a:noAutofit/>
          </a:bodyPr>
          <a:lstStyle/>
          <a:p>
            <a:pPr marL="626518" lvl="1" indent="-101597">
              <a:lnSpc>
                <a:spcPct val="90000"/>
              </a:lnSpc>
              <a:spcBef>
                <a:spcPts val="0"/>
              </a:spcBef>
              <a:buClr>
                <a:schemeClr val="dk1"/>
              </a:buClr>
              <a:buSzPts val="1200"/>
              <a:buNone/>
            </a:pPr>
            <a:endParaRPr sz="1600">
              <a:solidFill>
                <a:schemeClr val="dk1"/>
              </a:solidFill>
              <a:latin typeface="Calibri"/>
              <a:ea typeface="Calibri"/>
              <a:cs typeface="Calibri"/>
              <a:sym typeface="Calibri"/>
            </a:endParaRPr>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Data is compartmentalized based on classification and the need to know</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Model seeks to eliminate covert channels</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Model ensures that information always flows from a low security level to a higher security level and from a high integrity level to a low integrity level.</a:t>
            </a:r>
            <a:endParaRPr sz="1600"/>
          </a:p>
          <a:p>
            <a:pPr marL="626518" lvl="1" indent="-220128">
              <a:lnSpc>
                <a:spcPct val="90000"/>
              </a:lnSpc>
              <a:spcBef>
                <a:spcPts val="400"/>
              </a:spcBef>
              <a:spcAft>
                <a:spcPts val="2133"/>
              </a:spcAft>
              <a:buClr>
                <a:schemeClr val="dk1"/>
              </a:buClr>
              <a:buSzPts val="2000"/>
              <a:buFont typeface="Arial"/>
              <a:buChar char="•"/>
            </a:pPr>
            <a:r>
              <a:rPr lang="en" sz="2667">
                <a:solidFill>
                  <a:schemeClr val="dk1"/>
                </a:solidFill>
                <a:latin typeface="Calibri"/>
                <a:ea typeface="Calibri"/>
                <a:cs typeface="Calibri"/>
                <a:sym typeface="Calibri"/>
              </a:rPr>
              <a:t>Whatever component directly affects the flow of information must dominate all components </a:t>
            </a:r>
            <a:r>
              <a:rPr lang="en" sz="2267">
                <a:solidFill>
                  <a:schemeClr val="dk1"/>
                </a:solidFill>
                <a:latin typeface="Calibri"/>
                <a:ea typeface="Calibri"/>
                <a:cs typeface="Calibri"/>
                <a:sym typeface="Calibri"/>
              </a:rPr>
              <a:t>involved with the flow of information</a:t>
            </a:r>
            <a:r>
              <a:rPr lang="en" sz="2133">
                <a:solidFill>
                  <a:schemeClr val="dk1"/>
                </a:solidFill>
                <a:latin typeface="Calibri"/>
                <a:ea typeface="Calibri"/>
                <a:cs typeface="Calibri"/>
                <a:sym typeface="Calibri"/>
              </a:rPr>
              <a:t>			</a:t>
            </a:r>
            <a:endParaRPr sz="1600"/>
          </a:p>
        </p:txBody>
      </p:sp>
      <p:sp>
        <p:nvSpPr>
          <p:cNvPr id="1628" name="Google Shape;1628;p208"/>
          <p:cNvSpPr txBox="1"/>
          <p:nvPr/>
        </p:nvSpPr>
        <p:spPr>
          <a:xfrm>
            <a:off x="1293091" y="945683"/>
            <a:ext cx="9404800" cy="1019600"/>
          </a:xfrm>
          <a:prstGeom prst="rect">
            <a:avLst/>
          </a:prstGeom>
          <a:noFill/>
          <a:ln>
            <a:noFill/>
          </a:ln>
        </p:spPr>
        <p:txBody>
          <a:bodyPr spcFirstLastPara="1" wrap="square" lIns="100767" tIns="50367" rIns="100767" bIns="50367" anchor="t" anchorCtr="0">
            <a:noAutofit/>
          </a:bodyPr>
          <a:lstStyle/>
          <a:p>
            <a:pPr algn="r">
              <a:buClr>
                <a:schemeClr val="dk1"/>
              </a:buClr>
              <a:buSzPts val="2900"/>
            </a:pPr>
            <a:r>
              <a:rPr lang="en" sz="3867">
                <a:solidFill>
                  <a:schemeClr val="dk1"/>
                </a:solidFill>
                <a:latin typeface="Calibri"/>
                <a:ea typeface="Calibri"/>
                <a:cs typeface="Calibri"/>
                <a:sym typeface="Calibri"/>
              </a:rPr>
              <a:t>Information Flow Model </a:t>
            </a:r>
            <a:br>
              <a:rPr lang="en" sz="3867">
                <a:solidFill>
                  <a:schemeClr val="dk1"/>
                </a:solidFill>
                <a:latin typeface="Calibri"/>
                <a:ea typeface="Calibri"/>
                <a:cs typeface="Calibri"/>
                <a:sym typeface="Calibri"/>
              </a:rPr>
            </a:br>
            <a:endParaRPr sz="3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11511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0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3300"/>
            </a:pPr>
            <a:r>
              <a:rPr lang="en" sz="4400" dirty="0"/>
              <a:t>Non-interference Model</a:t>
            </a:r>
            <a:br>
              <a:rPr lang="en" sz="4400" dirty="0"/>
            </a:br>
            <a:endParaRPr dirty="0"/>
          </a:p>
        </p:txBody>
      </p:sp>
      <p:sp>
        <p:nvSpPr>
          <p:cNvPr id="2" name="Footer Placeholder 1">
            <a:extLst>
              <a:ext uri="{FF2B5EF4-FFF2-40B4-BE49-F238E27FC236}">
                <a16:creationId xmlns:a16="http://schemas.microsoft.com/office/drawing/2014/main" id="{FC306E80-D790-4344-B492-82B434261811}"/>
              </a:ext>
            </a:extLst>
          </p:cNvPr>
          <p:cNvSpPr>
            <a:spLocks noGrp="1"/>
          </p:cNvSpPr>
          <p:nvPr>
            <p:ph type="ftr" sz="quarter" idx="11"/>
          </p:nvPr>
        </p:nvSpPr>
        <p:spPr/>
        <p:txBody>
          <a:bodyPr/>
          <a:lstStyle/>
          <a:p>
            <a:endParaRPr lang="en-US"/>
          </a:p>
        </p:txBody>
      </p:sp>
      <p:sp>
        <p:nvSpPr>
          <p:cNvPr id="1634" name="Google Shape;1634;p20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217</a:t>
            </a:fld>
            <a:endParaRPr/>
          </a:p>
        </p:txBody>
      </p:sp>
      <p:sp>
        <p:nvSpPr>
          <p:cNvPr id="1635" name="Google Shape;1635;p209"/>
          <p:cNvSpPr txBox="1">
            <a:spLocks noGrp="1"/>
          </p:cNvSpPr>
          <p:nvPr>
            <p:ph type="body" idx="4294967295"/>
          </p:nvPr>
        </p:nvSpPr>
        <p:spPr>
          <a:xfrm>
            <a:off x="0" y="2089150"/>
            <a:ext cx="10542588" cy="3060700"/>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2200"/>
              <a:buNone/>
            </a:pPr>
            <a:r>
              <a:rPr lang="en" sz="2933">
                <a:solidFill>
                  <a:schemeClr val="dk1"/>
                </a:solidFill>
                <a:latin typeface="Calibri"/>
                <a:ea typeface="Calibri"/>
                <a:cs typeface="Calibri"/>
                <a:sym typeface="Calibri"/>
              </a:rPr>
              <a:t>Model Characteristics:</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Model ensures that actions at a higher security level does not interfere with the actions at a lower security level.</a:t>
            </a:r>
            <a:endParaRPr sz="1600"/>
          </a:p>
          <a:p>
            <a:pPr marL="626518" lvl="1" indent="-220128">
              <a:lnSpc>
                <a:spcPct val="90000"/>
              </a:lnSpc>
              <a:spcBef>
                <a:spcPts val="400"/>
              </a:spcBef>
              <a:spcAft>
                <a:spcPts val="2133"/>
              </a:spcAft>
              <a:buClr>
                <a:schemeClr val="dk1"/>
              </a:buClr>
              <a:buSzPts val="2000"/>
              <a:buFont typeface="Arial"/>
              <a:buChar char="•"/>
            </a:pPr>
            <a:r>
              <a:rPr lang="en" sz="2667">
                <a:solidFill>
                  <a:schemeClr val="dk1"/>
                </a:solidFill>
                <a:latin typeface="Calibri"/>
                <a:ea typeface="Calibri"/>
                <a:cs typeface="Calibri"/>
                <a:sym typeface="Calibri"/>
              </a:rPr>
              <a:t>The goal of this model is to protect the state of an entity at the lower security level by actions at the higher security level so that data does not pass through covert or timing channels. 		</a:t>
            </a:r>
            <a:r>
              <a:rPr lang="en" sz="2133">
                <a:solidFill>
                  <a:schemeClr val="dk1"/>
                </a:solidFill>
                <a:latin typeface="Calibri"/>
                <a:ea typeface="Calibri"/>
                <a:cs typeface="Calibri"/>
                <a:sym typeface="Calibri"/>
              </a:rPr>
              <a:t>	</a:t>
            </a:r>
            <a:endParaRPr sz="1600"/>
          </a:p>
        </p:txBody>
      </p:sp>
    </p:spTree>
    <p:extLst>
      <p:ext uri="{BB962C8B-B14F-4D97-AF65-F5344CB8AC3E}">
        <p14:creationId xmlns:p14="http://schemas.microsoft.com/office/powerpoint/2010/main" val="317226891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1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Lattice Model</a:t>
            </a:r>
            <a:endParaRPr sz="1600" dirty="0"/>
          </a:p>
        </p:txBody>
      </p:sp>
      <p:sp>
        <p:nvSpPr>
          <p:cNvPr id="2" name="Footer Placeholder 1">
            <a:extLst>
              <a:ext uri="{FF2B5EF4-FFF2-40B4-BE49-F238E27FC236}">
                <a16:creationId xmlns:a16="http://schemas.microsoft.com/office/drawing/2014/main" id="{F245993D-F6E4-44C9-B874-11CA3B9C03BA}"/>
              </a:ext>
            </a:extLst>
          </p:cNvPr>
          <p:cNvSpPr>
            <a:spLocks noGrp="1"/>
          </p:cNvSpPr>
          <p:nvPr>
            <p:ph type="ftr" sz="quarter" idx="11"/>
          </p:nvPr>
        </p:nvSpPr>
        <p:spPr/>
        <p:txBody>
          <a:bodyPr/>
          <a:lstStyle/>
          <a:p>
            <a:endParaRPr lang="en-US"/>
          </a:p>
        </p:txBody>
      </p:sp>
      <p:sp>
        <p:nvSpPr>
          <p:cNvPr id="1641" name="Google Shape;1641;p21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218</a:t>
            </a:fld>
            <a:endParaRPr/>
          </a:p>
        </p:txBody>
      </p:sp>
      <p:sp>
        <p:nvSpPr>
          <p:cNvPr id="1642" name="Google Shape;1642;p210"/>
          <p:cNvSpPr txBox="1">
            <a:spLocks noGrp="1"/>
          </p:cNvSpPr>
          <p:nvPr>
            <p:ph type="body" idx="4294967295"/>
          </p:nvPr>
        </p:nvSpPr>
        <p:spPr>
          <a:xfrm>
            <a:off x="0" y="1949450"/>
            <a:ext cx="10067925" cy="3883025"/>
          </a:xfrm>
          <a:prstGeom prst="rect">
            <a:avLst/>
          </a:prstGeom>
          <a:noFill/>
          <a:ln>
            <a:noFill/>
          </a:ln>
        </p:spPr>
        <p:txBody>
          <a:bodyPr spcFirstLastPara="1" wrap="square" lIns="100767" tIns="50367" rIns="100767" bIns="50367" anchor="t" anchorCtr="0">
            <a:noAutofit/>
          </a:bodyPr>
          <a:lstStyle/>
          <a:p>
            <a:pPr marL="626518" lvl="1" indent="-211661">
              <a:lnSpc>
                <a:spcPct val="90000"/>
              </a:lnSpc>
              <a:spcBef>
                <a:spcPts val="0"/>
              </a:spcBef>
              <a:buClr>
                <a:schemeClr val="dk1"/>
              </a:buClr>
              <a:buSzPts val="2100"/>
              <a:buFont typeface="Arial"/>
              <a:buChar char="•"/>
            </a:pPr>
            <a:r>
              <a:rPr lang="en" sz="2800">
                <a:solidFill>
                  <a:schemeClr val="dk1"/>
                </a:solidFill>
                <a:latin typeface="Calibri"/>
                <a:ea typeface="Calibri"/>
                <a:cs typeface="Calibri"/>
                <a:sym typeface="Calibri"/>
              </a:rPr>
              <a:t>Model consists of a set of objects constrained between the least upper bound and the greatest lower bound values.</a:t>
            </a:r>
            <a:endParaRPr sz="1600"/>
          </a:p>
          <a:p>
            <a:pPr marL="626518" lvl="1" indent="-211661">
              <a:lnSpc>
                <a:spcPct val="90000"/>
              </a:lnSpc>
              <a:spcBef>
                <a:spcPts val="400"/>
              </a:spcBef>
              <a:buClr>
                <a:schemeClr val="dk1"/>
              </a:buClr>
              <a:buSzPts val="2100"/>
              <a:buFont typeface="Arial"/>
              <a:buChar char="•"/>
            </a:pPr>
            <a:r>
              <a:rPr lang="en" sz="2800">
                <a:solidFill>
                  <a:schemeClr val="dk1"/>
                </a:solidFill>
                <a:latin typeface="Calibri"/>
                <a:ea typeface="Calibri"/>
                <a:cs typeface="Calibri"/>
                <a:sym typeface="Calibri"/>
              </a:rPr>
              <a:t>The least upper bound is the value that defines the least level of object access rights granted to a subject.</a:t>
            </a:r>
            <a:endParaRPr sz="1600"/>
          </a:p>
          <a:p>
            <a:pPr marL="626518" lvl="1" indent="-211661">
              <a:lnSpc>
                <a:spcPct val="90000"/>
              </a:lnSpc>
              <a:spcBef>
                <a:spcPts val="400"/>
              </a:spcBef>
              <a:buClr>
                <a:schemeClr val="dk1"/>
              </a:buClr>
              <a:buSzPts val="2100"/>
              <a:buFont typeface="Arial"/>
              <a:buChar char="•"/>
            </a:pPr>
            <a:r>
              <a:rPr lang="en" sz="2800">
                <a:solidFill>
                  <a:schemeClr val="dk1"/>
                </a:solidFill>
                <a:latin typeface="Calibri"/>
                <a:ea typeface="Calibri"/>
                <a:cs typeface="Calibri"/>
                <a:sym typeface="Calibri"/>
              </a:rPr>
              <a:t>The greatest lower bound is value that defines the maximum level of object access rights granted to a subject</a:t>
            </a:r>
            <a:endParaRPr sz="1600"/>
          </a:p>
          <a:p>
            <a:pPr marL="626518" lvl="1" indent="-211661">
              <a:lnSpc>
                <a:spcPct val="90000"/>
              </a:lnSpc>
              <a:spcBef>
                <a:spcPts val="400"/>
              </a:spcBef>
              <a:spcAft>
                <a:spcPts val="2133"/>
              </a:spcAft>
              <a:buClr>
                <a:schemeClr val="dk1"/>
              </a:buClr>
              <a:buSzPts val="2100"/>
              <a:buFont typeface="Arial"/>
              <a:buChar char="•"/>
            </a:pPr>
            <a:r>
              <a:rPr lang="en" sz="2800">
                <a:solidFill>
                  <a:schemeClr val="dk1"/>
                </a:solidFill>
                <a:latin typeface="Calibri"/>
                <a:ea typeface="Calibri"/>
                <a:cs typeface="Calibri"/>
                <a:sym typeface="Calibri"/>
              </a:rPr>
              <a:t>The goal of this model is to protect the confidentiality of an object and only allow access by an authorized subject. 		</a:t>
            </a:r>
            <a:endParaRPr sz="1600"/>
          </a:p>
        </p:txBody>
      </p:sp>
    </p:spTree>
    <p:extLst>
      <p:ext uri="{BB962C8B-B14F-4D97-AF65-F5344CB8AC3E}">
        <p14:creationId xmlns:p14="http://schemas.microsoft.com/office/powerpoint/2010/main" val="274127542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2ADB76-BBFB-4E5F-9F24-BCD9CDE23E08}"/>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System Architecture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E751F75-35EF-446A-8788-8E20835D47E6}"/>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219</a:t>
            </a:fld>
            <a:endParaRPr lang="en-US" sz="600">
              <a:solidFill>
                <a:srgbClr val="FFFFFF"/>
              </a:solidFill>
            </a:endParaRPr>
          </a:p>
        </p:txBody>
      </p:sp>
    </p:spTree>
    <p:extLst>
      <p:ext uri="{BB962C8B-B14F-4D97-AF65-F5344CB8AC3E}">
        <p14:creationId xmlns:p14="http://schemas.microsoft.com/office/powerpoint/2010/main" val="2799218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Google Shape;194;p3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The Information Security Strategy and Road Map</a:t>
            </a:r>
          </a:p>
        </p:txBody>
      </p:sp>
      <p:cxnSp>
        <p:nvCxnSpPr>
          <p:cNvPr id="75" name="Straight Connector 74">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D6FACDB-902E-41BC-9416-ABD72D6F1A5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22</a:t>
            </a:fld>
            <a:endParaRPr lang="en-US" sz="600">
              <a:solidFill>
                <a:srgbClr val="FFFFFF"/>
              </a:solidFill>
            </a:endParaRPr>
          </a:p>
        </p:txBody>
      </p:sp>
    </p:spTree>
    <p:extLst>
      <p:ext uri="{BB962C8B-B14F-4D97-AF65-F5344CB8AC3E}">
        <p14:creationId xmlns:p14="http://schemas.microsoft.com/office/powerpoint/2010/main" val="28709262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1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Security Architecture </a:t>
            </a:r>
            <a:r>
              <a:rPr lang="en-US" dirty="0"/>
              <a:t>Overview</a:t>
            </a:r>
            <a:endParaRPr sz="1600" dirty="0"/>
          </a:p>
        </p:txBody>
      </p:sp>
      <p:sp>
        <p:nvSpPr>
          <p:cNvPr id="2" name="Footer Placeholder 1">
            <a:extLst>
              <a:ext uri="{FF2B5EF4-FFF2-40B4-BE49-F238E27FC236}">
                <a16:creationId xmlns:a16="http://schemas.microsoft.com/office/drawing/2014/main" id="{23649D61-46E2-4054-B371-F932421FA82C}"/>
              </a:ext>
            </a:extLst>
          </p:cNvPr>
          <p:cNvSpPr>
            <a:spLocks noGrp="1"/>
          </p:cNvSpPr>
          <p:nvPr>
            <p:ph type="ftr" sz="quarter" idx="11"/>
          </p:nvPr>
        </p:nvSpPr>
        <p:spPr/>
        <p:txBody>
          <a:bodyPr/>
          <a:lstStyle/>
          <a:p>
            <a:endParaRPr lang="en-US"/>
          </a:p>
        </p:txBody>
      </p:sp>
      <p:sp>
        <p:nvSpPr>
          <p:cNvPr id="1648" name="Google Shape;1648;p21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220</a:t>
            </a:fld>
            <a:endParaRPr/>
          </a:p>
        </p:txBody>
      </p:sp>
      <p:sp>
        <p:nvSpPr>
          <p:cNvPr id="1649" name="Google Shape;1649;p211"/>
          <p:cNvSpPr txBox="1">
            <a:spLocks noGrp="1"/>
          </p:cNvSpPr>
          <p:nvPr>
            <p:ph type="body" idx="4294967295"/>
          </p:nvPr>
        </p:nvSpPr>
        <p:spPr>
          <a:xfrm>
            <a:off x="0" y="1181100"/>
            <a:ext cx="10515600" cy="5175250"/>
          </a:xfrm>
          <a:prstGeom prst="rect">
            <a:avLst/>
          </a:prstGeom>
          <a:noFill/>
          <a:ln>
            <a:noFill/>
          </a:ln>
        </p:spPr>
        <p:txBody>
          <a:bodyPr spcFirstLastPara="1" wrap="square" lIns="100767" tIns="50367" rIns="100767" bIns="50367" anchor="t" anchorCtr="0">
            <a:noAutofit/>
          </a:bodyPr>
          <a:lstStyle/>
          <a:p>
            <a:pPr marL="914377" lvl="2" indent="-16933">
              <a:lnSpc>
                <a:spcPct val="90000"/>
              </a:lnSpc>
              <a:spcBef>
                <a:spcPts val="0"/>
              </a:spcBef>
              <a:buClr>
                <a:schemeClr val="dk1"/>
              </a:buClr>
              <a:buSzPts val="2300"/>
              <a:buNone/>
            </a:pPr>
            <a:endParaRPr sz="3067" dirty="0">
              <a:solidFill>
                <a:schemeClr val="dk1"/>
              </a:solidFill>
              <a:latin typeface="Calibri"/>
              <a:ea typeface="Calibri"/>
              <a:cs typeface="Calibri"/>
              <a:sym typeface="Calibri"/>
            </a:endParaRPr>
          </a:p>
          <a:p>
            <a:pPr marL="880511" lvl="1" indent="-457189">
              <a:lnSpc>
                <a:spcPct val="90000"/>
              </a:lnSpc>
              <a:spcBef>
                <a:spcPts val="400"/>
              </a:spcBef>
              <a:buClr>
                <a:schemeClr val="dk1"/>
              </a:buClr>
              <a:buSzPts val="2200"/>
              <a:buFont typeface="Arial" panose="020B0604020202020204" pitchFamily="34" charset="0"/>
              <a:buChar char="•"/>
            </a:pPr>
            <a:r>
              <a:rPr lang="en" sz="2933" dirty="0">
                <a:solidFill>
                  <a:schemeClr val="dk1"/>
                </a:solidFill>
                <a:latin typeface="Calibri"/>
                <a:ea typeface="Calibri"/>
                <a:cs typeface="Calibri"/>
                <a:sym typeface="Calibri"/>
              </a:rPr>
              <a:t>Security architecture directs how the components included in the system architecture should be organized </a:t>
            </a:r>
            <a:r>
              <a:rPr lang="en-US" sz="2933" dirty="0">
                <a:solidFill>
                  <a:schemeClr val="dk1"/>
                </a:solidFill>
                <a:latin typeface="Calibri"/>
                <a:ea typeface="Calibri"/>
                <a:cs typeface="Calibri"/>
                <a:sym typeface="Calibri"/>
              </a:rPr>
              <a:t>and interact </a:t>
            </a:r>
            <a:r>
              <a:rPr lang="en" sz="2933" dirty="0">
                <a:solidFill>
                  <a:schemeClr val="dk1"/>
                </a:solidFill>
                <a:latin typeface="Calibri"/>
                <a:ea typeface="Calibri"/>
                <a:cs typeface="Calibri"/>
                <a:sym typeface="Calibri"/>
              </a:rPr>
              <a:t>to ensure that security requirements are met. </a:t>
            </a:r>
          </a:p>
          <a:p>
            <a:pPr marL="1363099" lvl="3" indent="-380990">
              <a:lnSpc>
                <a:spcPct val="90000"/>
              </a:lnSpc>
              <a:spcBef>
                <a:spcPts val="400"/>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A description of the locations in the overall architecture where security measures should be placed.</a:t>
            </a:r>
            <a:endParaRPr sz="2400" dirty="0"/>
          </a:p>
          <a:p>
            <a:pPr marL="1329233" lvl="3" indent="-380990">
              <a:lnSpc>
                <a:spcPct val="90000"/>
              </a:lnSpc>
              <a:spcBef>
                <a:spcPts val="400"/>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A description of how various components of the architecture should interact to ensure security.</a:t>
            </a:r>
            <a:endParaRPr sz="2400" dirty="0"/>
          </a:p>
          <a:p>
            <a:pPr marL="1329233" lvl="3" indent="-380990">
              <a:lnSpc>
                <a:spcPct val="90000"/>
              </a:lnSpc>
              <a:spcBef>
                <a:spcPts val="400"/>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The security specifications to be followed when designing and developing the system.</a:t>
            </a:r>
            <a:endParaRPr sz="2400" dirty="0"/>
          </a:p>
          <a:p>
            <a:pPr marL="914377" lvl="2" indent="-220128">
              <a:lnSpc>
                <a:spcPct val="90000"/>
              </a:lnSpc>
              <a:spcBef>
                <a:spcPts val="400"/>
              </a:spcBef>
              <a:buClr>
                <a:schemeClr val="dk1"/>
              </a:buClr>
              <a:buSzPts val="2000"/>
              <a:buNone/>
            </a:pPr>
            <a:endParaRPr sz="2667" dirty="0">
              <a:solidFill>
                <a:schemeClr val="dk1"/>
              </a:solidFill>
              <a:latin typeface="Calibri"/>
              <a:ea typeface="Calibri"/>
              <a:cs typeface="Calibri"/>
              <a:sym typeface="Calibri"/>
            </a:endParaRPr>
          </a:p>
          <a:p>
            <a:pPr marL="914377" lvl="2" indent="-220128">
              <a:lnSpc>
                <a:spcPct val="90000"/>
              </a:lnSpc>
              <a:spcBef>
                <a:spcPts val="400"/>
              </a:spcBef>
              <a:buClr>
                <a:schemeClr val="dk1"/>
              </a:buClr>
              <a:buSzPts val="1500"/>
              <a:buNone/>
            </a:pPr>
            <a:endParaRPr sz="2000" dirty="0">
              <a:solidFill>
                <a:schemeClr val="dk1"/>
              </a:solidFill>
              <a:latin typeface="Calibri"/>
              <a:ea typeface="Calibri"/>
              <a:cs typeface="Calibri"/>
              <a:sym typeface="Calibri"/>
            </a:endParaRPr>
          </a:p>
          <a:p>
            <a:pPr marL="914377" lvl="2" indent="-220128">
              <a:lnSpc>
                <a:spcPct val="90000"/>
              </a:lnSpc>
              <a:spcBef>
                <a:spcPts val="400"/>
              </a:spcBef>
              <a:buClr>
                <a:schemeClr val="dk1"/>
              </a:buClr>
              <a:buSzPts val="1500"/>
              <a:buNone/>
            </a:pPr>
            <a:endParaRPr sz="2000" dirty="0">
              <a:solidFill>
                <a:schemeClr val="dk1"/>
              </a:solidFill>
              <a:latin typeface="Calibri"/>
              <a:ea typeface="Calibri"/>
              <a:cs typeface="Calibri"/>
              <a:sym typeface="Calibri"/>
            </a:endParaRPr>
          </a:p>
          <a:p>
            <a:pPr marL="914377" lvl="2" indent="-84665">
              <a:lnSpc>
                <a:spcPct val="90000"/>
              </a:lnSpc>
              <a:spcBef>
                <a:spcPts val="400"/>
              </a:spcBef>
              <a:spcAft>
                <a:spcPts val="2133"/>
              </a:spcAft>
              <a:buClr>
                <a:schemeClr val="dk1"/>
              </a:buClr>
              <a:buSzPts val="1500"/>
              <a:buNone/>
            </a:pP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451623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2ADB76-BBFB-4E5F-9F24-BCD9CDE23E08}"/>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The Trusted Computing Base</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1D0670F1-151F-4F68-BD0F-D88B7E86EDC5}"/>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221</a:t>
            </a:fld>
            <a:endParaRPr lang="en-US" sz="600">
              <a:solidFill>
                <a:srgbClr val="FFFFFF"/>
              </a:solidFill>
            </a:endParaRPr>
          </a:p>
        </p:txBody>
      </p:sp>
    </p:spTree>
    <p:extLst>
      <p:ext uri="{BB962C8B-B14F-4D97-AF65-F5344CB8AC3E}">
        <p14:creationId xmlns:p14="http://schemas.microsoft.com/office/powerpoint/2010/main" val="33246652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14"/>
          <p:cNvSpPr txBox="1">
            <a:spLocks noGrp="1"/>
          </p:cNvSpPr>
          <p:nvPr>
            <p:ph type="title"/>
          </p:nvPr>
        </p:nvSpPr>
        <p:spPr>
          <a:xfrm>
            <a:off x="682256" y="426773"/>
            <a:ext cx="10515600" cy="1325600"/>
          </a:xfrm>
          <a:prstGeom prst="rect">
            <a:avLst/>
          </a:prstGeom>
          <a:noFill/>
          <a:ln>
            <a:noFill/>
          </a:ln>
        </p:spPr>
        <p:txBody>
          <a:bodyPr spcFirstLastPara="1" wrap="square" lIns="100767" tIns="50367" rIns="100767" bIns="50367" anchor="ctr" anchorCtr="0">
            <a:noAutofit/>
          </a:bodyPr>
          <a:lstStyle/>
          <a:p>
            <a:r>
              <a:rPr lang="en-US" dirty="0"/>
              <a:t>The Trusted Computing Base</a:t>
            </a:r>
            <a:br>
              <a:rPr lang="en" dirty="0"/>
            </a:br>
            <a:endParaRPr dirty="0"/>
          </a:p>
        </p:txBody>
      </p:sp>
      <p:sp>
        <p:nvSpPr>
          <p:cNvPr id="2" name="Footer Placeholder 1">
            <a:extLst>
              <a:ext uri="{FF2B5EF4-FFF2-40B4-BE49-F238E27FC236}">
                <a16:creationId xmlns:a16="http://schemas.microsoft.com/office/drawing/2014/main" id="{E57C1924-F2D8-4212-8595-9D7F6ED8956E}"/>
              </a:ext>
            </a:extLst>
          </p:cNvPr>
          <p:cNvSpPr>
            <a:spLocks noGrp="1"/>
          </p:cNvSpPr>
          <p:nvPr>
            <p:ph type="ftr" sz="quarter" idx="11"/>
          </p:nvPr>
        </p:nvSpPr>
        <p:spPr/>
        <p:txBody>
          <a:bodyPr/>
          <a:lstStyle/>
          <a:p>
            <a:endParaRPr lang="en-US"/>
          </a:p>
        </p:txBody>
      </p:sp>
      <p:sp>
        <p:nvSpPr>
          <p:cNvPr id="1671" name="Google Shape;1671;p21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222</a:t>
            </a:fld>
            <a:endParaRPr/>
          </a:p>
        </p:txBody>
      </p:sp>
      <p:sp>
        <p:nvSpPr>
          <p:cNvPr id="1672" name="Google Shape;1672;p214"/>
          <p:cNvSpPr txBox="1">
            <a:spLocks noGrp="1"/>
          </p:cNvSpPr>
          <p:nvPr>
            <p:ph type="body" idx="4294967295"/>
          </p:nvPr>
        </p:nvSpPr>
        <p:spPr>
          <a:xfrm>
            <a:off x="0" y="1752600"/>
            <a:ext cx="8694738" cy="4291013"/>
          </a:xfrm>
          <a:prstGeom prst="rect">
            <a:avLst/>
          </a:prstGeom>
          <a:noFill/>
          <a:ln>
            <a:noFill/>
          </a:ln>
        </p:spPr>
        <p:txBody>
          <a:bodyPr spcFirstLastPara="1" wrap="square" lIns="100767" tIns="50367" rIns="100767" bIns="50367" anchor="t" anchorCtr="0">
            <a:noAutofit/>
          </a:bodyPr>
          <a:lstStyle/>
          <a:p>
            <a:pPr marL="406390" indent="-380990">
              <a:lnSpc>
                <a:spcPct val="90000"/>
              </a:lnSpc>
              <a:buClr>
                <a:schemeClr val="dk1"/>
              </a:buClr>
              <a:buSzPts val="1700"/>
              <a:buFont typeface="Arial" panose="020B0604020202020204" pitchFamily="34" charset="0"/>
              <a:buChar char="•"/>
            </a:pPr>
            <a:r>
              <a:rPr lang="en-US" sz="2267" dirty="0">
                <a:solidFill>
                  <a:schemeClr val="dk1"/>
                </a:solidFill>
                <a:latin typeface="Calibri"/>
                <a:ea typeface="Calibri"/>
                <a:cs typeface="Calibri"/>
                <a:sym typeface="Calibri"/>
              </a:rPr>
              <a:t>Trusted Computing Base: The trusted computing base (TCB) consists of all hardware, software, and firmware within a system that provide enforces the security of a system and provides a description of the trust of a system.</a:t>
            </a:r>
            <a:endParaRPr sz="2267" dirty="0">
              <a:solidFill>
                <a:schemeClr val="dk1"/>
              </a:solidFill>
              <a:latin typeface="Calibri"/>
              <a:ea typeface="Calibri"/>
              <a:cs typeface="Calibri"/>
              <a:sym typeface="Calibri"/>
            </a:endParaRPr>
          </a:p>
          <a:p>
            <a:pPr marL="406390" indent="-380990">
              <a:lnSpc>
                <a:spcPct val="90000"/>
              </a:lnSpc>
              <a:spcBef>
                <a:spcPts val="933"/>
              </a:spcBef>
              <a:buClr>
                <a:schemeClr val="dk1"/>
              </a:buClr>
              <a:buSzPts val="1700"/>
              <a:buFont typeface="Arial" panose="020B0604020202020204" pitchFamily="34" charset="0"/>
              <a:buChar char="•"/>
            </a:pPr>
            <a:r>
              <a:rPr lang="en" sz="2267" dirty="0">
                <a:solidFill>
                  <a:schemeClr val="dk1"/>
                </a:solidFill>
                <a:latin typeface="Calibri"/>
                <a:ea typeface="Calibri"/>
                <a:cs typeface="Calibri"/>
                <a:sym typeface="Calibri"/>
              </a:rPr>
              <a:t>Security Perimeter:  </a:t>
            </a:r>
            <a:r>
              <a:rPr lang="en-US" sz="2267" dirty="0">
                <a:solidFill>
                  <a:schemeClr val="dk1"/>
                </a:solidFill>
                <a:latin typeface="Calibri"/>
                <a:ea typeface="Calibri"/>
                <a:cs typeface="Calibri"/>
                <a:sym typeface="Calibri"/>
              </a:rPr>
              <a:t>Conceptual separation between the TCB and the untrusted elements of a system</a:t>
            </a:r>
          </a:p>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cs typeface="Calibri"/>
                <a:sym typeface="Calibri"/>
              </a:rPr>
              <a:t>TCB components include the CPU, RAM, the OS Kernel, BIOS, etc.</a:t>
            </a:r>
          </a:p>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cs typeface="Calibri"/>
                <a:sym typeface="Calibri"/>
              </a:rPr>
              <a:t>The TCB is what is evaluated when certifying a system</a:t>
            </a:r>
            <a:endParaRPr sz="2267" dirty="0"/>
          </a:p>
          <a:p>
            <a:pPr marL="25399" indent="0">
              <a:lnSpc>
                <a:spcPct val="90000"/>
              </a:lnSpc>
              <a:spcBef>
                <a:spcPts val="933"/>
              </a:spcBef>
              <a:buClr>
                <a:schemeClr val="dk1"/>
              </a:buClr>
              <a:buSzPts val="1700"/>
              <a:buNone/>
            </a:pPr>
            <a:endParaRPr sz="2267" dirty="0"/>
          </a:p>
          <a:p>
            <a:pPr marL="1329233" lvl="2" indent="-380990">
              <a:lnSpc>
                <a:spcPct val="90000"/>
              </a:lnSpc>
              <a:spcBef>
                <a:spcPts val="400"/>
              </a:spcBef>
              <a:buClr>
                <a:schemeClr val="dk1"/>
              </a:buClr>
              <a:buSzPts val="1300"/>
              <a:buFont typeface="Arial" panose="020B0604020202020204" pitchFamily="34" charset="0"/>
              <a:buChar char="•"/>
            </a:pPr>
            <a:endParaRPr sz="1733" dirty="0">
              <a:solidFill>
                <a:schemeClr val="dk1"/>
              </a:solidFill>
              <a:latin typeface="Calibri"/>
              <a:ea typeface="Calibri"/>
              <a:cs typeface="Calibri"/>
              <a:sym typeface="Calibri"/>
            </a:endParaRPr>
          </a:p>
          <a:p>
            <a:pPr marL="1210703" lvl="2" indent="-380990">
              <a:lnSpc>
                <a:spcPct val="90000"/>
              </a:lnSpc>
              <a:spcBef>
                <a:spcPts val="400"/>
              </a:spcBef>
              <a:buClr>
                <a:schemeClr val="dk1"/>
              </a:buClr>
              <a:buSzPts val="1300"/>
              <a:buFont typeface="Arial" panose="020B0604020202020204" pitchFamily="34" charset="0"/>
              <a:buChar char="•"/>
            </a:pPr>
            <a:endParaRPr sz="1733" dirty="0">
              <a:solidFill>
                <a:schemeClr val="dk1"/>
              </a:solidFill>
              <a:latin typeface="Calibri"/>
              <a:ea typeface="Calibri"/>
              <a:cs typeface="Calibri"/>
              <a:sym typeface="Calibri"/>
            </a:endParaRPr>
          </a:p>
          <a:p>
            <a:pPr marL="1032908" lvl="2" indent="-84665">
              <a:lnSpc>
                <a:spcPct val="90000"/>
              </a:lnSpc>
              <a:spcBef>
                <a:spcPts val="400"/>
              </a:spcBef>
              <a:spcAft>
                <a:spcPts val="2133"/>
              </a:spcAft>
              <a:buClr>
                <a:schemeClr val="dk1"/>
              </a:buClr>
              <a:buSzPts val="1300"/>
              <a:buNone/>
            </a:pPr>
            <a:endParaRPr sz="17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49654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Hardware  Architecture</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E2611636-D5A1-460E-9064-FA6307AB6AD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223</a:t>
            </a:fld>
            <a:endParaRPr lang="en-US" sz="600">
              <a:solidFill>
                <a:srgbClr val="FFFFFF"/>
              </a:solidFill>
            </a:endParaRPr>
          </a:p>
        </p:txBody>
      </p:sp>
    </p:spTree>
    <p:extLst>
      <p:ext uri="{BB962C8B-B14F-4D97-AF65-F5344CB8AC3E}">
        <p14:creationId xmlns:p14="http://schemas.microsoft.com/office/powerpoint/2010/main" val="12434668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F784B4-20AB-4284-BF7E-862AF878DACA}"/>
              </a:ext>
            </a:extLst>
          </p:cNvPr>
          <p:cNvPicPr>
            <a:picLocks noChangeAspect="1"/>
          </p:cNvPicPr>
          <p:nvPr/>
        </p:nvPicPr>
        <p:blipFill>
          <a:blip r:embed="rId3"/>
          <a:stretch>
            <a:fillRect/>
          </a:stretch>
        </p:blipFill>
        <p:spPr>
          <a:xfrm>
            <a:off x="7281546" y="2180265"/>
            <a:ext cx="4461321" cy="3221075"/>
          </a:xfrm>
          <a:prstGeom prst="rect">
            <a:avLst/>
          </a:prstGeom>
        </p:spPr>
      </p:pic>
      <p:sp>
        <p:nvSpPr>
          <p:cNvPr id="3" name="Title 2">
            <a:extLst>
              <a:ext uri="{FF2B5EF4-FFF2-40B4-BE49-F238E27FC236}">
                <a16:creationId xmlns:a16="http://schemas.microsoft.com/office/drawing/2014/main" id="{209EA3F2-03C6-4DFA-8F25-E623FD0DB974}"/>
              </a:ext>
            </a:extLst>
          </p:cNvPr>
          <p:cNvSpPr>
            <a:spLocks noGrp="1"/>
          </p:cNvSpPr>
          <p:nvPr>
            <p:ph type="title"/>
          </p:nvPr>
        </p:nvSpPr>
        <p:spPr>
          <a:xfrm>
            <a:off x="838200" y="131060"/>
            <a:ext cx="10515600" cy="1325600"/>
          </a:xfrm>
        </p:spPr>
        <p:txBody>
          <a:bodyPr/>
          <a:lstStyle/>
          <a:p>
            <a:r>
              <a:rPr lang="en-US" dirty="0"/>
              <a:t>Hardware Architecture</a:t>
            </a:r>
          </a:p>
        </p:txBody>
      </p:sp>
      <p:sp>
        <p:nvSpPr>
          <p:cNvPr id="4" name="Text Placeholder 3">
            <a:extLst>
              <a:ext uri="{FF2B5EF4-FFF2-40B4-BE49-F238E27FC236}">
                <a16:creationId xmlns:a16="http://schemas.microsoft.com/office/drawing/2014/main" id="{AFE46212-5AA9-4CF7-8D2F-99538625D08B}"/>
              </a:ext>
            </a:extLst>
          </p:cNvPr>
          <p:cNvSpPr>
            <a:spLocks noGrp="1"/>
          </p:cNvSpPr>
          <p:nvPr>
            <p:ph idx="1"/>
          </p:nvPr>
        </p:nvSpPr>
        <p:spPr>
          <a:xfrm>
            <a:off x="416863" y="1068279"/>
            <a:ext cx="4945912" cy="4248788"/>
          </a:xfrm>
        </p:spPr>
        <p:txBody>
          <a:bodyPr>
            <a:normAutofit fontScale="92500" lnSpcReduction="10000"/>
          </a:bodyPr>
          <a:lstStyle/>
          <a:p>
            <a:pPr>
              <a:lnSpc>
                <a:spcPct val="100000"/>
              </a:lnSpc>
              <a:spcBef>
                <a:spcPts val="400"/>
              </a:spcBef>
            </a:pPr>
            <a:r>
              <a:rPr lang="en-US" sz="2133" dirty="0"/>
              <a:t>Central Processing Unit (CPU)</a:t>
            </a:r>
          </a:p>
          <a:p>
            <a:pPr lvl="1">
              <a:lnSpc>
                <a:spcPct val="100000"/>
              </a:lnSpc>
              <a:spcBef>
                <a:spcPts val="400"/>
              </a:spcBef>
            </a:pPr>
            <a:r>
              <a:rPr lang="en-US" dirty="0"/>
              <a:t>Registers</a:t>
            </a:r>
          </a:p>
          <a:p>
            <a:pPr lvl="1">
              <a:lnSpc>
                <a:spcPct val="100000"/>
              </a:lnSpc>
              <a:spcBef>
                <a:spcPts val="400"/>
              </a:spcBef>
            </a:pPr>
            <a:r>
              <a:rPr lang="en-US" dirty="0"/>
              <a:t>ALU </a:t>
            </a:r>
          </a:p>
          <a:p>
            <a:pPr lvl="1">
              <a:lnSpc>
                <a:spcPct val="100000"/>
              </a:lnSpc>
              <a:spcBef>
                <a:spcPts val="400"/>
              </a:spcBef>
            </a:pPr>
            <a:r>
              <a:rPr lang="en-US" dirty="0"/>
              <a:t>Math Co-processor</a:t>
            </a:r>
          </a:p>
          <a:p>
            <a:pPr>
              <a:lnSpc>
                <a:spcPct val="100000"/>
              </a:lnSpc>
              <a:spcBef>
                <a:spcPts val="400"/>
              </a:spcBef>
            </a:pPr>
            <a:r>
              <a:rPr lang="en-US" sz="2133" dirty="0"/>
              <a:t>Memory</a:t>
            </a:r>
          </a:p>
          <a:p>
            <a:pPr lvl="1">
              <a:lnSpc>
                <a:spcPct val="100000"/>
              </a:lnSpc>
              <a:spcBef>
                <a:spcPts val="400"/>
              </a:spcBef>
            </a:pPr>
            <a:r>
              <a:rPr lang="en-US" dirty="0"/>
              <a:t>ROM</a:t>
            </a:r>
          </a:p>
          <a:p>
            <a:pPr lvl="1">
              <a:lnSpc>
                <a:spcPct val="100000"/>
              </a:lnSpc>
              <a:spcBef>
                <a:spcPts val="400"/>
              </a:spcBef>
            </a:pPr>
            <a:r>
              <a:rPr lang="en-US" dirty="0"/>
              <a:t>RAM</a:t>
            </a:r>
          </a:p>
          <a:p>
            <a:pPr lvl="2">
              <a:lnSpc>
                <a:spcPct val="100000"/>
              </a:lnSpc>
              <a:spcBef>
                <a:spcPts val="400"/>
              </a:spcBef>
            </a:pPr>
            <a:r>
              <a:rPr lang="en-US" sz="2133" dirty="0"/>
              <a:t>SRAM</a:t>
            </a:r>
          </a:p>
          <a:p>
            <a:pPr lvl="3">
              <a:lnSpc>
                <a:spcPct val="100000"/>
              </a:lnSpc>
              <a:spcBef>
                <a:spcPts val="400"/>
              </a:spcBef>
            </a:pPr>
            <a:r>
              <a:rPr lang="en-US" sz="2133" dirty="0"/>
              <a:t>Cache L1, L2, </a:t>
            </a:r>
            <a:r>
              <a:rPr lang="en-US" sz="2133" dirty="0" err="1"/>
              <a:t>etc</a:t>
            </a:r>
            <a:endParaRPr lang="en-US" sz="2133" dirty="0"/>
          </a:p>
          <a:p>
            <a:pPr lvl="2">
              <a:lnSpc>
                <a:spcPct val="100000"/>
              </a:lnSpc>
              <a:spcBef>
                <a:spcPts val="400"/>
              </a:spcBef>
            </a:pPr>
            <a:r>
              <a:rPr lang="en-US" sz="2133" dirty="0"/>
              <a:t>DRAM</a:t>
            </a:r>
          </a:p>
          <a:p>
            <a:pPr lvl="2">
              <a:lnSpc>
                <a:spcPct val="100000"/>
              </a:lnSpc>
              <a:spcBef>
                <a:spcPts val="400"/>
              </a:spcBef>
            </a:pPr>
            <a:r>
              <a:rPr lang="en-US" sz="2133" dirty="0"/>
              <a:t>Flash</a:t>
            </a:r>
          </a:p>
          <a:p>
            <a:pPr lvl="2">
              <a:lnSpc>
                <a:spcPct val="100000"/>
              </a:lnSpc>
              <a:spcBef>
                <a:spcPts val="400"/>
              </a:spcBef>
            </a:pPr>
            <a:r>
              <a:rPr lang="en-US" sz="2133" dirty="0"/>
              <a:t>Virtual Memory</a:t>
            </a:r>
          </a:p>
        </p:txBody>
      </p:sp>
      <p:sp>
        <p:nvSpPr>
          <p:cNvPr id="6" name="Footer Placeholder 5">
            <a:extLst>
              <a:ext uri="{FF2B5EF4-FFF2-40B4-BE49-F238E27FC236}">
                <a16:creationId xmlns:a16="http://schemas.microsoft.com/office/drawing/2014/main" id="{7071EC04-AD26-42E5-9F27-994FF6713700}"/>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968396E-A4DE-483D-A63B-267C82C63F7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224</a:t>
            </a:fld>
            <a:endParaRPr lang="en"/>
          </a:p>
        </p:txBody>
      </p:sp>
      <p:sp>
        <p:nvSpPr>
          <p:cNvPr id="5" name="Text Placeholder 3">
            <a:extLst>
              <a:ext uri="{FF2B5EF4-FFF2-40B4-BE49-F238E27FC236}">
                <a16:creationId xmlns:a16="http://schemas.microsoft.com/office/drawing/2014/main" id="{FA48F565-8AD3-4135-BF7D-2F4E86623BCD}"/>
              </a:ext>
            </a:extLst>
          </p:cNvPr>
          <p:cNvSpPr txBox="1">
            <a:spLocks/>
          </p:cNvSpPr>
          <p:nvPr/>
        </p:nvSpPr>
        <p:spPr>
          <a:xfrm>
            <a:off x="4479851" y="1456661"/>
            <a:ext cx="5344245" cy="4248788"/>
          </a:xfrm>
          <a:prstGeom prst="rect">
            <a:avLst/>
          </a:prstGeom>
          <a:noFill/>
          <a:ln>
            <a:noFill/>
          </a:ln>
        </p:spPr>
        <p:txBody>
          <a:bodyPr spcFirstLastPara="1" wrap="square" lIns="100767" tIns="50367" rIns="100767" bIns="50367" anchor="t" anchorCtr="0"/>
          <a:lstStyle>
            <a:defPPr marR="0" lvl="0" algn="l" rtl="0">
              <a:lnSpc>
                <a:spcPct val="100000"/>
              </a:lnSpc>
              <a:spcBef>
                <a:spcPts val="0"/>
              </a:spcBef>
              <a:spcAft>
                <a:spcPts val="0"/>
              </a:spcAft>
            </a:defPPr>
            <a:lvl1pPr marL="457200" marR="0" lvl="0" indent="-349250" algn="l" rtl="0">
              <a:lnSpc>
                <a:spcPct val="90000"/>
              </a:lnSpc>
              <a:spcBef>
                <a:spcPts val="700"/>
              </a:spcBef>
              <a:spcAft>
                <a:spcPts val="0"/>
              </a:spcAft>
              <a:buClr>
                <a:schemeClr val="dk1"/>
              </a:buClr>
              <a:buSzPts val="1900"/>
              <a:buFont typeface="Assistant"/>
              <a:buChar char="•"/>
              <a:defRPr sz="1900" b="0" i="0" u="none" strike="noStrike" cap="none">
                <a:solidFill>
                  <a:schemeClr val="dk1"/>
                </a:solidFill>
                <a:latin typeface="Assistant"/>
                <a:ea typeface="Assistant"/>
                <a:cs typeface="Assistant"/>
                <a:sym typeface="Assistant"/>
              </a:defRPr>
            </a:lvl1pPr>
            <a:lvl2pPr marL="914400" marR="0" lvl="1" indent="-330200" algn="l" rtl="0">
              <a:lnSpc>
                <a:spcPct val="90000"/>
              </a:lnSpc>
              <a:spcBef>
                <a:spcPts val="1600"/>
              </a:spcBef>
              <a:spcAft>
                <a:spcPts val="0"/>
              </a:spcAft>
              <a:buClr>
                <a:schemeClr val="dk1"/>
              </a:buClr>
              <a:buSzPts val="1600"/>
              <a:buFont typeface="Assistant"/>
              <a:buChar char="•"/>
              <a:defRPr sz="1600" b="0" i="0" u="none" strike="noStrike" cap="none">
                <a:solidFill>
                  <a:schemeClr val="dk1"/>
                </a:solidFill>
                <a:latin typeface="Assistant"/>
                <a:ea typeface="Assistant"/>
                <a:cs typeface="Assistant"/>
                <a:sym typeface="Assistant"/>
              </a:defRPr>
            </a:lvl2pPr>
            <a:lvl3pPr marL="1371600" marR="0" lvl="2" indent="-317500" algn="l" rtl="0">
              <a:lnSpc>
                <a:spcPct val="90000"/>
              </a:lnSpc>
              <a:spcBef>
                <a:spcPts val="160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3pPr>
            <a:lvl4pPr marL="1828800" marR="0" lvl="3"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90000"/>
              </a:lnSpc>
              <a:spcBef>
                <a:spcPts val="1600"/>
              </a:spcBef>
              <a:spcAft>
                <a:spcPts val="160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a:lnSpc>
                <a:spcPct val="100000"/>
              </a:lnSpc>
              <a:spcBef>
                <a:spcPts val="400"/>
              </a:spcBef>
            </a:pPr>
            <a:r>
              <a:rPr lang="en-US" sz="2400" dirty="0" err="1">
                <a:sym typeface="Assistant SemiBold"/>
              </a:rPr>
              <a:t>Input/Output</a:t>
            </a:r>
            <a:r>
              <a:rPr lang="en-US" sz="2400" dirty="0">
                <a:sym typeface="Assistant SemiBold"/>
              </a:rPr>
              <a:t> (I/O) </a:t>
            </a:r>
          </a:p>
          <a:p>
            <a:pPr lvl="1">
              <a:lnSpc>
                <a:spcPct val="100000"/>
              </a:lnSpc>
              <a:spcBef>
                <a:spcPts val="400"/>
              </a:spcBef>
            </a:pPr>
            <a:r>
              <a:rPr lang="en-US" sz="1867" dirty="0">
                <a:sym typeface="Assistant SemiBold"/>
              </a:rPr>
              <a:t>System Bus &amp; Channels</a:t>
            </a:r>
          </a:p>
          <a:p>
            <a:pPr lvl="2">
              <a:lnSpc>
                <a:spcPct val="100000"/>
              </a:lnSpc>
              <a:spcBef>
                <a:spcPts val="400"/>
              </a:spcBef>
            </a:pPr>
            <a:r>
              <a:rPr lang="en-US" sz="1600" dirty="0">
                <a:sym typeface="Assistant SemiBold"/>
              </a:rPr>
              <a:t>System Bus</a:t>
            </a:r>
          </a:p>
          <a:p>
            <a:pPr lvl="2">
              <a:lnSpc>
                <a:spcPct val="100000"/>
              </a:lnSpc>
              <a:spcBef>
                <a:spcPts val="400"/>
              </a:spcBef>
            </a:pPr>
            <a:r>
              <a:rPr lang="en-US" sz="1600" dirty="0">
                <a:sym typeface="Assistant SemiBold"/>
              </a:rPr>
              <a:t>Data Bus</a:t>
            </a:r>
          </a:p>
          <a:p>
            <a:pPr lvl="2">
              <a:lnSpc>
                <a:spcPct val="100000"/>
              </a:lnSpc>
              <a:spcBef>
                <a:spcPts val="400"/>
              </a:spcBef>
            </a:pPr>
            <a:r>
              <a:rPr lang="en-US" sz="1600" dirty="0">
                <a:sym typeface="Assistant SemiBold"/>
              </a:rPr>
              <a:t>Control Bus</a:t>
            </a:r>
          </a:p>
          <a:p>
            <a:pPr lvl="1">
              <a:lnSpc>
                <a:spcPct val="100000"/>
              </a:lnSpc>
              <a:spcBef>
                <a:spcPts val="400"/>
              </a:spcBef>
            </a:pPr>
            <a:r>
              <a:rPr lang="en-US" sz="1867" dirty="0">
                <a:sym typeface="Assistant SemiBold"/>
              </a:rPr>
              <a:t>Storage</a:t>
            </a:r>
          </a:p>
          <a:p>
            <a:pPr lvl="2">
              <a:lnSpc>
                <a:spcPct val="100000"/>
              </a:lnSpc>
              <a:spcBef>
                <a:spcPts val="400"/>
              </a:spcBef>
            </a:pPr>
            <a:r>
              <a:rPr lang="en-US" sz="1600" dirty="0">
                <a:sym typeface="Assistant SemiBold"/>
              </a:rPr>
              <a:t>Magnetic</a:t>
            </a:r>
          </a:p>
          <a:p>
            <a:pPr lvl="2">
              <a:lnSpc>
                <a:spcPct val="100000"/>
              </a:lnSpc>
              <a:spcBef>
                <a:spcPts val="400"/>
              </a:spcBef>
            </a:pPr>
            <a:r>
              <a:rPr lang="en-US" sz="1600" dirty="0">
                <a:sym typeface="Assistant SemiBold"/>
              </a:rPr>
              <a:t>Optical</a:t>
            </a:r>
          </a:p>
          <a:p>
            <a:pPr lvl="2">
              <a:lnSpc>
                <a:spcPct val="100000"/>
              </a:lnSpc>
              <a:spcBef>
                <a:spcPts val="400"/>
              </a:spcBef>
            </a:pPr>
            <a:r>
              <a:rPr lang="en-US" sz="1600" dirty="0">
                <a:sym typeface="Assistant SemiBold"/>
              </a:rPr>
              <a:t>Solid State</a:t>
            </a:r>
          </a:p>
          <a:p>
            <a:pPr lvl="1">
              <a:lnSpc>
                <a:spcPct val="100000"/>
              </a:lnSpc>
              <a:spcBef>
                <a:spcPts val="400"/>
              </a:spcBef>
            </a:pPr>
            <a:endParaRPr lang="en-US" sz="1733" dirty="0"/>
          </a:p>
        </p:txBody>
      </p:sp>
    </p:spTree>
    <p:extLst>
      <p:ext uri="{BB962C8B-B14F-4D97-AF65-F5344CB8AC3E}">
        <p14:creationId xmlns:p14="http://schemas.microsoft.com/office/powerpoint/2010/main" val="32037863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42C5-52FF-41AF-A6B7-4CADD1F12BC1}"/>
              </a:ext>
            </a:extLst>
          </p:cNvPr>
          <p:cNvSpPr>
            <a:spLocks noGrp="1"/>
          </p:cNvSpPr>
          <p:nvPr>
            <p:ph type="title"/>
          </p:nvPr>
        </p:nvSpPr>
        <p:spPr/>
        <p:txBody>
          <a:bodyPr/>
          <a:lstStyle/>
          <a:p>
            <a:r>
              <a:rPr lang="en-US" dirty="0"/>
              <a:t>CPU Protection Mode</a:t>
            </a:r>
          </a:p>
        </p:txBody>
      </p:sp>
      <p:sp>
        <p:nvSpPr>
          <p:cNvPr id="3" name="Text Placeholder 2">
            <a:extLst>
              <a:ext uri="{FF2B5EF4-FFF2-40B4-BE49-F238E27FC236}">
                <a16:creationId xmlns:a16="http://schemas.microsoft.com/office/drawing/2014/main" id="{349617B3-A8C1-4498-82BE-C2FF6BB0BFCB}"/>
              </a:ext>
            </a:extLst>
          </p:cNvPr>
          <p:cNvSpPr>
            <a:spLocks noGrp="1"/>
          </p:cNvSpPr>
          <p:nvPr>
            <p:ph idx="1"/>
          </p:nvPr>
        </p:nvSpPr>
        <p:spPr/>
        <p:txBody>
          <a:bodyPr/>
          <a:lstStyle/>
          <a:p>
            <a:pPr>
              <a:lnSpc>
                <a:spcPct val="100000"/>
              </a:lnSpc>
              <a:spcBef>
                <a:spcPts val="800"/>
              </a:spcBef>
            </a:pPr>
            <a:r>
              <a:rPr lang="en-US" dirty="0"/>
              <a:t>The unrestricted mode is often called </a:t>
            </a:r>
            <a:r>
              <a:rPr lang="en-US" b="1" dirty="0"/>
              <a:t>kernel</a:t>
            </a:r>
            <a:r>
              <a:rPr lang="en-US" dirty="0"/>
              <a:t> mode (aka supervisor mode, privileged mode, etc.). </a:t>
            </a:r>
          </a:p>
          <a:p>
            <a:pPr lvl="1">
              <a:lnSpc>
                <a:spcPct val="100000"/>
              </a:lnSpc>
              <a:spcBef>
                <a:spcPts val="800"/>
              </a:spcBef>
            </a:pPr>
            <a:r>
              <a:rPr lang="en-US" dirty="0"/>
              <a:t>the CPU may perform any operation, access any location in RAM, perform I/O operations, without restrictions</a:t>
            </a:r>
          </a:p>
          <a:p>
            <a:pPr>
              <a:lnSpc>
                <a:spcPct val="100000"/>
              </a:lnSpc>
              <a:spcBef>
                <a:spcPts val="800"/>
              </a:spcBef>
            </a:pPr>
            <a:r>
              <a:rPr lang="en-US" dirty="0"/>
              <a:t>Restricted mode is usually referred to as </a:t>
            </a:r>
            <a:r>
              <a:rPr lang="en-US" b="1" dirty="0"/>
              <a:t>user</a:t>
            </a:r>
            <a:r>
              <a:rPr lang="en-US" dirty="0"/>
              <a:t> mode or </a:t>
            </a:r>
            <a:r>
              <a:rPr lang="en-US" b="1" dirty="0"/>
              <a:t>problem state.  </a:t>
            </a:r>
            <a:r>
              <a:rPr lang="en-US" dirty="0"/>
              <a:t>In this mode, the CPU is prevented (by other elements of the architecture) from performing any activity that may impact the security of a system</a:t>
            </a:r>
          </a:p>
        </p:txBody>
      </p:sp>
      <p:sp>
        <p:nvSpPr>
          <p:cNvPr id="5" name="Footer Placeholder 4">
            <a:extLst>
              <a:ext uri="{FF2B5EF4-FFF2-40B4-BE49-F238E27FC236}">
                <a16:creationId xmlns:a16="http://schemas.microsoft.com/office/drawing/2014/main" id="{C15B23B3-4AA2-46B3-8D84-6174E8A7D3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617855-17C8-4640-A1AC-A68EC66794D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225</a:t>
            </a:fld>
            <a:endParaRPr lang="en"/>
          </a:p>
        </p:txBody>
      </p:sp>
    </p:spTree>
    <p:extLst>
      <p:ext uri="{BB962C8B-B14F-4D97-AF65-F5344CB8AC3E}">
        <p14:creationId xmlns:p14="http://schemas.microsoft.com/office/powerpoint/2010/main" val="24495156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D34F-F42C-44C0-99AC-D509ECA7ACAA}"/>
              </a:ext>
            </a:extLst>
          </p:cNvPr>
          <p:cNvSpPr>
            <a:spLocks noGrp="1"/>
          </p:cNvSpPr>
          <p:nvPr>
            <p:ph type="title"/>
          </p:nvPr>
        </p:nvSpPr>
        <p:spPr/>
        <p:txBody>
          <a:bodyPr/>
          <a:lstStyle/>
          <a:p>
            <a:r>
              <a:rPr lang="en-US" dirty="0"/>
              <a:t>Memory</a:t>
            </a:r>
          </a:p>
        </p:txBody>
      </p:sp>
      <p:sp>
        <p:nvSpPr>
          <p:cNvPr id="3" name="Text Placeholder 2">
            <a:extLst>
              <a:ext uri="{FF2B5EF4-FFF2-40B4-BE49-F238E27FC236}">
                <a16:creationId xmlns:a16="http://schemas.microsoft.com/office/drawing/2014/main" id="{AAF6CCF5-BDB8-48C5-A9B3-7DA5BC9EED77}"/>
              </a:ext>
            </a:extLst>
          </p:cNvPr>
          <p:cNvSpPr>
            <a:spLocks noGrp="1"/>
          </p:cNvSpPr>
          <p:nvPr>
            <p:ph idx="1"/>
          </p:nvPr>
        </p:nvSpPr>
        <p:spPr>
          <a:xfrm>
            <a:off x="685800" y="1603451"/>
            <a:ext cx="10515600" cy="4351200"/>
          </a:xfrm>
        </p:spPr>
        <p:txBody>
          <a:bodyPr>
            <a:normAutofit/>
          </a:bodyPr>
          <a:lstStyle/>
          <a:p>
            <a:pPr>
              <a:lnSpc>
                <a:spcPct val="100000"/>
              </a:lnSpc>
              <a:spcBef>
                <a:spcPts val="400"/>
              </a:spcBef>
            </a:pPr>
            <a:r>
              <a:rPr lang="en-US" sz="2667" dirty="0"/>
              <a:t>Memory</a:t>
            </a:r>
          </a:p>
          <a:p>
            <a:pPr lvl="1">
              <a:lnSpc>
                <a:spcPct val="100000"/>
              </a:lnSpc>
              <a:spcBef>
                <a:spcPts val="400"/>
              </a:spcBef>
            </a:pPr>
            <a:r>
              <a:rPr lang="en-US" sz="2667" dirty="0"/>
              <a:t>ROM (Read Only Memory)</a:t>
            </a:r>
          </a:p>
          <a:p>
            <a:pPr lvl="1">
              <a:lnSpc>
                <a:spcPct val="100000"/>
              </a:lnSpc>
              <a:spcBef>
                <a:spcPts val="400"/>
              </a:spcBef>
            </a:pPr>
            <a:r>
              <a:rPr lang="en-US" sz="2667" dirty="0"/>
              <a:t>RAM (Random Access Memory)</a:t>
            </a:r>
          </a:p>
          <a:p>
            <a:pPr lvl="2">
              <a:lnSpc>
                <a:spcPct val="100000"/>
              </a:lnSpc>
              <a:spcBef>
                <a:spcPts val="400"/>
              </a:spcBef>
            </a:pPr>
            <a:r>
              <a:rPr lang="en-US" sz="2667" dirty="0"/>
              <a:t>SRAM (Static RAM)</a:t>
            </a:r>
          </a:p>
          <a:p>
            <a:pPr lvl="3">
              <a:lnSpc>
                <a:spcPct val="100000"/>
              </a:lnSpc>
              <a:spcBef>
                <a:spcPts val="400"/>
              </a:spcBef>
            </a:pPr>
            <a:r>
              <a:rPr lang="en-US" sz="2667" dirty="0"/>
              <a:t>Cache L1, L2, </a:t>
            </a:r>
            <a:r>
              <a:rPr lang="en-US" sz="2667" dirty="0" err="1"/>
              <a:t>etc</a:t>
            </a:r>
            <a:endParaRPr lang="en-US" sz="2667" dirty="0"/>
          </a:p>
          <a:p>
            <a:pPr lvl="2">
              <a:lnSpc>
                <a:spcPct val="100000"/>
              </a:lnSpc>
              <a:spcBef>
                <a:spcPts val="400"/>
              </a:spcBef>
            </a:pPr>
            <a:r>
              <a:rPr lang="en-US" sz="2667" dirty="0"/>
              <a:t>DRAM (Dynamic RAM)</a:t>
            </a:r>
          </a:p>
          <a:p>
            <a:pPr lvl="2">
              <a:lnSpc>
                <a:spcPct val="100000"/>
              </a:lnSpc>
              <a:spcBef>
                <a:spcPts val="400"/>
              </a:spcBef>
            </a:pPr>
            <a:r>
              <a:rPr lang="en-US" sz="2667" dirty="0"/>
              <a:t>Flash</a:t>
            </a:r>
          </a:p>
          <a:p>
            <a:pPr lvl="2">
              <a:lnSpc>
                <a:spcPct val="100000"/>
              </a:lnSpc>
              <a:spcBef>
                <a:spcPts val="400"/>
              </a:spcBef>
            </a:pPr>
            <a:r>
              <a:rPr lang="en-US" sz="2667" dirty="0"/>
              <a:t>Virtual Memory (Swap or paging file located on permanent storage</a:t>
            </a:r>
            <a:endParaRPr lang="en-US" sz="2400" dirty="0"/>
          </a:p>
        </p:txBody>
      </p:sp>
      <p:sp>
        <p:nvSpPr>
          <p:cNvPr id="5" name="Footer Placeholder 4">
            <a:extLst>
              <a:ext uri="{FF2B5EF4-FFF2-40B4-BE49-F238E27FC236}">
                <a16:creationId xmlns:a16="http://schemas.microsoft.com/office/drawing/2014/main" id="{1183918F-75D6-4848-A938-6886B86C20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2D277-6686-408C-8CE0-0E4F8E8B195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226</a:t>
            </a:fld>
            <a:endParaRPr lang="en"/>
          </a:p>
        </p:txBody>
      </p:sp>
    </p:spTree>
    <p:extLst>
      <p:ext uri="{BB962C8B-B14F-4D97-AF65-F5344CB8AC3E}">
        <p14:creationId xmlns:p14="http://schemas.microsoft.com/office/powerpoint/2010/main" val="40689297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Image result for storage media">
            <a:hlinkClick r:id="rId2"/>
            <a:extLst>
              <a:ext uri="{FF2B5EF4-FFF2-40B4-BE49-F238E27FC236}">
                <a16:creationId xmlns:a16="http://schemas.microsoft.com/office/drawing/2014/main" id="{90E06DEF-65E5-4F39-B4E7-E6380ABA6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733" y="1555259"/>
            <a:ext cx="4834467" cy="4101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F521E8-44C3-462D-9286-9CE81DDCDC02}"/>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008836D7-E2E9-4E5B-8D5D-CB27EB274043}"/>
              </a:ext>
            </a:extLst>
          </p:cNvPr>
          <p:cNvSpPr>
            <a:spLocks noGrp="1"/>
          </p:cNvSpPr>
          <p:nvPr>
            <p:ph idx="1"/>
          </p:nvPr>
        </p:nvSpPr>
        <p:spPr>
          <a:xfrm>
            <a:off x="838200" y="1825625"/>
            <a:ext cx="3429000" cy="4351200"/>
          </a:xfrm>
        </p:spPr>
        <p:txBody>
          <a:bodyPr/>
          <a:lstStyle/>
          <a:p>
            <a:r>
              <a:rPr lang="en-US" dirty="0"/>
              <a:t>Temporary</a:t>
            </a:r>
          </a:p>
          <a:p>
            <a:pPr lvl="1"/>
            <a:r>
              <a:rPr lang="en-US" dirty="0"/>
              <a:t>RAM</a:t>
            </a:r>
          </a:p>
          <a:p>
            <a:r>
              <a:rPr lang="en-US" dirty="0"/>
              <a:t>Permanent</a:t>
            </a:r>
          </a:p>
          <a:p>
            <a:pPr lvl="1"/>
            <a:r>
              <a:rPr lang="en-US" dirty="0"/>
              <a:t>Magnetic</a:t>
            </a:r>
          </a:p>
          <a:p>
            <a:pPr lvl="1"/>
            <a:r>
              <a:rPr lang="en-US" dirty="0"/>
              <a:t>Optical</a:t>
            </a:r>
          </a:p>
          <a:p>
            <a:pPr lvl="1"/>
            <a:r>
              <a:rPr lang="en-US" dirty="0"/>
              <a:t>Solid State</a:t>
            </a:r>
          </a:p>
        </p:txBody>
      </p:sp>
      <p:sp>
        <p:nvSpPr>
          <p:cNvPr id="5" name="Footer Placeholder 4">
            <a:extLst>
              <a:ext uri="{FF2B5EF4-FFF2-40B4-BE49-F238E27FC236}">
                <a16:creationId xmlns:a16="http://schemas.microsoft.com/office/drawing/2014/main" id="{540B2EB2-5E64-493E-BA3A-5CF3763CF4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8A2779-2881-49B7-A88F-6E016FE375D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227</a:t>
            </a:fld>
            <a:endParaRPr lang="en"/>
          </a:p>
        </p:txBody>
      </p:sp>
    </p:spTree>
    <p:extLst>
      <p:ext uri="{BB962C8B-B14F-4D97-AF65-F5344CB8AC3E}">
        <p14:creationId xmlns:p14="http://schemas.microsoft.com/office/powerpoint/2010/main" val="8477141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F55C-F830-4910-B5EC-7CDFE09FEBBF}"/>
              </a:ext>
            </a:extLst>
          </p:cNvPr>
          <p:cNvSpPr>
            <a:spLocks noGrp="1"/>
          </p:cNvSpPr>
          <p:nvPr>
            <p:ph type="title"/>
          </p:nvPr>
        </p:nvSpPr>
        <p:spPr/>
        <p:txBody>
          <a:bodyPr/>
          <a:lstStyle/>
          <a:p>
            <a:r>
              <a:rPr lang="en-US" dirty="0"/>
              <a:t>System Buses</a:t>
            </a:r>
          </a:p>
        </p:txBody>
      </p:sp>
      <p:sp>
        <p:nvSpPr>
          <p:cNvPr id="3" name="Text Placeholder 2">
            <a:extLst>
              <a:ext uri="{FF2B5EF4-FFF2-40B4-BE49-F238E27FC236}">
                <a16:creationId xmlns:a16="http://schemas.microsoft.com/office/drawing/2014/main" id="{92CE9B3E-707C-4212-AFC0-160087CF50CF}"/>
              </a:ext>
            </a:extLst>
          </p:cNvPr>
          <p:cNvSpPr>
            <a:spLocks noGrp="1"/>
          </p:cNvSpPr>
          <p:nvPr>
            <p:ph idx="1"/>
          </p:nvPr>
        </p:nvSpPr>
        <p:spPr>
          <a:xfrm>
            <a:off x="406400" y="1690726"/>
            <a:ext cx="10947400" cy="4486100"/>
          </a:xfrm>
        </p:spPr>
        <p:txBody>
          <a:bodyPr/>
          <a:lstStyle/>
          <a:p>
            <a:pPr>
              <a:lnSpc>
                <a:spcPct val="100000"/>
              </a:lnSpc>
              <a:spcBef>
                <a:spcPts val="800"/>
              </a:spcBef>
              <a:buFont typeface="Arial" panose="020B0604020202020204" pitchFamily="34" charset="0"/>
              <a:buChar char="•"/>
            </a:pPr>
            <a:r>
              <a:rPr lang="en-US" sz="2400" dirty="0"/>
              <a:t>There are generally two buses within a computer. The first is the </a:t>
            </a:r>
            <a:r>
              <a:rPr lang="en-US" sz="2400" b="1" dirty="0"/>
              <a:t>internal bus</a:t>
            </a:r>
            <a:r>
              <a:rPr lang="en-US" sz="2400" dirty="0"/>
              <a:t> (sometimes called the </a:t>
            </a:r>
            <a:r>
              <a:rPr lang="en-US" sz="2400" b="1" dirty="0"/>
              <a:t>front-side bus</a:t>
            </a:r>
            <a:r>
              <a:rPr lang="en-US" sz="2400" dirty="0"/>
              <a:t>, or </a:t>
            </a:r>
            <a:r>
              <a:rPr lang="en-US" sz="2400" b="1" dirty="0"/>
              <a:t>FSB</a:t>
            </a:r>
            <a:r>
              <a:rPr lang="en-US" sz="2400" dirty="0"/>
              <a:t> for short). The internal bus allows the processor to communicate with the system's central memory (the RAM).</a:t>
            </a:r>
          </a:p>
          <a:p>
            <a:pPr>
              <a:lnSpc>
                <a:spcPct val="100000"/>
              </a:lnSpc>
              <a:spcBef>
                <a:spcPts val="800"/>
              </a:spcBef>
              <a:buFont typeface="Arial" panose="020B0604020202020204" pitchFamily="34" charset="0"/>
              <a:buChar char="•"/>
            </a:pPr>
            <a:r>
              <a:rPr lang="en-US" sz="2400" dirty="0"/>
              <a:t>The second is </a:t>
            </a:r>
            <a:r>
              <a:rPr lang="en-US" sz="2400" b="1" dirty="0"/>
              <a:t>the expansion bus</a:t>
            </a:r>
            <a:r>
              <a:rPr lang="en-US" sz="2400" dirty="0"/>
              <a:t> (sometimes called the </a:t>
            </a:r>
            <a:r>
              <a:rPr lang="en-US" sz="2400" b="1" dirty="0"/>
              <a:t>input/output bus</a:t>
            </a:r>
            <a:r>
              <a:rPr lang="en-US" sz="2400" dirty="0"/>
              <a:t>), which allows motherboard components (i.e. USB, serial, sound, NIC], cards inserted in expansion slots, hard drives, CD-ROM and CD-RW drives, etc.) to communicate with one another. </a:t>
            </a:r>
            <a:endParaRPr lang="en-US" sz="2400" dirty="0">
              <a:sym typeface="Assistant SemiBold"/>
            </a:endParaRPr>
          </a:p>
          <a:p>
            <a:pPr marL="143930" indent="0">
              <a:buNone/>
            </a:pPr>
            <a:endParaRPr lang="en-US" sz="2400" dirty="0"/>
          </a:p>
        </p:txBody>
      </p:sp>
      <p:sp>
        <p:nvSpPr>
          <p:cNvPr id="5" name="Footer Placeholder 4">
            <a:extLst>
              <a:ext uri="{FF2B5EF4-FFF2-40B4-BE49-F238E27FC236}">
                <a16:creationId xmlns:a16="http://schemas.microsoft.com/office/drawing/2014/main" id="{E6A248A3-E918-46A9-BABC-0E34BCC042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EEB596-95D5-4B92-A101-33F5130EA83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228</a:t>
            </a:fld>
            <a:endParaRPr lang="en"/>
          </a:p>
        </p:txBody>
      </p:sp>
    </p:spTree>
    <p:extLst>
      <p:ext uri="{BB962C8B-B14F-4D97-AF65-F5344CB8AC3E}">
        <p14:creationId xmlns:p14="http://schemas.microsoft.com/office/powerpoint/2010/main" val="418188226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5600" kern="1200" dirty="0">
                <a:solidFill>
                  <a:schemeClr val="tx1">
                    <a:lumMod val="85000"/>
                    <a:lumOff val="15000"/>
                  </a:schemeClr>
                </a:solidFill>
                <a:latin typeface="+mj-lt"/>
                <a:ea typeface="+mj-ea"/>
                <a:cs typeface="+mj-cs"/>
              </a:rPr>
              <a:t>Software:  Operating System Architecture</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A2C9F3B-F52D-44CC-B074-991CD41A2745}"/>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229</a:t>
            </a:fld>
            <a:endParaRPr lang="en-US" sz="600">
              <a:solidFill>
                <a:srgbClr val="FFFFFF"/>
              </a:solidFill>
            </a:endParaRPr>
          </a:p>
        </p:txBody>
      </p:sp>
    </p:spTree>
    <p:extLst>
      <p:ext uri="{BB962C8B-B14F-4D97-AF65-F5344CB8AC3E}">
        <p14:creationId xmlns:p14="http://schemas.microsoft.com/office/powerpoint/2010/main" val="3477569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E0DAE-F869-4CAE-8196-8AD15C6B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20" y="1007165"/>
            <a:ext cx="6354229" cy="4361206"/>
          </a:xfrm>
          <a:prstGeom prst="rect">
            <a:avLst/>
          </a:prstGeom>
        </p:spPr>
      </p:pic>
      <p:sp>
        <p:nvSpPr>
          <p:cNvPr id="2" name="Title 1">
            <a:extLst>
              <a:ext uri="{FF2B5EF4-FFF2-40B4-BE49-F238E27FC236}">
                <a16:creationId xmlns:a16="http://schemas.microsoft.com/office/drawing/2014/main" id="{B9840341-5425-43A1-9EDE-0124422486DF}"/>
              </a:ext>
            </a:extLst>
          </p:cNvPr>
          <p:cNvSpPr>
            <a:spLocks noGrp="1"/>
          </p:cNvSpPr>
          <p:nvPr>
            <p:ph type="title"/>
          </p:nvPr>
        </p:nvSpPr>
        <p:spPr/>
        <p:txBody>
          <a:bodyPr/>
          <a:lstStyle/>
          <a:p>
            <a:r>
              <a:rPr lang="en-US" dirty="0"/>
              <a:t>Gap Analysis</a:t>
            </a:r>
          </a:p>
        </p:txBody>
      </p:sp>
      <p:sp>
        <p:nvSpPr>
          <p:cNvPr id="4" name="Footer Placeholder 3">
            <a:extLst>
              <a:ext uri="{FF2B5EF4-FFF2-40B4-BE49-F238E27FC236}">
                <a16:creationId xmlns:a16="http://schemas.microsoft.com/office/drawing/2014/main" id="{2352DA32-28B6-40E6-B0CC-95E79F7CE085}"/>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C97C2985-A971-4FD8-B981-C6C15FD2F28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23</a:t>
            </a:fld>
            <a:endParaRPr lang="en"/>
          </a:p>
        </p:txBody>
      </p:sp>
      <p:sp>
        <p:nvSpPr>
          <p:cNvPr id="6" name="TextBox 5">
            <a:extLst>
              <a:ext uri="{FF2B5EF4-FFF2-40B4-BE49-F238E27FC236}">
                <a16:creationId xmlns:a16="http://schemas.microsoft.com/office/drawing/2014/main" id="{C10DE746-32E3-414C-9D47-B0C87594D83C}"/>
              </a:ext>
            </a:extLst>
          </p:cNvPr>
          <p:cNvSpPr txBox="1"/>
          <p:nvPr/>
        </p:nvSpPr>
        <p:spPr>
          <a:xfrm>
            <a:off x="4267200" y="4863548"/>
            <a:ext cx="3061252" cy="646331"/>
          </a:xfrm>
          <a:prstGeom prst="rect">
            <a:avLst/>
          </a:prstGeom>
          <a:solidFill>
            <a:schemeClr val="bg1"/>
          </a:solidFill>
        </p:spPr>
        <p:txBody>
          <a:bodyPr wrap="square" rtlCol="0">
            <a:spAutoFit/>
          </a:bodyPr>
          <a:lstStyle/>
          <a:p>
            <a:r>
              <a:rPr lang="en-US" dirty="0"/>
              <a:t>Information Security Strategy and Road Map</a:t>
            </a:r>
          </a:p>
        </p:txBody>
      </p:sp>
    </p:spTree>
    <p:extLst>
      <p:ext uri="{BB962C8B-B14F-4D97-AF65-F5344CB8AC3E}">
        <p14:creationId xmlns:p14="http://schemas.microsoft.com/office/powerpoint/2010/main" val="371681903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000"/>
            </a:pPr>
            <a:r>
              <a:rPr lang="en" sz="4267" dirty="0"/>
              <a:t>CPU Modes &amp; Protection rings</a:t>
            </a:r>
            <a:br>
              <a:rPr lang="en" sz="4267" dirty="0"/>
            </a:br>
            <a:endParaRPr sz="3733" dirty="0"/>
          </a:p>
        </p:txBody>
      </p:sp>
      <p:sp>
        <p:nvSpPr>
          <p:cNvPr id="2" name="Footer Placeholder 1">
            <a:extLst>
              <a:ext uri="{FF2B5EF4-FFF2-40B4-BE49-F238E27FC236}">
                <a16:creationId xmlns:a16="http://schemas.microsoft.com/office/drawing/2014/main" id="{B2CE6BD7-A1A3-47DF-B0E7-7DAF8C2D6B4E}"/>
              </a:ext>
            </a:extLst>
          </p:cNvPr>
          <p:cNvSpPr>
            <a:spLocks noGrp="1"/>
          </p:cNvSpPr>
          <p:nvPr>
            <p:ph type="ftr" sz="quarter" idx="11"/>
          </p:nvPr>
        </p:nvSpPr>
        <p:spPr/>
        <p:txBody>
          <a:bodyPr/>
          <a:lstStyle/>
          <a:p>
            <a:endParaRPr lang="en-US"/>
          </a:p>
        </p:txBody>
      </p:sp>
      <p:sp>
        <p:nvSpPr>
          <p:cNvPr id="1662" name="Google Shape;1662;p21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230</a:t>
            </a:fld>
            <a:endParaRPr/>
          </a:p>
        </p:txBody>
      </p:sp>
      <p:sp>
        <p:nvSpPr>
          <p:cNvPr id="1663" name="Google Shape;1663;p213"/>
          <p:cNvSpPr txBox="1">
            <a:spLocks noGrp="1"/>
          </p:cNvSpPr>
          <p:nvPr>
            <p:ph type="body" idx="4294967295"/>
          </p:nvPr>
        </p:nvSpPr>
        <p:spPr>
          <a:xfrm>
            <a:off x="0" y="1736725"/>
            <a:ext cx="5656263" cy="4122738"/>
          </a:xfrm>
          <a:prstGeom prst="rect">
            <a:avLst/>
          </a:prstGeom>
          <a:noFill/>
          <a:ln>
            <a:noFill/>
          </a:ln>
        </p:spPr>
        <p:txBody>
          <a:bodyPr spcFirstLastPara="1" wrap="square" lIns="100767" tIns="50367" rIns="100767" bIns="50367" anchor="t" anchorCtr="0">
            <a:noAutofit/>
          </a:bodyPr>
          <a:lstStyle/>
          <a:p>
            <a:pPr marL="601118" lvl="1" indent="-380990">
              <a:lnSpc>
                <a:spcPct val="90000"/>
              </a:lnSpc>
              <a:spcBef>
                <a:spcPts val="0"/>
              </a:spcBef>
              <a:buClr>
                <a:schemeClr val="dk1"/>
              </a:buClr>
              <a:buSzPts val="1200"/>
              <a:buFont typeface="Arial" panose="020B0604020202020204" pitchFamily="34" charset="0"/>
              <a:buChar char="•"/>
            </a:pPr>
            <a:r>
              <a:rPr lang="en" sz="2133" dirty="0">
                <a:solidFill>
                  <a:schemeClr val="dk1"/>
                </a:solidFill>
                <a:latin typeface="Calibri"/>
                <a:ea typeface="Calibri"/>
                <a:cs typeface="Calibri"/>
                <a:sym typeface="Calibri"/>
              </a:rPr>
              <a:t>Protection </a:t>
            </a:r>
            <a:r>
              <a:rPr lang="en-US" sz="2133" dirty="0">
                <a:solidFill>
                  <a:schemeClr val="dk1"/>
                </a:solidFill>
                <a:latin typeface="Calibri"/>
                <a:ea typeface="Calibri"/>
                <a:cs typeface="Calibri"/>
                <a:sym typeface="Calibri"/>
              </a:rPr>
              <a:t>Rings isolate layers of trust to ensure that competing processes</a:t>
            </a:r>
            <a:r>
              <a:rPr lang="en" sz="2133" dirty="0">
                <a:solidFill>
                  <a:schemeClr val="dk1"/>
                </a:solidFill>
                <a:latin typeface="Calibri"/>
                <a:ea typeface="Calibri"/>
                <a:cs typeface="Calibri"/>
                <a:sym typeface="Calibri"/>
              </a:rPr>
              <a:t> do not affect each other or harm critical system components.</a:t>
            </a:r>
            <a:endParaRPr sz="2133" dirty="0"/>
          </a:p>
          <a:p>
            <a:pPr marL="1210703" lvl="2" indent="-380990">
              <a:lnSpc>
                <a:spcPct val="90000"/>
              </a:lnSpc>
              <a:spcBef>
                <a:spcPts val="400"/>
              </a:spcBef>
              <a:buClr>
                <a:schemeClr val="dk1"/>
              </a:buClr>
              <a:buSzPts val="1200"/>
              <a:buFont typeface="Arial" panose="020B0604020202020204" pitchFamily="34" charset="0"/>
              <a:buChar char="•"/>
            </a:pPr>
            <a:r>
              <a:rPr lang="en" sz="2133" dirty="0">
                <a:solidFill>
                  <a:schemeClr val="dk1"/>
                </a:solidFill>
                <a:latin typeface="Calibri"/>
                <a:ea typeface="Calibri"/>
                <a:cs typeface="Calibri"/>
                <a:sym typeface="Calibri"/>
              </a:rPr>
              <a:t>Ring 0 – Operating system kernel (supervisor /privilege mode)</a:t>
            </a:r>
            <a:endParaRPr sz="2133" dirty="0"/>
          </a:p>
          <a:p>
            <a:pPr marL="1210703" lvl="2" indent="-380990">
              <a:lnSpc>
                <a:spcPct val="90000"/>
              </a:lnSpc>
              <a:spcBef>
                <a:spcPts val="400"/>
              </a:spcBef>
              <a:buClr>
                <a:schemeClr val="dk1"/>
              </a:buClr>
              <a:buSzPts val="1200"/>
              <a:buFont typeface="Arial" panose="020B0604020202020204" pitchFamily="34" charset="0"/>
              <a:buChar char="•"/>
            </a:pPr>
            <a:r>
              <a:rPr lang="en" sz="2133" dirty="0">
                <a:solidFill>
                  <a:schemeClr val="dk1"/>
                </a:solidFill>
                <a:latin typeface="Calibri"/>
                <a:ea typeface="Calibri"/>
                <a:cs typeface="Calibri"/>
                <a:sym typeface="Calibri"/>
              </a:rPr>
              <a:t>Ring 1 – Remaining parts of the operating system (OS)</a:t>
            </a:r>
            <a:endParaRPr sz="2133" dirty="0"/>
          </a:p>
          <a:p>
            <a:pPr marL="1210703" lvl="2" indent="-380990">
              <a:lnSpc>
                <a:spcPct val="90000"/>
              </a:lnSpc>
              <a:spcBef>
                <a:spcPts val="400"/>
              </a:spcBef>
              <a:buClr>
                <a:schemeClr val="dk1"/>
              </a:buClr>
              <a:buSzPts val="1200"/>
              <a:buFont typeface="Arial" panose="020B0604020202020204" pitchFamily="34" charset="0"/>
              <a:buChar char="•"/>
            </a:pPr>
            <a:r>
              <a:rPr lang="en" sz="2133" dirty="0">
                <a:solidFill>
                  <a:schemeClr val="dk1"/>
                </a:solidFill>
                <a:latin typeface="Calibri"/>
                <a:ea typeface="Calibri"/>
                <a:cs typeface="Calibri"/>
                <a:sym typeface="Calibri"/>
              </a:rPr>
              <a:t>Ring 2 – Operating system  and I/O drivers and  OS utilities</a:t>
            </a:r>
            <a:endParaRPr sz="2133" dirty="0"/>
          </a:p>
          <a:p>
            <a:pPr marL="1210703" lvl="2" indent="-380990">
              <a:lnSpc>
                <a:spcPct val="90000"/>
              </a:lnSpc>
              <a:spcBef>
                <a:spcPts val="400"/>
              </a:spcBef>
              <a:buClr>
                <a:schemeClr val="dk1"/>
              </a:buClr>
              <a:buSzPts val="1200"/>
              <a:buFont typeface="Arial" panose="020B0604020202020204" pitchFamily="34" charset="0"/>
              <a:buChar char="•"/>
            </a:pPr>
            <a:r>
              <a:rPr lang="en" sz="2133" dirty="0">
                <a:solidFill>
                  <a:schemeClr val="dk1"/>
                </a:solidFill>
                <a:latin typeface="Calibri"/>
                <a:ea typeface="Calibri"/>
                <a:cs typeface="Calibri"/>
                <a:sym typeface="Calibri"/>
              </a:rPr>
              <a:t>Ring 3 – Applications (Programs) and user activity</a:t>
            </a:r>
            <a:endParaRPr sz="2133" dirty="0"/>
          </a:p>
          <a:p>
            <a:pPr marL="1032908" lvl="2" indent="-101597">
              <a:lnSpc>
                <a:spcPct val="90000"/>
              </a:lnSpc>
              <a:spcBef>
                <a:spcPts val="400"/>
              </a:spcBef>
              <a:buClr>
                <a:schemeClr val="dk1"/>
              </a:buClr>
              <a:buSzPts val="1200"/>
              <a:buNone/>
            </a:pPr>
            <a:endParaRPr sz="2133" dirty="0">
              <a:solidFill>
                <a:schemeClr val="dk1"/>
              </a:solidFill>
              <a:latin typeface="Calibri"/>
              <a:ea typeface="Calibri"/>
              <a:cs typeface="Calibri"/>
              <a:sym typeface="Calibri"/>
            </a:endParaRPr>
          </a:p>
          <a:p>
            <a:pPr marL="1032908" lvl="2" indent="-203195">
              <a:lnSpc>
                <a:spcPct val="90000"/>
              </a:lnSpc>
              <a:spcBef>
                <a:spcPts val="400"/>
              </a:spcBef>
              <a:buClr>
                <a:schemeClr val="dk1"/>
              </a:buClr>
              <a:buSzPts val="1200"/>
              <a:buNone/>
            </a:pPr>
            <a:endParaRPr sz="2133" dirty="0">
              <a:solidFill>
                <a:schemeClr val="dk1"/>
              </a:solidFill>
              <a:latin typeface="Calibri"/>
              <a:ea typeface="Calibri"/>
              <a:cs typeface="Calibri"/>
              <a:sym typeface="Calibri"/>
            </a:endParaRPr>
          </a:p>
          <a:p>
            <a:pPr marL="1032908" lvl="2" indent="-101597">
              <a:lnSpc>
                <a:spcPct val="90000"/>
              </a:lnSpc>
              <a:spcBef>
                <a:spcPts val="400"/>
              </a:spcBef>
              <a:buClr>
                <a:schemeClr val="dk1"/>
              </a:buClr>
              <a:buSzPts val="1200"/>
              <a:buNone/>
            </a:pPr>
            <a:endParaRPr sz="2133" dirty="0">
              <a:solidFill>
                <a:schemeClr val="dk1"/>
              </a:solidFill>
              <a:latin typeface="Calibri"/>
              <a:ea typeface="Calibri"/>
              <a:cs typeface="Calibri"/>
              <a:sym typeface="Calibri"/>
            </a:endParaRPr>
          </a:p>
          <a:p>
            <a:pPr marL="1032908" lvl="2" indent="-203195">
              <a:lnSpc>
                <a:spcPct val="90000"/>
              </a:lnSpc>
              <a:spcBef>
                <a:spcPts val="400"/>
              </a:spcBef>
              <a:buClr>
                <a:schemeClr val="dk1"/>
              </a:buClr>
              <a:buSzPts val="1200"/>
              <a:buNone/>
            </a:pPr>
            <a:endParaRPr sz="2133" dirty="0">
              <a:solidFill>
                <a:schemeClr val="dk1"/>
              </a:solidFill>
              <a:latin typeface="Calibri"/>
              <a:ea typeface="Calibri"/>
              <a:cs typeface="Calibri"/>
              <a:sym typeface="Calibri"/>
            </a:endParaRPr>
          </a:p>
          <a:p>
            <a:pPr marL="1032908" lvl="2" indent="-101597">
              <a:lnSpc>
                <a:spcPct val="90000"/>
              </a:lnSpc>
              <a:spcBef>
                <a:spcPts val="400"/>
              </a:spcBef>
              <a:spcAft>
                <a:spcPts val="2133"/>
              </a:spcAft>
              <a:buClr>
                <a:schemeClr val="dk1"/>
              </a:buClr>
              <a:buSzPts val="1200"/>
              <a:buNone/>
            </a:pPr>
            <a:endParaRPr sz="2133" dirty="0">
              <a:solidFill>
                <a:schemeClr val="dk1"/>
              </a:solidFill>
              <a:latin typeface="Calibri"/>
              <a:ea typeface="Calibri"/>
              <a:cs typeface="Calibri"/>
              <a:sym typeface="Calibri"/>
            </a:endParaRPr>
          </a:p>
        </p:txBody>
      </p:sp>
      <p:sp>
        <p:nvSpPr>
          <p:cNvPr id="1664" name="Google Shape;1664;p213"/>
          <p:cNvSpPr txBox="1"/>
          <p:nvPr/>
        </p:nvSpPr>
        <p:spPr>
          <a:xfrm>
            <a:off x="3429121" y="4039073"/>
            <a:ext cx="1143200" cy="250000"/>
          </a:xfrm>
          <a:prstGeom prst="rect">
            <a:avLst/>
          </a:prstGeom>
          <a:noFill/>
          <a:ln>
            <a:noFill/>
          </a:ln>
        </p:spPr>
        <p:txBody>
          <a:bodyPr spcFirstLastPara="1" wrap="square" lIns="83100" tIns="41567" rIns="83100" bIns="41567" anchor="t" anchorCtr="0">
            <a:noAutofit/>
          </a:bodyPr>
          <a:lstStyle/>
          <a:p>
            <a:pPr>
              <a:buClr>
                <a:schemeClr val="dk1"/>
              </a:buClr>
              <a:buSzPts val="1100"/>
            </a:pPr>
            <a:endParaRPr sz="1467">
              <a:solidFill>
                <a:schemeClr val="lt1"/>
              </a:solidFill>
              <a:latin typeface="Arial"/>
              <a:ea typeface="Arial"/>
              <a:cs typeface="Arial"/>
              <a:sym typeface="Arial"/>
            </a:endParaRPr>
          </a:p>
        </p:txBody>
      </p:sp>
      <p:pic>
        <p:nvPicPr>
          <p:cNvPr id="1665" name="Google Shape;1665;p213"/>
          <p:cNvPicPr preferRelativeResize="0"/>
          <p:nvPr/>
        </p:nvPicPr>
        <p:blipFill rotWithShape="1">
          <a:blip r:embed="rId3">
            <a:alphaModFix/>
          </a:blip>
          <a:srcRect/>
          <a:stretch/>
        </p:blipFill>
        <p:spPr>
          <a:xfrm>
            <a:off x="6096000" y="1221545"/>
            <a:ext cx="5372987" cy="4434977"/>
          </a:xfrm>
          <a:prstGeom prst="rect">
            <a:avLst/>
          </a:prstGeom>
          <a:noFill/>
          <a:ln>
            <a:noFill/>
          </a:ln>
        </p:spPr>
      </p:pic>
    </p:spTree>
    <p:extLst>
      <p:ext uri="{BB962C8B-B14F-4D97-AF65-F5344CB8AC3E}">
        <p14:creationId xmlns:p14="http://schemas.microsoft.com/office/powerpoint/2010/main" val="30495153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070-BE47-4DD0-928D-DC759577C2B4}"/>
              </a:ext>
            </a:extLst>
          </p:cNvPr>
          <p:cNvSpPr>
            <a:spLocks noGrp="1"/>
          </p:cNvSpPr>
          <p:nvPr>
            <p:ph type="title"/>
          </p:nvPr>
        </p:nvSpPr>
        <p:spPr/>
        <p:txBody>
          <a:bodyPr/>
          <a:lstStyle/>
          <a:p>
            <a:r>
              <a:rPr lang="en-US" dirty="0"/>
              <a:t>Operating System Kernel</a:t>
            </a:r>
          </a:p>
        </p:txBody>
      </p:sp>
      <p:sp>
        <p:nvSpPr>
          <p:cNvPr id="3" name="Footer Placeholder 2">
            <a:extLst>
              <a:ext uri="{FF2B5EF4-FFF2-40B4-BE49-F238E27FC236}">
                <a16:creationId xmlns:a16="http://schemas.microsoft.com/office/drawing/2014/main" id="{AF698B72-DD97-42B9-B34C-8CB3EBF9BC1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13C30E2C-4F9E-4502-B139-0C66ABD2DC00}"/>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231</a:t>
            </a:fld>
            <a:endParaRPr lang="en"/>
          </a:p>
        </p:txBody>
      </p:sp>
      <p:sp>
        <p:nvSpPr>
          <p:cNvPr id="5" name="TextBox 4">
            <a:extLst>
              <a:ext uri="{FF2B5EF4-FFF2-40B4-BE49-F238E27FC236}">
                <a16:creationId xmlns:a16="http://schemas.microsoft.com/office/drawing/2014/main" id="{D23436E1-1C8C-4155-9980-85F502DF175F}"/>
              </a:ext>
            </a:extLst>
          </p:cNvPr>
          <p:cNvSpPr txBox="1"/>
          <p:nvPr/>
        </p:nvSpPr>
        <p:spPr>
          <a:xfrm>
            <a:off x="1027814" y="1774189"/>
            <a:ext cx="10136372" cy="4434034"/>
          </a:xfrm>
          <a:prstGeom prst="rect">
            <a:avLst/>
          </a:prstGeom>
          <a:noFill/>
        </p:spPr>
        <p:txBody>
          <a:bodyPr wrap="square" rtlCol="0">
            <a:spAutoFit/>
          </a:bodyPr>
          <a:lstStyle/>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ea typeface="Calibri"/>
                <a:cs typeface="Calibri"/>
                <a:sym typeface="Calibri"/>
              </a:rPr>
              <a:t>The </a:t>
            </a:r>
            <a:r>
              <a:rPr lang="en-US" sz="2267" b="1" dirty="0">
                <a:solidFill>
                  <a:schemeClr val="dk1"/>
                </a:solidFill>
                <a:latin typeface="Calibri"/>
                <a:ea typeface="Calibri"/>
                <a:cs typeface="Calibri"/>
                <a:sym typeface="Calibri"/>
              </a:rPr>
              <a:t>reference monitor concept </a:t>
            </a:r>
            <a:r>
              <a:rPr lang="en-US" sz="2267" dirty="0">
                <a:solidFill>
                  <a:schemeClr val="dk1"/>
                </a:solidFill>
                <a:latin typeface="Calibri"/>
                <a:ea typeface="Calibri"/>
                <a:cs typeface="Calibri"/>
                <a:sym typeface="Calibri"/>
              </a:rPr>
              <a:t>deﬁnes the set of design requirements to make the determination regarding subject/object access.   It provides the rules that govern access.  Think:  The law</a:t>
            </a:r>
          </a:p>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ea typeface="Calibri"/>
                <a:cs typeface="Calibri"/>
                <a:sym typeface="Calibri"/>
              </a:rPr>
              <a:t>The </a:t>
            </a:r>
            <a:r>
              <a:rPr lang="en-US" sz="2267" b="1" dirty="0">
                <a:solidFill>
                  <a:schemeClr val="dk1"/>
                </a:solidFill>
                <a:latin typeface="Calibri"/>
                <a:ea typeface="Calibri"/>
                <a:cs typeface="Calibri"/>
                <a:sym typeface="Calibri"/>
              </a:rPr>
              <a:t>security kernel</a:t>
            </a:r>
            <a:r>
              <a:rPr lang="en-US" sz="2267" dirty="0">
                <a:solidFill>
                  <a:schemeClr val="dk1"/>
                </a:solidFill>
                <a:latin typeface="Calibri"/>
                <a:ea typeface="Calibri"/>
                <a:cs typeface="Calibri"/>
                <a:sym typeface="Calibri"/>
              </a:rPr>
              <a:t> are the actual components which enforce the rules of the reference monitor. Think:  The police</a:t>
            </a:r>
          </a:p>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ea typeface="Calibri"/>
                <a:cs typeface="Calibri"/>
                <a:sym typeface="Calibri"/>
              </a:rPr>
              <a:t>Three requirements for the reference monitor/security kernel</a:t>
            </a:r>
            <a:endParaRPr lang="en-US" sz="2000" dirty="0"/>
          </a:p>
          <a:p>
            <a:pPr marL="1227636" lvl="2" indent="-380990">
              <a:lnSpc>
                <a:spcPct val="90000"/>
              </a:lnSpc>
              <a:spcBef>
                <a:spcPts val="400"/>
              </a:spcBef>
              <a:buClr>
                <a:schemeClr val="dk1"/>
              </a:buClr>
              <a:buSzPts val="1400"/>
              <a:buFont typeface="Arial" panose="020B0604020202020204" pitchFamily="34" charset="0"/>
              <a:buChar char="•"/>
            </a:pPr>
            <a:r>
              <a:rPr lang="en-US" sz="2400" dirty="0">
                <a:solidFill>
                  <a:schemeClr val="dk1"/>
                </a:solidFill>
                <a:latin typeface="Calibri"/>
                <a:ea typeface="Calibri"/>
                <a:cs typeface="Calibri"/>
                <a:sym typeface="Calibri"/>
              </a:rPr>
              <a:t>Must facilitate isolation of processes</a:t>
            </a:r>
            <a:endParaRPr lang="en-US" sz="2400" dirty="0"/>
          </a:p>
          <a:p>
            <a:pPr marL="1227636" lvl="2" indent="-380990">
              <a:lnSpc>
                <a:spcPct val="90000"/>
              </a:lnSpc>
              <a:spcBef>
                <a:spcPts val="400"/>
              </a:spcBef>
              <a:buClr>
                <a:schemeClr val="dk1"/>
              </a:buClr>
              <a:buSzPts val="1400"/>
              <a:buFont typeface="Arial" panose="020B0604020202020204" pitchFamily="34" charset="0"/>
              <a:buChar char="•"/>
            </a:pPr>
            <a:r>
              <a:rPr lang="en-US" sz="2400" dirty="0">
                <a:solidFill>
                  <a:schemeClr val="dk1"/>
                </a:solidFill>
                <a:latin typeface="Calibri"/>
                <a:ea typeface="Calibri"/>
                <a:cs typeface="Calibri"/>
                <a:sym typeface="Calibri"/>
              </a:rPr>
              <a:t>Must be invoked at every access attempt.</a:t>
            </a:r>
            <a:endParaRPr lang="en-US" sz="2400" dirty="0"/>
          </a:p>
          <a:p>
            <a:pPr marL="1227636" lvl="2" indent="-380990">
              <a:lnSpc>
                <a:spcPct val="90000"/>
              </a:lnSpc>
              <a:spcBef>
                <a:spcPts val="400"/>
              </a:spcBef>
              <a:buClr>
                <a:schemeClr val="dk1"/>
              </a:buClr>
              <a:buSzPts val="1400"/>
              <a:buFont typeface="Arial" panose="020B0604020202020204" pitchFamily="34" charset="0"/>
              <a:buChar char="•"/>
            </a:pPr>
            <a:r>
              <a:rPr lang="en-US" sz="2400" dirty="0">
                <a:solidFill>
                  <a:schemeClr val="dk1"/>
                </a:solidFill>
                <a:latin typeface="Calibri"/>
                <a:ea typeface="Calibri"/>
                <a:cs typeface="Calibri"/>
                <a:sym typeface="Calibri"/>
              </a:rPr>
              <a:t>Must be small enough to be tested and verified in a comprehensive manner.</a:t>
            </a:r>
            <a:endParaRPr lang="en-US" sz="2400" dirty="0"/>
          </a:p>
          <a:p>
            <a:pPr marL="406390" indent="-380990">
              <a:lnSpc>
                <a:spcPct val="90000"/>
              </a:lnSpc>
              <a:spcBef>
                <a:spcPts val="933"/>
              </a:spcBef>
              <a:buClr>
                <a:schemeClr val="dk1"/>
              </a:buClr>
              <a:buSzPts val="1700"/>
              <a:buFont typeface="Arial" panose="020B0604020202020204" pitchFamily="34" charset="0"/>
              <a:buChar char="•"/>
            </a:pPr>
            <a:r>
              <a:rPr lang="en-US" sz="2267" dirty="0">
                <a:solidFill>
                  <a:schemeClr val="dk1"/>
                </a:solidFill>
                <a:latin typeface="Calibri"/>
                <a:ea typeface="Calibri"/>
                <a:cs typeface="Calibri"/>
                <a:sym typeface="Calibri"/>
              </a:rPr>
              <a:t>Security Policy – a set of rules on how resources are managed within a computer system.</a:t>
            </a:r>
            <a:endParaRPr lang="en-US" sz="2267" dirty="0"/>
          </a:p>
        </p:txBody>
      </p:sp>
    </p:spTree>
    <p:extLst>
      <p:ext uri="{BB962C8B-B14F-4D97-AF65-F5344CB8AC3E}">
        <p14:creationId xmlns:p14="http://schemas.microsoft.com/office/powerpoint/2010/main" val="6746728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12"/>
          <p:cNvSpPr txBox="1">
            <a:spLocks noGrp="1"/>
          </p:cNvSpPr>
          <p:nvPr>
            <p:ph type="title"/>
          </p:nvPr>
        </p:nvSpPr>
        <p:spPr>
          <a:xfrm>
            <a:off x="838200" y="107159"/>
            <a:ext cx="10515600" cy="1325600"/>
          </a:xfrm>
          <a:prstGeom prst="rect">
            <a:avLst/>
          </a:prstGeom>
          <a:noFill/>
          <a:ln>
            <a:noFill/>
          </a:ln>
        </p:spPr>
        <p:txBody>
          <a:bodyPr spcFirstLastPara="1" wrap="square" lIns="100767" tIns="50367" rIns="100767" bIns="50367" anchor="ctr" anchorCtr="0">
            <a:noAutofit/>
          </a:bodyPr>
          <a:lstStyle/>
          <a:p>
            <a:r>
              <a:rPr lang="en-US" dirty="0"/>
              <a:t>Programs, Processes, Threads</a:t>
            </a:r>
            <a:endParaRPr sz="1600" dirty="0"/>
          </a:p>
        </p:txBody>
      </p:sp>
      <p:sp>
        <p:nvSpPr>
          <p:cNvPr id="2" name="Footer Placeholder 1">
            <a:extLst>
              <a:ext uri="{FF2B5EF4-FFF2-40B4-BE49-F238E27FC236}">
                <a16:creationId xmlns:a16="http://schemas.microsoft.com/office/drawing/2014/main" id="{C5165DC6-FB60-448D-84A5-F5F729480D54}"/>
              </a:ext>
            </a:extLst>
          </p:cNvPr>
          <p:cNvSpPr>
            <a:spLocks noGrp="1"/>
          </p:cNvSpPr>
          <p:nvPr>
            <p:ph type="ftr" sz="quarter" idx="11"/>
          </p:nvPr>
        </p:nvSpPr>
        <p:spPr/>
        <p:txBody>
          <a:bodyPr/>
          <a:lstStyle/>
          <a:p>
            <a:endParaRPr lang="en-US"/>
          </a:p>
        </p:txBody>
      </p:sp>
      <p:sp>
        <p:nvSpPr>
          <p:cNvPr id="1655" name="Google Shape;1655;p21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232</a:t>
            </a:fld>
            <a:endParaRPr/>
          </a:p>
        </p:txBody>
      </p:sp>
      <p:sp>
        <p:nvSpPr>
          <p:cNvPr id="1656" name="Google Shape;1656;p212"/>
          <p:cNvSpPr txBox="1">
            <a:spLocks noGrp="1"/>
          </p:cNvSpPr>
          <p:nvPr>
            <p:ph type="body" idx="4294967295"/>
          </p:nvPr>
        </p:nvSpPr>
        <p:spPr>
          <a:xfrm>
            <a:off x="0" y="1573213"/>
            <a:ext cx="8528050" cy="4032250"/>
          </a:xfrm>
          <a:prstGeom prst="rect">
            <a:avLst/>
          </a:prstGeom>
          <a:noFill/>
          <a:ln>
            <a:noFill/>
          </a:ln>
        </p:spPr>
        <p:txBody>
          <a:bodyPr spcFirstLastPara="1" wrap="square" lIns="100767" tIns="50367" rIns="100767" bIns="50367" anchor="t" anchorCtr="0">
            <a:noAutofit/>
          </a:bodyPr>
          <a:lstStyle/>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Program: An Application</a:t>
            </a:r>
            <a:endParaRPr sz="2133" dirty="0"/>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Process: A program loaded into memory</a:t>
            </a:r>
            <a:endParaRPr sz="2133" dirty="0"/>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Thread: Each individual instruction within a process</a:t>
            </a:r>
            <a:endParaRPr sz="2133" dirty="0"/>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Multi-programming:  </a:t>
            </a:r>
            <a:r>
              <a:rPr lang="en-US" sz="2133" dirty="0">
                <a:solidFill>
                  <a:schemeClr val="dk1"/>
                </a:solidFill>
                <a:latin typeface="Calibri"/>
                <a:ea typeface="Calibri"/>
                <a:cs typeface="Calibri"/>
                <a:sym typeface="Calibri"/>
              </a:rPr>
              <a:t>Multiple programs “open” but</a:t>
            </a:r>
            <a:r>
              <a:rPr lang="en" sz="2133" dirty="0">
                <a:solidFill>
                  <a:schemeClr val="dk1"/>
                </a:solidFill>
                <a:latin typeface="Calibri"/>
                <a:ea typeface="Calibri"/>
                <a:cs typeface="Calibri"/>
                <a:sym typeface="Calibri"/>
              </a:rPr>
              <a:t> no true isolation</a:t>
            </a:r>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cs typeface="Calibri"/>
                <a:sym typeface="Calibri"/>
              </a:rPr>
              <a:t>Multi-tasking:  Isolation of processes—more than a single Process can run at one time</a:t>
            </a:r>
            <a:endParaRPr sz="2133" dirty="0"/>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Multi-processing – more than one CPU</a:t>
            </a:r>
            <a:endParaRPr sz="2133" dirty="0"/>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Multi-threading—in the past multiple CPUs were needed.  </a:t>
            </a:r>
          </a:p>
          <a:p>
            <a:pPr marL="753514" lvl="1" indent="-380990">
              <a:lnSpc>
                <a:spcPct val="100000"/>
              </a:lnSpc>
              <a:spcBef>
                <a:spcPts val="800"/>
              </a:spcBef>
              <a:buClr>
                <a:schemeClr val="dk1"/>
              </a:buClr>
              <a:buSzPts val="1600"/>
              <a:buFont typeface="Arial" panose="020B0604020202020204" pitchFamily="34" charset="0"/>
              <a:buChar char="•"/>
            </a:pPr>
            <a:r>
              <a:rPr lang="en" sz="2133" dirty="0">
                <a:solidFill>
                  <a:schemeClr val="dk1"/>
                </a:solidFill>
                <a:latin typeface="Calibri"/>
                <a:cs typeface="Calibri"/>
                <a:sym typeface="Calibri"/>
              </a:rPr>
              <a:t>Multi</a:t>
            </a:r>
            <a:r>
              <a:rPr lang="en-US" sz="2133" dirty="0">
                <a:solidFill>
                  <a:schemeClr val="dk1"/>
                </a:solidFill>
                <a:latin typeface="Calibri"/>
                <a:cs typeface="Calibri"/>
                <a:sym typeface="Calibri"/>
              </a:rPr>
              <a:t>-core processors provide hardware multithreading</a:t>
            </a:r>
            <a:endParaRPr sz="2133" dirty="0"/>
          </a:p>
          <a:p>
            <a:pPr marL="914377" lvl="2" indent="-220128">
              <a:lnSpc>
                <a:spcPct val="90000"/>
              </a:lnSpc>
              <a:spcBef>
                <a:spcPts val="400"/>
              </a:spcBef>
              <a:buClr>
                <a:schemeClr val="dk1"/>
              </a:buClr>
              <a:buSzPts val="1700"/>
              <a:buNone/>
            </a:pPr>
            <a:endParaRPr sz="2133" dirty="0">
              <a:solidFill>
                <a:schemeClr val="dk1"/>
              </a:solidFill>
              <a:latin typeface="Calibri"/>
              <a:ea typeface="Calibri"/>
              <a:cs typeface="Calibri"/>
              <a:sym typeface="Calibri"/>
            </a:endParaRPr>
          </a:p>
          <a:p>
            <a:pPr marL="914377" lvl="2" indent="-67732">
              <a:lnSpc>
                <a:spcPct val="90000"/>
              </a:lnSpc>
              <a:spcBef>
                <a:spcPts val="400"/>
              </a:spcBef>
              <a:buClr>
                <a:schemeClr val="dk1"/>
              </a:buClr>
              <a:buSzPts val="1700"/>
              <a:buNone/>
            </a:pPr>
            <a:endParaRPr sz="2133" dirty="0">
              <a:solidFill>
                <a:schemeClr val="dk1"/>
              </a:solidFill>
              <a:latin typeface="Calibri"/>
              <a:ea typeface="Calibri"/>
              <a:cs typeface="Calibri"/>
              <a:sym typeface="Calibri"/>
            </a:endParaRPr>
          </a:p>
          <a:p>
            <a:pPr marL="914377" lvl="2" indent="-220128">
              <a:lnSpc>
                <a:spcPct val="90000"/>
              </a:lnSpc>
              <a:spcBef>
                <a:spcPts val="400"/>
              </a:spcBef>
              <a:buClr>
                <a:schemeClr val="dk1"/>
              </a:buClr>
              <a:buSzPts val="1700"/>
              <a:buNone/>
            </a:pPr>
            <a:endParaRPr sz="2133" dirty="0">
              <a:solidFill>
                <a:schemeClr val="dk1"/>
              </a:solidFill>
              <a:latin typeface="Calibri"/>
              <a:ea typeface="Calibri"/>
              <a:cs typeface="Calibri"/>
              <a:sym typeface="Calibri"/>
            </a:endParaRPr>
          </a:p>
          <a:p>
            <a:pPr marL="914377" lvl="2" indent="-67732">
              <a:lnSpc>
                <a:spcPct val="90000"/>
              </a:lnSpc>
              <a:spcBef>
                <a:spcPts val="400"/>
              </a:spcBef>
              <a:spcAft>
                <a:spcPts val="2133"/>
              </a:spcAft>
              <a:buClr>
                <a:schemeClr val="dk1"/>
              </a:buClr>
              <a:buSzPts val="17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463916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5600" kern="1200" dirty="0">
                <a:solidFill>
                  <a:schemeClr val="tx1">
                    <a:lumMod val="85000"/>
                    <a:lumOff val="15000"/>
                  </a:schemeClr>
                </a:solidFill>
                <a:latin typeface="+mj-lt"/>
                <a:ea typeface="+mj-ea"/>
                <a:cs typeface="+mj-cs"/>
              </a:rPr>
              <a:t>Software:  Application Architecture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BBF47F2-117E-4A5C-BCB0-426D8FEA743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233</a:t>
            </a:fld>
            <a:endParaRPr lang="en-US" sz="600">
              <a:solidFill>
                <a:srgbClr val="FFFFFF"/>
              </a:solidFill>
            </a:endParaRPr>
          </a:p>
        </p:txBody>
      </p:sp>
    </p:spTree>
    <p:extLst>
      <p:ext uri="{BB962C8B-B14F-4D97-AF65-F5344CB8AC3E}">
        <p14:creationId xmlns:p14="http://schemas.microsoft.com/office/powerpoint/2010/main" val="16677843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65093F-A01F-4CC3-8F4D-612B9E0D39E7}"/>
              </a:ext>
            </a:extLst>
          </p:cNvPr>
          <p:cNvPicPr>
            <a:picLocks noChangeAspect="1"/>
          </p:cNvPicPr>
          <p:nvPr/>
        </p:nvPicPr>
        <p:blipFill>
          <a:blip r:embed="rId2"/>
          <a:stretch>
            <a:fillRect/>
          </a:stretch>
        </p:blipFill>
        <p:spPr>
          <a:xfrm>
            <a:off x="1032933" y="297393"/>
            <a:ext cx="4758267" cy="5867460"/>
          </a:xfrm>
          <a:prstGeom prst="rect">
            <a:avLst/>
          </a:prstGeom>
        </p:spPr>
      </p:pic>
      <p:sp>
        <p:nvSpPr>
          <p:cNvPr id="2" name="Title 1"/>
          <p:cNvSpPr>
            <a:spLocks noGrp="1"/>
          </p:cNvSpPr>
          <p:nvPr>
            <p:ph type="title"/>
          </p:nvPr>
        </p:nvSpPr>
        <p:spPr>
          <a:xfrm>
            <a:off x="838200" y="48608"/>
            <a:ext cx="10515600" cy="1325600"/>
          </a:xfrm>
        </p:spPr>
        <p:txBody>
          <a:bodyPr/>
          <a:lstStyle/>
          <a:p>
            <a:r>
              <a:rPr lang="en-US" sz="4267" dirty="0"/>
              <a:t>Web Services</a:t>
            </a:r>
          </a:p>
        </p:txBody>
      </p:sp>
      <p:sp>
        <p:nvSpPr>
          <p:cNvPr id="5" name="Footer Placeholder 4">
            <a:extLst>
              <a:ext uri="{FF2B5EF4-FFF2-40B4-BE49-F238E27FC236}">
                <a16:creationId xmlns:a16="http://schemas.microsoft.com/office/drawing/2014/main" id="{69C2A8FC-5AF4-46EE-8DBC-4BE9796ADF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7E52A0-5798-4B05-8C46-9DAD67B620C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234</a:t>
            </a:fld>
            <a:endParaRPr lang="en"/>
          </a:p>
        </p:txBody>
      </p:sp>
      <p:sp>
        <p:nvSpPr>
          <p:cNvPr id="12" name="TextBox 11">
            <a:extLst>
              <a:ext uri="{FF2B5EF4-FFF2-40B4-BE49-F238E27FC236}">
                <a16:creationId xmlns:a16="http://schemas.microsoft.com/office/drawing/2014/main" id="{7CAF9322-60EA-40F2-87E1-429022B4A3F6}"/>
              </a:ext>
            </a:extLst>
          </p:cNvPr>
          <p:cNvSpPr txBox="1"/>
          <p:nvPr/>
        </p:nvSpPr>
        <p:spPr>
          <a:xfrm>
            <a:off x="5791200" y="1444550"/>
            <a:ext cx="5113867" cy="4299254"/>
          </a:xfrm>
          <a:prstGeom prst="rect">
            <a:avLst/>
          </a:prstGeom>
          <a:noFill/>
        </p:spPr>
        <p:txBody>
          <a:bodyPr wrap="square" rtlCol="0">
            <a:spAutoFit/>
          </a:bodyPr>
          <a:lstStyle/>
          <a:p>
            <a:pPr marL="609585" indent="-609585">
              <a:spcBef>
                <a:spcPts val="800"/>
              </a:spcBef>
              <a:buFont typeface="Arial" panose="020B0604020202020204" pitchFamily="34" charset="0"/>
              <a:buChar char="•"/>
            </a:pPr>
            <a:r>
              <a:rPr lang="en-US" sz="2667" dirty="0"/>
              <a:t>Web Services allow different applications to communicate with each other regardless of platform, programming language or operating system</a:t>
            </a:r>
          </a:p>
          <a:p>
            <a:pPr marL="609585" indent="-609585">
              <a:spcBef>
                <a:spcPts val="800"/>
              </a:spcBef>
              <a:buFont typeface="Arial" panose="020B0604020202020204" pitchFamily="34" charset="0"/>
              <a:buChar char="•"/>
            </a:pPr>
            <a:r>
              <a:rPr lang="en-US" sz="2667" dirty="0"/>
              <a:t>Web Services rely on standards-based APIs and Service Oriented Architecture</a:t>
            </a:r>
          </a:p>
        </p:txBody>
      </p:sp>
    </p:spTree>
    <p:extLst>
      <p:ext uri="{BB962C8B-B14F-4D97-AF65-F5344CB8AC3E}">
        <p14:creationId xmlns:p14="http://schemas.microsoft.com/office/powerpoint/2010/main" val="3162390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7B1B-184C-461B-9BB7-7199A6C89065}"/>
              </a:ext>
            </a:extLst>
          </p:cNvPr>
          <p:cNvSpPr>
            <a:spLocks noGrp="1"/>
          </p:cNvSpPr>
          <p:nvPr>
            <p:ph type="title"/>
          </p:nvPr>
        </p:nvSpPr>
        <p:spPr>
          <a:xfrm>
            <a:off x="3467101" y="0"/>
            <a:ext cx="7886700" cy="1020763"/>
          </a:xfrm>
        </p:spPr>
        <p:txBody>
          <a:bodyPr/>
          <a:lstStyle/>
          <a:p>
            <a:r>
              <a:rPr lang="en-US" dirty="0"/>
              <a:t>APIs</a:t>
            </a:r>
          </a:p>
        </p:txBody>
      </p:sp>
      <p:sp>
        <p:nvSpPr>
          <p:cNvPr id="3" name="Content Placeholder 2">
            <a:extLst>
              <a:ext uri="{FF2B5EF4-FFF2-40B4-BE49-F238E27FC236}">
                <a16:creationId xmlns:a16="http://schemas.microsoft.com/office/drawing/2014/main" id="{6D552AEB-AEE8-4DE2-A7BE-08D3D58C4764}"/>
              </a:ext>
            </a:extLst>
          </p:cNvPr>
          <p:cNvSpPr>
            <a:spLocks noGrp="1"/>
          </p:cNvSpPr>
          <p:nvPr>
            <p:ph idx="1"/>
          </p:nvPr>
        </p:nvSpPr>
        <p:spPr>
          <a:xfrm>
            <a:off x="138645" y="440267"/>
            <a:ext cx="4560956" cy="5929143"/>
          </a:xfrm>
        </p:spPr>
        <p:txBody>
          <a:bodyPr>
            <a:normAutofit/>
          </a:bodyPr>
          <a:lstStyle/>
          <a:p>
            <a:pPr>
              <a:lnSpc>
                <a:spcPct val="100000"/>
              </a:lnSpc>
              <a:spcBef>
                <a:spcPts val="800"/>
              </a:spcBef>
            </a:pPr>
            <a:r>
              <a:rPr lang="en-US" sz="2133" dirty="0"/>
              <a:t>Programing code that governs how a web service can request information or services.  APIs define 3 primary elements:</a:t>
            </a:r>
          </a:p>
          <a:p>
            <a:pPr>
              <a:lnSpc>
                <a:spcPct val="100000"/>
              </a:lnSpc>
              <a:spcBef>
                <a:spcPts val="800"/>
              </a:spcBef>
            </a:pPr>
            <a:r>
              <a:rPr lang="en-US" sz="2133" b="1" dirty="0"/>
              <a:t>Access</a:t>
            </a:r>
            <a:r>
              <a:rPr lang="en-US" sz="2133" dirty="0"/>
              <a:t>: who is allowed to ask for data or services.</a:t>
            </a:r>
          </a:p>
          <a:p>
            <a:pPr>
              <a:lnSpc>
                <a:spcPct val="100000"/>
              </a:lnSpc>
              <a:spcBef>
                <a:spcPts val="800"/>
              </a:spcBef>
            </a:pPr>
            <a:r>
              <a:rPr lang="en-US" sz="2133" b="1" dirty="0"/>
              <a:t>Request</a:t>
            </a:r>
            <a:r>
              <a:rPr lang="en-US" sz="2133" dirty="0"/>
              <a:t>: what data or services can be asked for  (e.g., if I give you an address can you tell me how to get there?).  Requests have two main parts:</a:t>
            </a:r>
          </a:p>
          <a:p>
            <a:pPr lvl="1">
              <a:lnSpc>
                <a:spcPct val="100000"/>
              </a:lnSpc>
              <a:spcBef>
                <a:spcPts val="800"/>
              </a:spcBef>
            </a:pPr>
            <a:r>
              <a:rPr lang="en-US" sz="1400" b="1" dirty="0"/>
              <a:t>Methods</a:t>
            </a:r>
            <a:r>
              <a:rPr lang="en-US" sz="1400" dirty="0"/>
              <a:t>: the type of questions you can ask, assuming you have access (it also defines the type of responses available).</a:t>
            </a:r>
          </a:p>
          <a:p>
            <a:pPr lvl="1">
              <a:lnSpc>
                <a:spcPct val="100000"/>
              </a:lnSpc>
              <a:spcBef>
                <a:spcPts val="800"/>
              </a:spcBef>
            </a:pPr>
            <a:r>
              <a:rPr lang="en-US" sz="1400" b="1" dirty="0"/>
              <a:t>Parameters</a:t>
            </a:r>
            <a:r>
              <a:rPr lang="en-US" sz="1400" dirty="0"/>
              <a:t>: additional details you can include in the question or response.</a:t>
            </a:r>
          </a:p>
          <a:p>
            <a:pPr>
              <a:lnSpc>
                <a:spcPct val="100000"/>
              </a:lnSpc>
              <a:spcBef>
                <a:spcPts val="800"/>
              </a:spcBef>
            </a:pPr>
            <a:r>
              <a:rPr lang="en-US" sz="2133" b="1" dirty="0"/>
              <a:t>Response</a:t>
            </a:r>
            <a:r>
              <a:rPr lang="en-US" sz="2133" dirty="0"/>
              <a:t>: the data or service for your request.</a:t>
            </a:r>
          </a:p>
          <a:p>
            <a:endParaRPr lang="en-US" sz="2133" dirty="0"/>
          </a:p>
        </p:txBody>
      </p:sp>
      <p:sp>
        <p:nvSpPr>
          <p:cNvPr id="8" name="Footer Placeholder 7">
            <a:extLst>
              <a:ext uri="{FF2B5EF4-FFF2-40B4-BE49-F238E27FC236}">
                <a16:creationId xmlns:a16="http://schemas.microsoft.com/office/drawing/2014/main" id="{F4D5F852-87A3-47B2-9D47-C2B029FB79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1619C4-BC53-43CE-A9F8-95DECC212BD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235</a:t>
            </a:fld>
            <a:endParaRPr lang="en-US"/>
          </a:p>
        </p:txBody>
      </p:sp>
      <p:pic>
        <p:nvPicPr>
          <p:cNvPr id="5" name="Picture 4">
            <a:extLst>
              <a:ext uri="{FF2B5EF4-FFF2-40B4-BE49-F238E27FC236}">
                <a16:creationId xmlns:a16="http://schemas.microsoft.com/office/drawing/2014/main" id="{138FEA19-F79B-4F38-834E-5C4AB6599797}"/>
              </a:ext>
            </a:extLst>
          </p:cNvPr>
          <p:cNvPicPr>
            <a:picLocks noChangeAspect="1"/>
          </p:cNvPicPr>
          <p:nvPr/>
        </p:nvPicPr>
        <p:blipFill>
          <a:blip r:embed="rId3"/>
          <a:stretch>
            <a:fillRect/>
          </a:stretch>
        </p:blipFill>
        <p:spPr>
          <a:xfrm>
            <a:off x="5031698" y="1119509"/>
            <a:ext cx="6243404" cy="2888855"/>
          </a:xfrm>
          <a:prstGeom prst="rect">
            <a:avLst/>
          </a:prstGeom>
        </p:spPr>
      </p:pic>
      <p:sp>
        <p:nvSpPr>
          <p:cNvPr id="6" name="Rectangle 5">
            <a:extLst>
              <a:ext uri="{FF2B5EF4-FFF2-40B4-BE49-F238E27FC236}">
                <a16:creationId xmlns:a16="http://schemas.microsoft.com/office/drawing/2014/main" id="{0FBD52D2-738A-41F0-BF8D-4EC5DC0AA76A}"/>
              </a:ext>
            </a:extLst>
          </p:cNvPr>
          <p:cNvSpPr/>
          <p:nvPr/>
        </p:nvSpPr>
        <p:spPr>
          <a:xfrm>
            <a:off x="4894335" y="3976212"/>
            <a:ext cx="6643157" cy="2350002"/>
          </a:xfrm>
          <a:prstGeom prst="rect">
            <a:avLst/>
          </a:prstGeom>
        </p:spPr>
        <p:txBody>
          <a:bodyPr wrap="square">
            <a:spAutoFit/>
          </a:bodyPr>
          <a:lstStyle/>
          <a:p>
            <a:r>
              <a:rPr lang="en-US" sz="1467" dirty="0"/>
              <a:t>The map we left her and the fact that the coffee shop was open gave her </a:t>
            </a:r>
            <a:r>
              <a:rPr lang="en-US" sz="1467" b="1" dirty="0"/>
              <a:t>access</a:t>
            </a:r>
            <a:r>
              <a:rPr lang="en-US" sz="1467" dirty="0"/>
              <a:t> to the API.</a:t>
            </a:r>
          </a:p>
          <a:p>
            <a:r>
              <a:rPr lang="en-US" sz="1467" dirty="0"/>
              <a:t>When she got to the coffee shop, she had access to the menu with all the different options.  She knew what you can ask for (</a:t>
            </a:r>
            <a:r>
              <a:rPr lang="en-US" sz="1467" b="1" dirty="0"/>
              <a:t>methods</a:t>
            </a:r>
            <a:r>
              <a:rPr lang="en-US" sz="1467" dirty="0"/>
              <a:t>) and the options and details (</a:t>
            </a:r>
            <a:r>
              <a:rPr lang="en-US" sz="1467" b="1" dirty="0"/>
              <a:t>parameters</a:t>
            </a:r>
            <a:r>
              <a:rPr lang="en-US" sz="1467" dirty="0"/>
              <a:t>).  This told her how to place her </a:t>
            </a:r>
            <a:r>
              <a:rPr lang="en-US" sz="1467" b="1" dirty="0"/>
              <a:t>request</a:t>
            </a:r>
            <a:r>
              <a:rPr lang="en-US" sz="1467" dirty="0"/>
              <a:t> for food.  Once Rachel placed her </a:t>
            </a:r>
            <a:r>
              <a:rPr lang="en-US" sz="1467" b="1" dirty="0"/>
              <a:t>request</a:t>
            </a:r>
            <a:r>
              <a:rPr lang="en-US" sz="1467" dirty="0"/>
              <a:t>, the barista played the role of the </a:t>
            </a:r>
            <a:r>
              <a:rPr lang="en-US" sz="1467" b="1" dirty="0"/>
              <a:t>API</a:t>
            </a:r>
            <a:r>
              <a:rPr lang="en-US" sz="1467" dirty="0"/>
              <a:t> and sent a message to the kitchen.</a:t>
            </a:r>
          </a:p>
          <a:p>
            <a:r>
              <a:rPr lang="en-US" sz="1467" dirty="0"/>
              <a:t>Rachel then just had to wait for the </a:t>
            </a:r>
            <a:r>
              <a:rPr lang="en-US" sz="1467" b="1" dirty="0"/>
              <a:t>response </a:t>
            </a:r>
            <a:r>
              <a:rPr lang="en-US" sz="1467" dirty="0"/>
              <a:t>in the form of food and beverage, which the barista, acting as the </a:t>
            </a:r>
            <a:r>
              <a:rPr lang="en-US" sz="1467" b="1" dirty="0"/>
              <a:t>API</a:t>
            </a:r>
            <a:r>
              <a:rPr lang="en-US" sz="1467" dirty="0"/>
              <a:t>, delivered to her with a smile (nice folks at The Grind).</a:t>
            </a:r>
          </a:p>
        </p:txBody>
      </p:sp>
    </p:spTree>
    <p:extLst>
      <p:ext uri="{BB962C8B-B14F-4D97-AF65-F5344CB8AC3E}">
        <p14:creationId xmlns:p14="http://schemas.microsoft.com/office/powerpoint/2010/main" val="21707492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Architecture</a:t>
            </a:r>
          </a:p>
        </p:txBody>
      </p:sp>
      <p:sp>
        <p:nvSpPr>
          <p:cNvPr id="5" name="Footer Placeholder 4">
            <a:extLst>
              <a:ext uri="{FF2B5EF4-FFF2-40B4-BE49-F238E27FC236}">
                <a16:creationId xmlns:a16="http://schemas.microsoft.com/office/drawing/2014/main" id="{8B6003D4-19F0-4700-AAD6-D9BCE9F776B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A7A53D-FFDB-465D-A713-CBD2C50886FD}"/>
              </a:ext>
            </a:extLst>
          </p:cNvPr>
          <p:cNvSpPr>
            <a:spLocks noGrp="1"/>
          </p:cNvSpPr>
          <p:nvPr>
            <p:ph type="sldNum" sz="quarter" idx="12"/>
          </p:nvPr>
        </p:nvSpPr>
        <p:spPr/>
        <p:txBody>
          <a:bodyPr/>
          <a:lstStyle/>
          <a:p>
            <a:fld id="{B3C9C5E9-1746-4F20-AD12-CD102FD25AD3}" type="slidenum">
              <a:rPr lang="en-US" smtClean="0"/>
              <a:pPr/>
              <a:t>236</a:t>
            </a:fld>
            <a:endParaRPr lang="en-US"/>
          </a:p>
        </p:txBody>
      </p:sp>
      <p:pic>
        <p:nvPicPr>
          <p:cNvPr id="4100" name="Picture 4"/>
          <p:cNvPicPr>
            <a:picLocks noChangeAspect="1" noChangeArrowheads="1"/>
          </p:cNvPicPr>
          <p:nvPr/>
        </p:nvPicPr>
        <p:blipFill>
          <a:blip r:embed="rId2" cstate="print"/>
          <a:srcRect/>
          <a:stretch>
            <a:fillRect/>
          </a:stretch>
        </p:blipFill>
        <p:spPr bwMode="auto">
          <a:xfrm>
            <a:off x="2514601" y="1600200"/>
            <a:ext cx="6600825" cy="3927264"/>
          </a:xfrm>
          <a:prstGeom prst="rect">
            <a:avLst/>
          </a:prstGeom>
          <a:noFill/>
          <a:ln w="9525">
            <a:noFill/>
            <a:miter lim="800000"/>
            <a:headEnd/>
            <a:tailEnd/>
          </a:ln>
        </p:spPr>
      </p:pic>
      <p:sp>
        <p:nvSpPr>
          <p:cNvPr id="11" name="Rectangle 10"/>
          <p:cNvSpPr/>
          <p:nvPr/>
        </p:nvSpPr>
        <p:spPr>
          <a:xfrm>
            <a:off x="2286000" y="5867401"/>
            <a:ext cx="6705600" cy="276999"/>
          </a:xfrm>
          <a:prstGeom prst="rect">
            <a:avLst/>
          </a:prstGeom>
        </p:spPr>
        <p:txBody>
          <a:bodyPr wrap="square">
            <a:spAutoFit/>
          </a:bodyPr>
          <a:lstStyle/>
          <a:p>
            <a:r>
              <a:rPr lang="en-US" sz="1200" dirty="0"/>
              <a:t>https://www.pinterest.com/backboneforbigd/sme/</a:t>
            </a:r>
          </a:p>
        </p:txBody>
      </p:sp>
    </p:spTree>
    <p:extLst>
      <p:ext uri="{BB962C8B-B14F-4D97-AF65-F5344CB8AC3E}">
        <p14:creationId xmlns:p14="http://schemas.microsoft.com/office/powerpoint/2010/main" val="33046697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Secure Modes of Operation</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D29B67A-8001-4083-B3EA-66901FC0F06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237</a:t>
            </a:fld>
            <a:endParaRPr lang="en-US" sz="600">
              <a:solidFill>
                <a:srgbClr val="FFFFFF"/>
              </a:solidFill>
            </a:endParaRPr>
          </a:p>
        </p:txBody>
      </p:sp>
    </p:spTree>
    <p:extLst>
      <p:ext uri="{BB962C8B-B14F-4D97-AF65-F5344CB8AC3E}">
        <p14:creationId xmlns:p14="http://schemas.microsoft.com/office/powerpoint/2010/main" val="13708437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8" name="Google Shape;1678;p215"/>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220128">
              <a:spcBef>
                <a:spcPts val="0"/>
              </a:spcBef>
              <a:buSzPts val="2600"/>
              <a:buFont typeface="Arial"/>
              <a:buChar char="•"/>
            </a:pPr>
            <a:r>
              <a:rPr lang="en" sz="3467">
                <a:latin typeface="Calibri"/>
                <a:ea typeface="Calibri"/>
                <a:cs typeface="Calibri"/>
                <a:sym typeface="Calibri"/>
              </a:rPr>
              <a:t>Single State</a:t>
            </a:r>
            <a:endParaRPr sz="1600"/>
          </a:p>
          <a:p>
            <a:pPr marL="203195" indent="-220128">
              <a:buSzPts val="2600"/>
              <a:buFont typeface="Arial"/>
              <a:buChar char="•"/>
            </a:pPr>
            <a:r>
              <a:rPr lang="en" sz="3467">
                <a:latin typeface="Calibri"/>
                <a:ea typeface="Calibri"/>
                <a:cs typeface="Calibri"/>
                <a:sym typeface="Calibri"/>
              </a:rPr>
              <a:t>Multi State</a:t>
            </a:r>
            <a:endParaRPr sz="1600"/>
          </a:p>
          <a:p>
            <a:pPr marL="203195" indent="-220128">
              <a:buSzPts val="2600"/>
              <a:buFont typeface="Arial"/>
              <a:buChar char="•"/>
            </a:pPr>
            <a:r>
              <a:rPr lang="en" sz="3467">
                <a:latin typeface="Calibri"/>
                <a:ea typeface="Calibri"/>
                <a:cs typeface="Calibri"/>
                <a:sym typeface="Calibri"/>
              </a:rPr>
              <a:t>Compartmented</a:t>
            </a:r>
            <a:endParaRPr sz="1600"/>
          </a:p>
          <a:p>
            <a:pPr marL="203195" indent="-220128">
              <a:spcAft>
                <a:spcPts val="2133"/>
              </a:spcAft>
              <a:buSzPts val="2600"/>
              <a:buFont typeface="Arial"/>
              <a:buChar char="•"/>
            </a:pPr>
            <a:r>
              <a:rPr lang="en" sz="3467">
                <a:latin typeface="Calibri"/>
                <a:ea typeface="Calibri"/>
                <a:cs typeface="Calibri"/>
                <a:sym typeface="Calibri"/>
              </a:rPr>
              <a:t>Dedicated</a:t>
            </a:r>
            <a:endParaRPr sz="1600"/>
          </a:p>
        </p:txBody>
      </p:sp>
      <p:sp>
        <p:nvSpPr>
          <p:cNvPr id="2" name="Footer Placeholder 1">
            <a:extLst>
              <a:ext uri="{FF2B5EF4-FFF2-40B4-BE49-F238E27FC236}">
                <a16:creationId xmlns:a16="http://schemas.microsoft.com/office/drawing/2014/main" id="{5E45CF27-EF27-43F9-B6D0-6E5FC0979668}"/>
              </a:ext>
            </a:extLst>
          </p:cNvPr>
          <p:cNvSpPr>
            <a:spLocks noGrp="1"/>
          </p:cNvSpPr>
          <p:nvPr>
            <p:ph type="ftr" sz="quarter" idx="11"/>
          </p:nvPr>
        </p:nvSpPr>
        <p:spPr/>
        <p:txBody>
          <a:bodyPr/>
          <a:lstStyle/>
          <a:p>
            <a:endParaRPr lang="en-US"/>
          </a:p>
        </p:txBody>
      </p:sp>
      <p:sp>
        <p:nvSpPr>
          <p:cNvPr id="1677" name="Google Shape;1677;p21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238</a:t>
            </a:fld>
            <a:endParaRPr/>
          </a:p>
        </p:txBody>
      </p:sp>
      <p:sp>
        <p:nvSpPr>
          <p:cNvPr id="1679" name="Google Shape;1679;p215"/>
          <p:cNvSpPr txBox="1"/>
          <p:nvPr/>
        </p:nvSpPr>
        <p:spPr>
          <a:xfrm>
            <a:off x="3417455" y="806824"/>
            <a:ext cx="7142800" cy="516000"/>
          </a:xfrm>
          <a:prstGeom prst="rect">
            <a:avLst/>
          </a:prstGeom>
          <a:noFill/>
          <a:ln>
            <a:noFill/>
          </a:ln>
        </p:spPr>
        <p:txBody>
          <a:bodyPr spcFirstLastPara="1" wrap="square" lIns="100767" tIns="50367" rIns="100767" bIns="50367" anchor="t" anchorCtr="0">
            <a:noAutofit/>
          </a:bodyPr>
          <a:lstStyle/>
          <a:p>
            <a:pPr algn="r"/>
            <a:r>
              <a:rPr lang="en" sz="3467">
                <a:solidFill>
                  <a:schemeClr val="dk1"/>
                </a:solidFill>
                <a:latin typeface="Calibri"/>
                <a:ea typeface="Calibri"/>
                <a:cs typeface="Calibri"/>
                <a:sym typeface="Calibri"/>
              </a:rPr>
              <a:t>Secure Modes of Operation</a:t>
            </a:r>
            <a:endParaRPr sz="1600"/>
          </a:p>
        </p:txBody>
      </p:sp>
    </p:spTree>
    <p:extLst>
      <p:ext uri="{BB962C8B-B14F-4D97-AF65-F5344CB8AC3E}">
        <p14:creationId xmlns:p14="http://schemas.microsoft.com/office/powerpoint/2010/main" val="15444097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216"/>
          <p:cNvSpPr txBox="1">
            <a:spLocks noGrp="1"/>
          </p:cNvSpPr>
          <p:nvPr>
            <p:ph type="title"/>
          </p:nvPr>
        </p:nvSpPr>
        <p:spPr>
          <a:xfrm>
            <a:off x="-461819" y="3765176"/>
            <a:ext cx="3833200" cy="1019600"/>
          </a:xfrm>
          <a:prstGeom prst="rect">
            <a:avLst/>
          </a:prstGeom>
          <a:noFill/>
          <a:ln>
            <a:noFill/>
          </a:ln>
        </p:spPr>
        <p:txBody>
          <a:bodyPr spcFirstLastPara="1" wrap="square" lIns="100767" tIns="50367" rIns="100767" bIns="50367" anchor="ctr" anchorCtr="0">
            <a:noAutofit/>
          </a:bodyPr>
          <a:lstStyle/>
          <a:p>
            <a:r>
              <a:rPr lang="en" dirty="0"/>
              <a:t>Multi-state</a:t>
            </a:r>
            <a:endParaRPr sz="1600" dirty="0"/>
          </a:p>
        </p:txBody>
      </p:sp>
      <p:pic>
        <p:nvPicPr>
          <p:cNvPr id="1685" name="Google Shape;1685;p216"/>
          <p:cNvPicPr preferRelativeResize="0">
            <a:picLocks noGrp="1"/>
          </p:cNvPicPr>
          <p:nvPr>
            <p:ph idx="1"/>
          </p:nvPr>
        </p:nvPicPr>
        <p:blipFill rotWithShape="1">
          <a:blip r:embed="rId3">
            <a:alphaModFix/>
          </a:blip>
          <a:stretch/>
        </p:blipFill>
        <p:spPr>
          <a:xfrm>
            <a:off x="4375886" y="1825625"/>
            <a:ext cx="3440227" cy="4351338"/>
          </a:xfrm>
          <a:prstGeom prst="rect">
            <a:avLst/>
          </a:prstGeom>
          <a:noFill/>
          <a:ln>
            <a:noFill/>
          </a:ln>
        </p:spPr>
      </p:pic>
      <p:sp>
        <p:nvSpPr>
          <p:cNvPr id="2" name="Footer Placeholder 1">
            <a:extLst>
              <a:ext uri="{FF2B5EF4-FFF2-40B4-BE49-F238E27FC236}">
                <a16:creationId xmlns:a16="http://schemas.microsoft.com/office/drawing/2014/main" id="{A45D8CE2-C728-4613-BEB0-C2B7BA788C99}"/>
              </a:ext>
            </a:extLst>
          </p:cNvPr>
          <p:cNvSpPr>
            <a:spLocks noGrp="1"/>
          </p:cNvSpPr>
          <p:nvPr>
            <p:ph type="ftr" sz="quarter" idx="11"/>
          </p:nvPr>
        </p:nvSpPr>
        <p:spPr/>
        <p:txBody>
          <a:bodyPr/>
          <a:lstStyle/>
          <a:p>
            <a:endParaRPr lang="en-US"/>
          </a:p>
        </p:txBody>
      </p:sp>
      <p:sp>
        <p:nvSpPr>
          <p:cNvPr id="1687" name="Google Shape;1687;p21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239</a:t>
            </a:fld>
            <a:endParaRPr/>
          </a:p>
        </p:txBody>
      </p:sp>
      <p:sp>
        <p:nvSpPr>
          <p:cNvPr id="1686" name="Google Shape;1686;p216"/>
          <p:cNvSpPr/>
          <p:nvPr/>
        </p:nvSpPr>
        <p:spPr>
          <a:xfrm>
            <a:off x="487087" y="1712497"/>
            <a:ext cx="3581200" cy="574400"/>
          </a:xfrm>
          <a:prstGeom prst="rect">
            <a:avLst/>
          </a:prstGeom>
          <a:noFill/>
          <a:ln>
            <a:noFill/>
          </a:ln>
        </p:spPr>
        <p:txBody>
          <a:bodyPr spcFirstLastPara="1" wrap="square" lIns="100767" tIns="50367" rIns="100767" bIns="50367" anchor="t" anchorCtr="0">
            <a:noAutofit/>
          </a:bodyPr>
          <a:lstStyle/>
          <a:p>
            <a:r>
              <a:rPr lang="en" sz="4000">
                <a:solidFill>
                  <a:schemeClr val="dk1"/>
                </a:solidFill>
                <a:latin typeface="Calibri"/>
                <a:ea typeface="Calibri"/>
                <a:cs typeface="Calibri"/>
                <a:sym typeface="Calibri"/>
              </a:rPr>
              <a:t>Single State </a:t>
            </a:r>
            <a:endParaRPr sz="1600"/>
          </a:p>
        </p:txBody>
      </p:sp>
    </p:spTree>
    <p:extLst>
      <p:ext uri="{BB962C8B-B14F-4D97-AF65-F5344CB8AC3E}">
        <p14:creationId xmlns:p14="http://schemas.microsoft.com/office/powerpoint/2010/main" val="2482956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2002373" y="121751"/>
            <a:ext cx="9598800" cy="1325600"/>
          </a:xfrm>
          <a:prstGeom prst="rect">
            <a:avLst/>
          </a:prstGeom>
          <a:noFill/>
          <a:ln>
            <a:noFill/>
          </a:ln>
        </p:spPr>
        <p:txBody>
          <a:bodyPr spcFirstLastPara="1" wrap="square" lIns="100767" tIns="50367" rIns="100767" bIns="50367" anchor="ctr" anchorCtr="0">
            <a:noAutofit/>
          </a:bodyPr>
          <a:lstStyle/>
          <a:p>
            <a:r>
              <a:rPr lang="en-US" dirty="0">
                <a:latin typeface="Assistant"/>
                <a:ea typeface="Assistant"/>
                <a:cs typeface="Assistant"/>
                <a:sym typeface="Assistant"/>
              </a:rPr>
              <a:t>Gap Analysis using </a:t>
            </a:r>
            <a:r>
              <a:rPr lang="en" dirty="0">
                <a:latin typeface="Assistant"/>
                <a:ea typeface="Assistant"/>
                <a:cs typeface="Assistant"/>
                <a:sym typeface="Assistant"/>
              </a:rPr>
              <a:t>the CMMI</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99AD0D63-AA89-4BBE-A36E-E52D0DD25970}"/>
              </a:ext>
            </a:extLst>
          </p:cNvPr>
          <p:cNvSpPr>
            <a:spLocks noGrp="1"/>
          </p:cNvSpPr>
          <p:nvPr>
            <p:ph type="ftr" sz="quarter" idx="11"/>
          </p:nvPr>
        </p:nvSpPr>
        <p:spPr/>
        <p:txBody>
          <a:bodyPr/>
          <a:lstStyle/>
          <a:p>
            <a:endParaRPr lang="en-US"/>
          </a:p>
        </p:txBody>
      </p:sp>
      <p:sp>
        <p:nvSpPr>
          <p:cNvPr id="234" name="Google Shape;234;p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24</a:t>
            </a:fld>
            <a:endParaRPr kern="0">
              <a:solidFill>
                <a:srgbClr val="000000"/>
              </a:solidFill>
            </a:endParaRPr>
          </a:p>
        </p:txBody>
      </p:sp>
      <p:pic>
        <p:nvPicPr>
          <p:cNvPr id="5" name="Picture 4">
            <a:extLst>
              <a:ext uri="{FF2B5EF4-FFF2-40B4-BE49-F238E27FC236}">
                <a16:creationId xmlns:a16="http://schemas.microsoft.com/office/drawing/2014/main" id="{4C739CED-3566-49A5-8985-E2DE0CE8C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20" y="1447351"/>
            <a:ext cx="9076193" cy="4864206"/>
          </a:xfrm>
          <a:prstGeom prst="rect">
            <a:avLst/>
          </a:prstGeom>
        </p:spPr>
      </p:pic>
      <p:sp>
        <p:nvSpPr>
          <p:cNvPr id="6" name="TextBox 5">
            <a:extLst>
              <a:ext uri="{FF2B5EF4-FFF2-40B4-BE49-F238E27FC236}">
                <a16:creationId xmlns:a16="http://schemas.microsoft.com/office/drawing/2014/main" id="{8D9C7633-54D2-4AE5-B20C-8FADDE45C863}"/>
              </a:ext>
            </a:extLst>
          </p:cNvPr>
          <p:cNvSpPr txBox="1"/>
          <p:nvPr/>
        </p:nvSpPr>
        <p:spPr>
          <a:xfrm>
            <a:off x="4082965" y="5605670"/>
            <a:ext cx="1470992" cy="369332"/>
          </a:xfrm>
          <a:prstGeom prst="rect">
            <a:avLst/>
          </a:prstGeom>
          <a:solidFill>
            <a:schemeClr val="bg1"/>
          </a:solidFill>
        </p:spPr>
        <p:txBody>
          <a:bodyPr wrap="square" rtlCol="0">
            <a:spAutoFit/>
          </a:bodyPr>
          <a:lstStyle/>
          <a:p>
            <a:r>
              <a:rPr lang="en-US" dirty="0"/>
              <a:t>Repeatable</a:t>
            </a:r>
          </a:p>
        </p:txBody>
      </p:sp>
    </p:spTree>
    <p:extLst>
      <p:ext uri="{BB962C8B-B14F-4D97-AF65-F5344CB8AC3E}">
        <p14:creationId xmlns:p14="http://schemas.microsoft.com/office/powerpoint/2010/main" val="489796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17"/>
          <p:cNvSpPr txBox="1">
            <a:spLocks noGrp="1"/>
          </p:cNvSpPr>
          <p:nvPr>
            <p:ph type="title"/>
          </p:nvPr>
        </p:nvSpPr>
        <p:spPr>
          <a:xfrm>
            <a:off x="530087" y="1742123"/>
            <a:ext cx="4625200" cy="1019600"/>
          </a:xfrm>
          <a:prstGeom prst="rect">
            <a:avLst/>
          </a:prstGeom>
          <a:noFill/>
          <a:ln>
            <a:noFill/>
          </a:ln>
        </p:spPr>
        <p:txBody>
          <a:bodyPr spcFirstLastPara="1" wrap="square" lIns="100767" tIns="50367" rIns="100767" bIns="50367" anchor="ctr" anchorCtr="0">
            <a:noAutofit/>
          </a:bodyPr>
          <a:lstStyle/>
          <a:p>
            <a:pPr algn="ctr">
              <a:buSzPts val="2500"/>
            </a:pPr>
            <a:r>
              <a:rPr lang="en" sz="3333" dirty="0"/>
              <a:t>Compartmented</a:t>
            </a:r>
            <a:endParaRPr sz="1600" dirty="0"/>
          </a:p>
        </p:txBody>
      </p:sp>
      <p:pic>
        <p:nvPicPr>
          <p:cNvPr id="1693" name="Google Shape;1693;p217"/>
          <p:cNvPicPr preferRelativeResize="0">
            <a:picLocks noGrp="1"/>
          </p:cNvPicPr>
          <p:nvPr>
            <p:ph idx="1"/>
          </p:nvPr>
        </p:nvPicPr>
        <p:blipFill rotWithShape="1">
          <a:blip r:embed="rId3">
            <a:alphaModFix/>
          </a:blip>
          <a:stretch/>
        </p:blipFill>
        <p:spPr>
          <a:xfrm>
            <a:off x="5434012" y="3272631"/>
            <a:ext cx="1323975" cy="1457325"/>
          </a:xfrm>
          <a:prstGeom prst="rect">
            <a:avLst/>
          </a:prstGeom>
          <a:noFill/>
          <a:ln>
            <a:noFill/>
          </a:ln>
        </p:spPr>
      </p:pic>
      <p:sp>
        <p:nvSpPr>
          <p:cNvPr id="2" name="Footer Placeholder 1">
            <a:extLst>
              <a:ext uri="{FF2B5EF4-FFF2-40B4-BE49-F238E27FC236}">
                <a16:creationId xmlns:a16="http://schemas.microsoft.com/office/drawing/2014/main" id="{DF0DE287-4491-45CD-BE49-84A66542EE65}"/>
              </a:ext>
            </a:extLst>
          </p:cNvPr>
          <p:cNvSpPr>
            <a:spLocks noGrp="1"/>
          </p:cNvSpPr>
          <p:nvPr>
            <p:ph type="ftr" sz="quarter" idx="11"/>
          </p:nvPr>
        </p:nvSpPr>
        <p:spPr/>
        <p:txBody>
          <a:bodyPr/>
          <a:lstStyle/>
          <a:p>
            <a:endParaRPr lang="en-US"/>
          </a:p>
        </p:txBody>
      </p:sp>
      <p:sp>
        <p:nvSpPr>
          <p:cNvPr id="1696" name="Google Shape;1696;p21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240</a:t>
            </a:fld>
            <a:endParaRPr/>
          </a:p>
        </p:txBody>
      </p:sp>
      <p:pic>
        <p:nvPicPr>
          <p:cNvPr id="1694" name="Google Shape;1694;p217"/>
          <p:cNvPicPr preferRelativeResize="0"/>
          <p:nvPr/>
        </p:nvPicPr>
        <p:blipFill rotWithShape="1">
          <a:blip r:embed="rId4">
            <a:alphaModFix/>
          </a:blip>
          <a:srcRect/>
          <a:stretch/>
        </p:blipFill>
        <p:spPr>
          <a:xfrm>
            <a:off x="5804466" y="88867"/>
            <a:ext cx="4380185" cy="3222367"/>
          </a:xfrm>
          <a:prstGeom prst="rect">
            <a:avLst/>
          </a:prstGeom>
          <a:noFill/>
          <a:ln>
            <a:noFill/>
          </a:ln>
        </p:spPr>
      </p:pic>
      <p:sp>
        <p:nvSpPr>
          <p:cNvPr id="1695" name="Google Shape;1695;p217"/>
          <p:cNvSpPr txBox="1"/>
          <p:nvPr/>
        </p:nvSpPr>
        <p:spPr>
          <a:xfrm>
            <a:off x="530087" y="4235824"/>
            <a:ext cx="4625200" cy="1019600"/>
          </a:xfrm>
          <a:prstGeom prst="rect">
            <a:avLst/>
          </a:prstGeom>
          <a:noFill/>
          <a:ln>
            <a:noFill/>
          </a:ln>
        </p:spPr>
        <p:txBody>
          <a:bodyPr spcFirstLastPara="1" wrap="square" lIns="83133" tIns="41567" rIns="83133" bIns="41567" anchor="t" anchorCtr="0">
            <a:noAutofit/>
          </a:bodyPr>
          <a:lstStyle/>
          <a:p>
            <a:pPr algn="ctr">
              <a:buClr>
                <a:schemeClr val="dk1"/>
              </a:buClr>
              <a:buSzPts val="2500"/>
            </a:pPr>
            <a:r>
              <a:rPr lang="en" sz="3333">
                <a:solidFill>
                  <a:schemeClr val="dk1"/>
                </a:solidFill>
                <a:latin typeface="Calibri"/>
                <a:ea typeface="Calibri"/>
                <a:cs typeface="Calibri"/>
                <a:sym typeface="Calibri"/>
              </a:rPr>
              <a:t>Dedicated</a:t>
            </a:r>
            <a:endParaRPr sz="1600"/>
          </a:p>
        </p:txBody>
      </p:sp>
    </p:spTree>
    <p:extLst>
      <p:ext uri="{BB962C8B-B14F-4D97-AF65-F5344CB8AC3E}">
        <p14:creationId xmlns:p14="http://schemas.microsoft.com/office/powerpoint/2010/main" val="74341558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218"/>
          <p:cNvPicPr preferRelativeResize="0"/>
          <p:nvPr/>
        </p:nvPicPr>
        <p:blipFill rotWithShape="1">
          <a:blip r:embed="rId3">
            <a:alphaModFix/>
          </a:blip>
          <a:srcRect/>
          <a:stretch/>
        </p:blipFill>
        <p:spPr>
          <a:xfrm>
            <a:off x="6599633" y="172067"/>
            <a:ext cx="4508967" cy="5801791"/>
          </a:xfrm>
          <a:prstGeom prst="rect">
            <a:avLst/>
          </a:prstGeom>
          <a:noFill/>
          <a:ln>
            <a:noFill/>
          </a:ln>
        </p:spPr>
      </p:pic>
      <p:sp>
        <p:nvSpPr>
          <p:cNvPr id="1702" name="Google Shape;1702;p218"/>
          <p:cNvSpPr txBox="1">
            <a:spLocks noGrp="1"/>
          </p:cNvSpPr>
          <p:nvPr>
            <p:ph type="title"/>
          </p:nvPr>
        </p:nvSpPr>
        <p:spPr>
          <a:xfrm>
            <a:off x="1108364" y="1617113"/>
            <a:ext cx="4508800" cy="1019600"/>
          </a:xfrm>
          <a:prstGeom prst="rect">
            <a:avLst/>
          </a:prstGeom>
          <a:noFill/>
          <a:ln>
            <a:noFill/>
          </a:ln>
        </p:spPr>
        <p:txBody>
          <a:bodyPr spcFirstLastPara="1" wrap="square" lIns="100767" tIns="50367" rIns="100767" bIns="50367" anchor="ctr" anchorCtr="0">
            <a:noAutofit/>
          </a:bodyPr>
          <a:lstStyle/>
          <a:p>
            <a:pPr algn="l">
              <a:buSzPts val="2700"/>
            </a:pPr>
            <a:r>
              <a:rPr lang="en" sz="3600" dirty="0"/>
              <a:t>Single State Compartmented</a:t>
            </a:r>
            <a:endParaRPr sz="1600" dirty="0"/>
          </a:p>
        </p:txBody>
      </p:sp>
      <p:sp>
        <p:nvSpPr>
          <p:cNvPr id="2" name="Footer Placeholder 1">
            <a:extLst>
              <a:ext uri="{FF2B5EF4-FFF2-40B4-BE49-F238E27FC236}">
                <a16:creationId xmlns:a16="http://schemas.microsoft.com/office/drawing/2014/main" id="{B1B49CED-989A-4977-8F3F-C0EB68269AEF}"/>
              </a:ext>
            </a:extLst>
          </p:cNvPr>
          <p:cNvSpPr>
            <a:spLocks noGrp="1"/>
          </p:cNvSpPr>
          <p:nvPr>
            <p:ph type="ftr" sz="quarter" idx="11"/>
          </p:nvPr>
        </p:nvSpPr>
        <p:spPr/>
        <p:txBody>
          <a:bodyPr/>
          <a:lstStyle/>
          <a:p>
            <a:endParaRPr lang="en-US"/>
          </a:p>
        </p:txBody>
      </p:sp>
      <p:sp>
        <p:nvSpPr>
          <p:cNvPr id="1704" name="Google Shape;1704;p21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241</a:t>
            </a:fld>
            <a:endParaRPr/>
          </a:p>
        </p:txBody>
      </p:sp>
      <p:sp>
        <p:nvSpPr>
          <p:cNvPr id="1703" name="Google Shape;1703;p218"/>
          <p:cNvSpPr txBox="1"/>
          <p:nvPr/>
        </p:nvSpPr>
        <p:spPr>
          <a:xfrm>
            <a:off x="646545" y="4034117"/>
            <a:ext cx="4734400" cy="1019600"/>
          </a:xfrm>
          <a:prstGeom prst="rect">
            <a:avLst/>
          </a:prstGeom>
          <a:noFill/>
          <a:ln>
            <a:noFill/>
          </a:ln>
        </p:spPr>
        <p:txBody>
          <a:bodyPr spcFirstLastPara="1" wrap="square" lIns="83133" tIns="41567" rIns="83133" bIns="41567" anchor="t" anchorCtr="0">
            <a:noAutofit/>
          </a:bodyPr>
          <a:lstStyle/>
          <a:p>
            <a:pPr algn="ctr">
              <a:buClr>
                <a:schemeClr val="dk1"/>
              </a:buClr>
              <a:buSzPts val="2900"/>
            </a:pPr>
            <a:r>
              <a:rPr lang="en" sz="3867">
                <a:solidFill>
                  <a:schemeClr val="dk1"/>
                </a:solidFill>
                <a:latin typeface="Calibri"/>
                <a:ea typeface="Calibri"/>
                <a:cs typeface="Calibri"/>
                <a:sym typeface="Calibri"/>
              </a:rPr>
              <a:t>Single State Dedicated</a:t>
            </a:r>
            <a:endParaRPr sz="1600"/>
          </a:p>
        </p:txBody>
      </p:sp>
    </p:spTree>
    <p:extLst>
      <p:ext uri="{BB962C8B-B14F-4D97-AF65-F5344CB8AC3E}">
        <p14:creationId xmlns:p14="http://schemas.microsoft.com/office/powerpoint/2010/main" val="272367771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19"/>
          <p:cNvSpPr txBox="1">
            <a:spLocks noGrp="1"/>
          </p:cNvSpPr>
          <p:nvPr>
            <p:ph type="title"/>
          </p:nvPr>
        </p:nvSpPr>
        <p:spPr>
          <a:xfrm>
            <a:off x="306275" y="1126227"/>
            <a:ext cx="5930400" cy="1019600"/>
          </a:xfrm>
          <a:prstGeom prst="rect">
            <a:avLst/>
          </a:prstGeom>
          <a:noFill/>
          <a:ln>
            <a:noFill/>
          </a:ln>
        </p:spPr>
        <p:txBody>
          <a:bodyPr spcFirstLastPara="1" wrap="square" lIns="100767" tIns="50367" rIns="100767" bIns="50367" anchor="ctr" anchorCtr="0">
            <a:noAutofit/>
          </a:bodyPr>
          <a:lstStyle/>
          <a:p>
            <a:pPr algn="ctr"/>
            <a:r>
              <a:rPr lang="en" dirty="0"/>
              <a:t>Multi-State, Comparted</a:t>
            </a:r>
            <a:endParaRPr sz="1600" dirty="0"/>
          </a:p>
        </p:txBody>
      </p:sp>
      <p:pic>
        <p:nvPicPr>
          <p:cNvPr id="1710" name="Google Shape;1710;p219"/>
          <p:cNvPicPr preferRelativeResize="0">
            <a:picLocks noGrp="1"/>
          </p:cNvPicPr>
          <p:nvPr>
            <p:ph idx="1"/>
          </p:nvPr>
        </p:nvPicPr>
        <p:blipFill rotWithShape="1">
          <a:blip r:embed="rId3">
            <a:alphaModFix/>
          </a:blip>
          <a:srcRect/>
          <a:stretch/>
        </p:blipFill>
        <p:spPr>
          <a:xfrm>
            <a:off x="226927" y="2145847"/>
            <a:ext cx="5869200" cy="4074400"/>
          </a:xfrm>
          <a:prstGeom prst="rect">
            <a:avLst/>
          </a:prstGeom>
          <a:noFill/>
          <a:ln>
            <a:noFill/>
          </a:ln>
        </p:spPr>
      </p:pic>
      <p:sp>
        <p:nvSpPr>
          <p:cNvPr id="2" name="Footer Placeholder 1">
            <a:extLst>
              <a:ext uri="{FF2B5EF4-FFF2-40B4-BE49-F238E27FC236}">
                <a16:creationId xmlns:a16="http://schemas.microsoft.com/office/drawing/2014/main" id="{31C2A280-7488-4E24-A1F8-E08B23ACB56C}"/>
              </a:ext>
            </a:extLst>
          </p:cNvPr>
          <p:cNvSpPr>
            <a:spLocks noGrp="1"/>
          </p:cNvSpPr>
          <p:nvPr>
            <p:ph type="ftr" sz="quarter" idx="11"/>
          </p:nvPr>
        </p:nvSpPr>
        <p:spPr/>
        <p:txBody>
          <a:bodyPr/>
          <a:lstStyle/>
          <a:p>
            <a:endParaRPr lang="en-US"/>
          </a:p>
        </p:txBody>
      </p:sp>
      <p:sp>
        <p:nvSpPr>
          <p:cNvPr id="1713" name="Google Shape;1713;p21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242</a:t>
            </a:fld>
            <a:endParaRPr/>
          </a:p>
        </p:txBody>
      </p:sp>
      <p:pic>
        <p:nvPicPr>
          <p:cNvPr id="1711" name="Google Shape;1711;p219"/>
          <p:cNvPicPr preferRelativeResize="0"/>
          <p:nvPr/>
        </p:nvPicPr>
        <p:blipFill rotWithShape="1">
          <a:blip r:embed="rId4">
            <a:alphaModFix/>
          </a:blip>
          <a:srcRect/>
          <a:stretch/>
        </p:blipFill>
        <p:spPr>
          <a:xfrm>
            <a:off x="5931370" y="2003846"/>
            <a:ext cx="5770980" cy="4074405"/>
          </a:xfrm>
          <a:prstGeom prst="rect">
            <a:avLst/>
          </a:prstGeom>
          <a:noFill/>
          <a:ln>
            <a:noFill/>
          </a:ln>
        </p:spPr>
      </p:pic>
      <p:sp>
        <p:nvSpPr>
          <p:cNvPr id="1712" name="Google Shape;1712;p219"/>
          <p:cNvSpPr txBox="1"/>
          <p:nvPr/>
        </p:nvSpPr>
        <p:spPr>
          <a:xfrm>
            <a:off x="6548776" y="1268245"/>
            <a:ext cx="5280400" cy="735600"/>
          </a:xfrm>
          <a:prstGeom prst="rect">
            <a:avLst/>
          </a:prstGeom>
          <a:noFill/>
          <a:ln>
            <a:noFill/>
          </a:ln>
        </p:spPr>
        <p:txBody>
          <a:bodyPr spcFirstLastPara="1" wrap="square" lIns="83133" tIns="41567" rIns="83133" bIns="41567" anchor="t" anchorCtr="0">
            <a:noAutofit/>
          </a:bodyPr>
          <a:lstStyle/>
          <a:p>
            <a:pPr>
              <a:buClr>
                <a:schemeClr val="dk1"/>
              </a:buClr>
              <a:buSzPts val="2900"/>
            </a:pPr>
            <a:r>
              <a:rPr lang="en" sz="3867">
                <a:solidFill>
                  <a:schemeClr val="dk1"/>
                </a:solidFill>
                <a:latin typeface="Calibri"/>
                <a:ea typeface="Calibri"/>
                <a:cs typeface="Calibri"/>
                <a:sym typeface="Calibri"/>
              </a:rPr>
              <a:t>Multi-State, Dedicated</a:t>
            </a:r>
            <a:endParaRPr sz="1600"/>
          </a:p>
        </p:txBody>
      </p:sp>
      <p:sp>
        <p:nvSpPr>
          <p:cNvPr id="1714" name="Google Shape;1714;p219"/>
          <p:cNvSpPr txBox="1"/>
          <p:nvPr/>
        </p:nvSpPr>
        <p:spPr>
          <a:xfrm>
            <a:off x="-1939636" y="2281945"/>
            <a:ext cx="224000" cy="326000"/>
          </a:xfrm>
          <a:prstGeom prst="rect">
            <a:avLst/>
          </a:prstGeom>
          <a:noFill/>
          <a:ln>
            <a:noFill/>
          </a:ln>
        </p:spPr>
        <p:txBody>
          <a:bodyPr spcFirstLastPara="1" wrap="square" lIns="100767" tIns="50367" rIns="100767" bIns="50367" anchor="t" anchorCtr="0">
            <a:noAutofit/>
          </a:bodyPr>
          <a:lstStyle/>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3214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Certification and Accreditation</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E1AC5B9-1A78-4DE3-9F7F-BF10995E8EF9}"/>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243</a:t>
            </a:fld>
            <a:endParaRPr lang="en-US" sz="600">
              <a:solidFill>
                <a:srgbClr val="FFFFFF"/>
              </a:solidFill>
            </a:endParaRPr>
          </a:p>
        </p:txBody>
      </p:sp>
    </p:spTree>
    <p:extLst>
      <p:ext uri="{BB962C8B-B14F-4D97-AF65-F5344CB8AC3E}">
        <p14:creationId xmlns:p14="http://schemas.microsoft.com/office/powerpoint/2010/main" val="63437059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20"/>
          <p:cNvSpPr txBox="1">
            <a:spLocks noGrp="1"/>
          </p:cNvSpPr>
          <p:nvPr>
            <p:ph type="title"/>
          </p:nvPr>
        </p:nvSpPr>
        <p:spPr>
          <a:xfrm>
            <a:off x="838200" y="336789"/>
            <a:ext cx="10515600" cy="1325600"/>
          </a:xfrm>
          <a:prstGeom prst="rect">
            <a:avLst/>
          </a:prstGeom>
          <a:noFill/>
          <a:ln>
            <a:noFill/>
          </a:ln>
        </p:spPr>
        <p:txBody>
          <a:bodyPr spcFirstLastPara="1" wrap="square" lIns="100767" tIns="50367" rIns="100767" bIns="50367" anchor="ctr" anchorCtr="0">
            <a:noAutofit/>
          </a:bodyPr>
          <a:lstStyle/>
          <a:p>
            <a:pPr>
              <a:buSzPts val="3300"/>
            </a:pPr>
            <a:r>
              <a:rPr lang="en" sz="4400" dirty="0"/>
              <a:t>Evaluation Criteria</a:t>
            </a:r>
            <a:endParaRPr sz="1600" dirty="0"/>
          </a:p>
        </p:txBody>
      </p:sp>
      <p:sp>
        <p:nvSpPr>
          <p:cNvPr id="2" name="Footer Placeholder 1">
            <a:extLst>
              <a:ext uri="{FF2B5EF4-FFF2-40B4-BE49-F238E27FC236}">
                <a16:creationId xmlns:a16="http://schemas.microsoft.com/office/drawing/2014/main" id="{1D18166B-FBE5-4A3B-98BE-9DE2E6961B18}"/>
              </a:ext>
            </a:extLst>
          </p:cNvPr>
          <p:cNvSpPr>
            <a:spLocks noGrp="1"/>
          </p:cNvSpPr>
          <p:nvPr>
            <p:ph type="ftr" sz="quarter" idx="11"/>
          </p:nvPr>
        </p:nvSpPr>
        <p:spPr/>
        <p:txBody>
          <a:bodyPr/>
          <a:lstStyle/>
          <a:p>
            <a:endParaRPr lang="en-US"/>
          </a:p>
        </p:txBody>
      </p:sp>
      <p:sp>
        <p:nvSpPr>
          <p:cNvPr id="1720" name="Google Shape;1720;p22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244</a:t>
            </a:fld>
            <a:endParaRPr/>
          </a:p>
        </p:txBody>
      </p:sp>
      <p:sp>
        <p:nvSpPr>
          <p:cNvPr id="1721" name="Google Shape;1721;p220"/>
          <p:cNvSpPr txBox="1">
            <a:spLocks noGrp="1"/>
          </p:cNvSpPr>
          <p:nvPr>
            <p:ph type="body" idx="4294967295"/>
          </p:nvPr>
        </p:nvSpPr>
        <p:spPr>
          <a:xfrm>
            <a:off x="0" y="1354138"/>
            <a:ext cx="8232775" cy="3481387"/>
          </a:xfrm>
          <a:prstGeom prst="rect">
            <a:avLst/>
          </a:prstGeom>
          <a:noFill/>
          <a:ln>
            <a:noFill/>
          </a:ln>
        </p:spPr>
        <p:txBody>
          <a:bodyPr spcFirstLastPara="1" wrap="square" lIns="100767" tIns="50367" rIns="100767" bIns="50367" anchor="t" anchorCtr="0">
            <a:noAutofit/>
          </a:bodyPr>
          <a:lstStyle/>
          <a:p>
            <a:pPr marL="457189" indent="-457189">
              <a:lnSpc>
                <a:spcPct val="70000"/>
              </a:lnSpc>
              <a:buClr>
                <a:schemeClr val="dk1"/>
              </a:buClr>
              <a:buSzPts val="2400"/>
              <a:buFont typeface="Arial" panose="020B0604020202020204" pitchFamily="34" charset="0"/>
              <a:buChar char="•"/>
            </a:pPr>
            <a:r>
              <a:rPr lang="en" sz="2800" dirty="0">
                <a:solidFill>
                  <a:schemeClr val="dk1"/>
                </a:solidFill>
                <a:latin typeface="Calibri"/>
                <a:ea typeface="Calibri"/>
                <a:cs typeface="Calibri"/>
                <a:sym typeface="Calibri"/>
              </a:rPr>
              <a:t>Why Evaluate? </a:t>
            </a:r>
            <a:endParaRPr sz="2800" dirty="0"/>
          </a:p>
          <a:p>
            <a:pPr marL="804313" lvl="1" indent="-380990">
              <a:lnSpc>
                <a:spcPct val="70000"/>
              </a:lnSpc>
              <a:spcBef>
                <a:spcPts val="400"/>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To carefully examine the security-related components of a system</a:t>
            </a:r>
            <a:endParaRPr sz="1600" dirty="0"/>
          </a:p>
          <a:p>
            <a:pPr marL="804313" lvl="1" indent="-380990">
              <a:lnSpc>
                <a:spcPct val="70000"/>
              </a:lnSpc>
              <a:spcBef>
                <a:spcPts val="400"/>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Trust vs. Assurance </a:t>
            </a:r>
            <a:endParaRPr sz="1600" dirty="0">
              <a:solidFill>
                <a:schemeClr val="dk1"/>
              </a:solidFill>
              <a:latin typeface="Calibri"/>
              <a:ea typeface="Calibri"/>
              <a:cs typeface="Calibri"/>
              <a:sym typeface="Calibri"/>
            </a:endParaRPr>
          </a:p>
          <a:p>
            <a:pPr marL="457189" indent="-457189">
              <a:lnSpc>
                <a:spcPct val="70000"/>
              </a:lnSpc>
              <a:spcBef>
                <a:spcPts val="933"/>
              </a:spcBef>
              <a:buClr>
                <a:schemeClr val="dk1"/>
              </a:buClr>
              <a:buSzPts val="2400"/>
              <a:buFont typeface="Arial" panose="020B0604020202020204" pitchFamily="34" charset="0"/>
              <a:buChar char="•"/>
            </a:pPr>
            <a:r>
              <a:rPr lang="en" sz="3200" dirty="0">
                <a:solidFill>
                  <a:schemeClr val="dk1"/>
                </a:solidFill>
                <a:latin typeface="Calibri"/>
                <a:ea typeface="Calibri"/>
                <a:cs typeface="Calibri"/>
                <a:sym typeface="Calibri"/>
              </a:rPr>
              <a:t>C</a:t>
            </a:r>
            <a:r>
              <a:rPr lang="en" sz="2800" dirty="0">
                <a:solidFill>
                  <a:schemeClr val="dk1"/>
                </a:solidFill>
                <a:latin typeface="Calibri"/>
                <a:ea typeface="Calibri"/>
                <a:cs typeface="Calibri"/>
                <a:sym typeface="Calibri"/>
              </a:rPr>
              <a:t>MMI</a:t>
            </a:r>
            <a:endParaRPr sz="2800" dirty="0"/>
          </a:p>
          <a:p>
            <a:pPr marL="482588" indent="-457189">
              <a:lnSpc>
                <a:spcPct val="70000"/>
              </a:lnSpc>
              <a:spcBef>
                <a:spcPts val="933"/>
              </a:spcBef>
              <a:buClr>
                <a:schemeClr val="dk1"/>
              </a:buClr>
              <a:buSzPts val="2100"/>
              <a:buFont typeface="Arial" panose="020B0604020202020204" pitchFamily="34" charset="0"/>
              <a:buChar char="•"/>
            </a:pPr>
            <a:r>
              <a:rPr lang="en" sz="2800" dirty="0">
                <a:solidFill>
                  <a:schemeClr val="dk1"/>
                </a:solidFill>
                <a:latin typeface="Calibri"/>
                <a:ea typeface="Calibri"/>
                <a:cs typeface="Calibri"/>
                <a:sym typeface="Calibri"/>
              </a:rPr>
              <a:t>The Orange Book (TCSEC)</a:t>
            </a:r>
            <a:endParaRPr sz="2800" dirty="0"/>
          </a:p>
          <a:p>
            <a:pPr marL="482588" indent="-457189">
              <a:lnSpc>
                <a:spcPct val="70000"/>
              </a:lnSpc>
              <a:spcBef>
                <a:spcPts val="933"/>
              </a:spcBef>
              <a:buClr>
                <a:schemeClr val="dk1"/>
              </a:buClr>
              <a:buSzPts val="2100"/>
              <a:buFont typeface="Arial" panose="020B0604020202020204" pitchFamily="34" charset="0"/>
              <a:buChar char="•"/>
            </a:pPr>
            <a:r>
              <a:rPr lang="en" sz="2800" dirty="0">
                <a:solidFill>
                  <a:schemeClr val="dk1"/>
                </a:solidFill>
                <a:latin typeface="Calibri"/>
                <a:ea typeface="Calibri"/>
                <a:cs typeface="Calibri"/>
                <a:sym typeface="Calibri"/>
              </a:rPr>
              <a:t>The Orange Book &amp; the Rainbow Series</a:t>
            </a:r>
            <a:endParaRPr sz="2800" dirty="0"/>
          </a:p>
          <a:p>
            <a:pPr marL="482588" indent="-457189">
              <a:lnSpc>
                <a:spcPct val="70000"/>
              </a:lnSpc>
              <a:spcBef>
                <a:spcPts val="933"/>
              </a:spcBef>
              <a:buClr>
                <a:schemeClr val="dk1"/>
              </a:buClr>
              <a:buSzPts val="2100"/>
              <a:buFont typeface="Arial" panose="020B0604020202020204" pitchFamily="34" charset="0"/>
              <a:buChar char="•"/>
            </a:pPr>
            <a:r>
              <a:rPr lang="en" sz="2800" dirty="0">
                <a:solidFill>
                  <a:schemeClr val="dk1"/>
                </a:solidFill>
                <a:latin typeface="Calibri"/>
                <a:ea typeface="Calibri"/>
                <a:cs typeface="Calibri"/>
                <a:sym typeface="Calibri"/>
              </a:rPr>
              <a:t>ITSEC (Information Technology Security Evaluation Criteria)</a:t>
            </a:r>
            <a:endParaRPr sz="2800" dirty="0"/>
          </a:p>
          <a:p>
            <a:pPr marL="482588" indent="-457189">
              <a:lnSpc>
                <a:spcPct val="70000"/>
              </a:lnSpc>
              <a:spcBef>
                <a:spcPts val="933"/>
              </a:spcBef>
              <a:buClr>
                <a:schemeClr val="dk1"/>
              </a:buClr>
              <a:buSzPts val="2100"/>
              <a:buFont typeface="Arial" panose="020B0604020202020204" pitchFamily="34" charset="0"/>
              <a:buChar char="•"/>
            </a:pPr>
            <a:r>
              <a:rPr lang="en" sz="2800" dirty="0">
                <a:solidFill>
                  <a:schemeClr val="dk1"/>
                </a:solidFill>
                <a:latin typeface="Calibri"/>
                <a:ea typeface="Calibri"/>
                <a:cs typeface="Calibri"/>
                <a:sym typeface="Calibri"/>
              </a:rPr>
              <a:t>Common Criteria</a:t>
            </a:r>
            <a:endParaRPr sz="2800" dirty="0"/>
          </a:p>
          <a:p>
            <a:pPr marL="643451" indent="-457189">
              <a:lnSpc>
                <a:spcPct val="70000"/>
              </a:lnSpc>
              <a:spcBef>
                <a:spcPts val="933"/>
              </a:spcBef>
              <a:buClr>
                <a:schemeClr val="dk1"/>
              </a:buClr>
              <a:buSzPts val="2100"/>
              <a:buFont typeface="Arial" panose="020B0604020202020204" pitchFamily="34" charset="0"/>
              <a:buChar char="•"/>
            </a:pPr>
            <a:endParaRPr sz="2800" dirty="0">
              <a:solidFill>
                <a:schemeClr val="dk1"/>
              </a:solidFill>
              <a:latin typeface="Calibri"/>
              <a:ea typeface="Calibri"/>
              <a:cs typeface="Calibri"/>
              <a:sym typeface="Calibri"/>
            </a:endParaRPr>
          </a:p>
          <a:p>
            <a:pPr marL="1032908" lvl="2" indent="-203195">
              <a:lnSpc>
                <a:spcPct val="70000"/>
              </a:lnSpc>
              <a:spcBef>
                <a:spcPts val="400"/>
              </a:spcBef>
              <a:spcAft>
                <a:spcPts val="2133"/>
              </a:spcAft>
              <a:buClr>
                <a:schemeClr val="dk1"/>
              </a:buClr>
              <a:buSzPts val="1500"/>
              <a:buNone/>
            </a:pP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26872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222"/>
          <p:cNvSpPr txBox="1">
            <a:spLocks noGrp="1"/>
          </p:cNvSpPr>
          <p:nvPr>
            <p:ph type="title"/>
          </p:nvPr>
        </p:nvSpPr>
        <p:spPr>
          <a:xfrm>
            <a:off x="2678545" y="610160"/>
            <a:ext cx="8675200" cy="1325600"/>
          </a:xfrm>
          <a:prstGeom prst="rect">
            <a:avLst/>
          </a:prstGeom>
          <a:noFill/>
          <a:ln>
            <a:noFill/>
          </a:ln>
        </p:spPr>
        <p:txBody>
          <a:bodyPr spcFirstLastPara="1" wrap="square" lIns="100767" tIns="50367" rIns="100767" bIns="50367" anchor="ctr" anchorCtr="0">
            <a:noAutofit/>
          </a:bodyPr>
          <a:lstStyle/>
          <a:p>
            <a:r>
              <a:rPr lang="en" dirty="0"/>
              <a:t>Trusted Computer Security Evaluation Criteria (TCSEC)</a:t>
            </a:r>
            <a:br>
              <a:rPr lang="en" dirty="0"/>
            </a:br>
            <a:endParaRPr sz="3600" dirty="0"/>
          </a:p>
        </p:txBody>
      </p:sp>
      <p:sp>
        <p:nvSpPr>
          <p:cNvPr id="2" name="Footer Placeholder 1">
            <a:extLst>
              <a:ext uri="{FF2B5EF4-FFF2-40B4-BE49-F238E27FC236}">
                <a16:creationId xmlns:a16="http://schemas.microsoft.com/office/drawing/2014/main" id="{FD3504A9-B633-4B5B-9713-92DD3F1835E0}"/>
              </a:ext>
            </a:extLst>
          </p:cNvPr>
          <p:cNvSpPr>
            <a:spLocks noGrp="1"/>
          </p:cNvSpPr>
          <p:nvPr>
            <p:ph type="ftr" sz="quarter" idx="11"/>
          </p:nvPr>
        </p:nvSpPr>
        <p:spPr/>
        <p:txBody>
          <a:bodyPr/>
          <a:lstStyle/>
          <a:p>
            <a:endParaRPr lang="en-US"/>
          </a:p>
        </p:txBody>
      </p:sp>
      <p:sp>
        <p:nvSpPr>
          <p:cNvPr id="1733" name="Google Shape;1733;p22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245</a:t>
            </a:fld>
            <a:endParaRPr/>
          </a:p>
        </p:txBody>
      </p:sp>
      <p:sp>
        <p:nvSpPr>
          <p:cNvPr id="1734" name="Google Shape;1734;p222"/>
          <p:cNvSpPr txBox="1">
            <a:spLocks noGrp="1"/>
          </p:cNvSpPr>
          <p:nvPr>
            <p:ph type="body" idx="4294967295"/>
          </p:nvPr>
        </p:nvSpPr>
        <p:spPr>
          <a:xfrm>
            <a:off x="0" y="1473200"/>
            <a:ext cx="10515600" cy="4276725"/>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3000"/>
              <a:buNone/>
            </a:pPr>
            <a:endParaRPr sz="4000" dirty="0">
              <a:solidFill>
                <a:schemeClr val="dk1"/>
              </a:solidFill>
              <a:latin typeface="Calibri"/>
              <a:ea typeface="Calibri"/>
              <a:cs typeface="Calibri"/>
              <a:sym typeface="Calibri"/>
            </a:endParaRPr>
          </a:p>
          <a:p>
            <a:pPr marL="465655" indent="-457189">
              <a:lnSpc>
                <a:spcPct val="90000"/>
              </a:lnSpc>
              <a:spcBef>
                <a:spcPts val="933"/>
              </a:spcBef>
              <a:buClr>
                <a:schemeClr val="dk1"/>
              </a:buClr>
              <a:buSzPts val="2300"/>
            </a:pPr>
            <a:r>
              <a:rPr lang="en" sz="3067" dirty="0">
                <a:solidFill>
                  <a:schemeClr val="dk1"/>
                </a:solidFill>
                <a:latin typeface="Calibri"/>
                <a:ea typeface="Calibri"/>
                <a:cs typeface="Calibri"/>
                <a:sym typeface="Calibri"/>
              </a:rPr>
              <a:t>Developed by the National Computer Security Center (NCSC)</a:t>
            </a:r>
            <a:endParaRPr sz="1600" dirty="0"/>
          </a:p>
          <a:p>
            <a:pPr marL="465655" indent="-457189">
              <a:lnSpc>
                <a:spcPct val="90000"/>
              </a:lnSpc>
              <a:spcBef>
                <a:spcPts val="933"/>
              </a:spcBef>
              <a:buClr>
                <a:schemeClr val="dk1"/>
              </a:buClr>
              <a:buSzPts val="2300"/>
            </a:pPr>
            <a:r>
              <a:rPr lang="en" sz="3067" dirty="0">
                <a:solidFill>
                  <a:schemeClr val="dk1"/>
                </a:solidFill>
                <a:latin typeface="Calibri"/>
                <a:ea typeface="Calibri"/>
                <a:cs typeface="Calibri"/>
                <a:sym typeface="Calibri"/>
              </a:rPr>
              <a:t>Also known as the Orange Book</a:t>
            </a:r>
            <a:endParaRPr sz="1600" dirty="0"/>
          </a:p>
          <a:p>
            <a:pPr marL="465655" indent="-457189">
              <a:lnSpc>
                <a:spcPct val="90000"/>
              </a:lnSpc>
              <a:spcBef>
                <a:spcPts val="933"/>
              </a:spcBef>
              <a:buClr>
                <a:schemeClr val="dk1"/>
              </a:buClr>
              <a:buSzPts val="2300"/>
            </a:pPr>
            <a:r>
              <a:rPr lang="en" sz="3067" dirty="0">
                <a:solidFill>
                  <a:schemeClr val="dk1"/>
                </a:solidFill>
                <a:latin typeface="Calibri"/>
                <a:ea typeface="Calibri"/>
                <a:cs typeface="Calibri"/>
                <a:sym typeface="Calibri"/>
              </a:rPr>
              <a:t>Based on the Bell-LaPadulla model (deals with only confidentiality)</a:t>
            </a:r>
            <a:endParaRPr sz="1600" dirty="0"/>
          </a:p>
          <a:p>
            <a:pPr marL="465655" indent="-457189">
              <a:lnSpc>
                <a:spcPct val="90000"/>
              </a:lnSpc>
              <a:spcBef>
                <a:spcPts val="933"/>
              </a:spcBef>
              <a:buClr>
                <a:schemeClr val="dk1"/>
              </a:buClr>
              <a:buSzPts val="2300"/>
            </a:pPr>
            <a:r>
              <a:rPr lang="en" sz="3067" dirty="0">
                <a:solidFill>
                  <a:schemeClr val="dk1"/>
                </a:solidFill>
                <a:latin typeface="Calibri"/>
                <a:ea typeface="Calibri"/>
                <a:cs typeface="Calibri"/>
                <a:sym typeface="Calibri"/>
              </a:rPr>
              <a:t>Uses a hierarchically ordered series of evaluation classes</a:t>
            </a:r>
            <a:endParaRPr sz="1600" dirty="0"/>
          </a:p>
          <a:p>
            <a:pPr marL="465655" indent="-457189">
              <a:lnSpc>
                <a:spcPct val="90000"/>
              </a:lnSpc>
              <a:spcBef>
                <a:spcPts val="933"/>
              </a:spcBef>
              <a:spcAft>
                <a:spcPts val="2133"/>
              </a:spcAft>
              <a:buClr>
                <a:schemeClr val="dk1"/>
              </a:buClr>
              <a:buSzPts val="2300"/>
            </a:pPr>
            <a:r>
              <a:rPr lang="en" sz="3067" dirty="0">
                <a:solidFill>
                  <a:schemeClr val="dk1"/>
                </a:solidFill>
                <a:latin typeface="Calibri"/>
                <a:ea typeface="Calibri"/>
                <a:cs typeface="Calibri"/>
                <a:sym typeface="Calibri"/>
              </a:rPr>
              <a:t>Defines Trust and Assurance, but does not allow for them to be evaluated independently</a:t>
            </a:r>
            <a:endParaRPr sz="1600" dirty="0"/>
          </a:p>
        </p:txBody>
      </p:sp>
    </p:spTree>
    <p:extLst>
      <p:ext uri="{BB962C8B-B14F-4D97-AF65-F5344CB8AC3E}">
        <p14:creationId xmlns:p14="http://schemas.microsoft.com/office/powerpoint/2010/main" val="38538304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22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TCSEC Evaluation</a:t>
            </a:r>
            <a:endParaRPr sz="1600" dirty="0"/>
          </a:p>
        </p:txBody>
      </p:sp>
      <p:sp>
        <p:nvSpPr>
          <p:cNvPr id="2" name="Footer Placeholder 1">
            <a:extLst>
              <a:ext uri="{FF2B5EF4-FFF2-40B4-BE49-F238E27FC236}">
                <a16:creationId xmlns:a16="http://schemas.microsoft.com/office/drawing/2014/main" id="{E315547E-0C46-4F27-8B00-B4BC123C59C2}"/>
              </a:ext>
            </a:extLst>
          </p:cNvPr>
          <p:cNvSpPr>
            <a:spLocks noGrp="1"/>
          </p:cNvSpPr>
          <p:nvPr>
            <p:ph type="ftr" sz="quarter" idx="11"/>
          </p:nvPr>
        </p:nvSpPr>
        <p:spPr/>
        <p:txBody>
          <a:bodyPr/>
          <a:lstStyle/>
          <a:p>
            <a:endParaRPr lang="en-US"/>
          </a:p>
        </p:txBody>
      </p:sp>
      <p:sp>
        <p:nvSpPr>
          <p:cNvPr id="1740" name="Google Shape;1740;p22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246</a:t>
            </a:fld>
            <a:endParaRPr/>
          </a:p>
        </p:txBody>
      </p:sp>
      <p:sp>
        <p:nvSpPr>
          <p:cNvPr id="1741" name="Google Shape;1741;p223"/>
          <p:cNvSpPr txBox="1">
            <a:spLocks noGrp="1"/>
          </p:cNvSpPr>
          <p:nvPr>
            <p:ph type="body" idx="4294967295"/>
          </p:nvPr>
        </p:nvSpPr>
        <p:spPr>
          <a:xfrm>
            <a:off x="0" y="1690688"/>
            <a:ext cx="7848600" cy="3494087"/>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2600"/>
              <a:buNone/>
            </a:pPr>
            <a:r>
              <a:rPr lang="en" sz="3467" dirty="0">
                <a:solidFill>
                  <a:schemeClr val="dk1"/>
                </a:solidFill>
                <a:latin typeface="Calibri"/>
                <a:ea typeface="Calibri"/>
                <a:cs typeface="Calibri"/>
                <a:sym typeface="Calibri"/>
              </a:rPr>
              <a:t>Trusted Computer Security Evaluation Criteria (TCSEC) aka “The Orange Book”</a:t>
            </a:r>
            <a:endParaRPr sz="1600" dirty="0"/>
          </a:p>
          <a:p>
            <a:pPr marL="203195" indent="-203195">
              <a:lnSpc>
                <a:spcPct val="90000"/>
              </a:lnSpc>
              <a:spcBef>
                <a:spcPts val="933"/>
              </a:spcBef>
              <a:buClr>
                <a:schemeClr val="dk1"/>
              </a:buClr>
              <a:buSzPts val="2600"/>
              <a:buNone/>
            </a:pPr>
            <a:r>
              <a:rPr lang="en" sz="3467" dirty="0">
                <a:solidFill>
                  <a:schemeClr val="dk1"/>
                </a:solidFill>
                <a:latin typeface="Calibri"/>
                <a:ea typeface="Calibri"/>
                <a:cs typeface="Calibri"/>
                <a:sym typeface="Calibri"/>
              </a:rPr>
              <a:t>Ratings:</a:t>
            </a:r>
            <a:endParaRPr sz="1600" dirty="0"/>
          </a:p>
          <a:p>
            <a:pPr marL="872045" lvl="1" indent="-457189">
              <a:lnSpc>
                <a:spcPct val="90000"/>
              </a:lnSpc>
              <a:spcBef>
                <a:spcPts val="400"/>
              </a:spcBef>
              <a:buClr>
                <a:schemeClr val="dk1"/>
              </a:buClr>
              <a:buSzPts val="2300"/>
              <a:buFont typeface="Arial" panose="020B0604020202020204" pitchFamily="34" charset="0"/>
              <a:buChar char="•"/>
            </a:pPr>
            <a:r>
              <a:rPr lang="en" sz="3067" dirty="0">
                <a:solidFill>
                  <a:schemeClr val="dk1"/>
                </a:solidFill>
                <a:latin typeface="Calibri"/>
                <a:ea typeface="Calibri"/>
                <a:cs typeface="Calibri"/>
                <a:sym typeface="Calibri"/>
              </a:rPr>
              <a:t>A1              – Verified Protection</a:t>
            </a:r>
            <a:endParaRPr sz="1600" dirty="0"/>
          </a:p>
          <a:p>
            <a:pPr marL="872045" lvl="1" indent="-457189">
              <a:lnSpc>
                <a:spcPct val="90000"/>
              </a:lnSpc>
              <a:spcBef>
                <a:spcPts val="400"/>
              </a:spcBef>
              <a:buClr>
                <a:schemeClr val="dk1"/>
              </a:buClr>
              <a:buSzPts val="2300"/>
              <a:buFont typeface="Arial" panose="020B0604020202020204" pitchFamily="34" charset="0"/>
              <a:buChar char="•"/>
            </a:pPr>
            <a:r>
              <a:rPr lang="en" sz="3067" dirty="0">
                <a:solidFill>
                  <a:schemeClr val="dk1"/>
                </a:solidFill>
                <a:latin typeface="Calibri"/>
                <a:ea typeface="Calibri"/>
                <a:cs typeface="Calibri"/>
                <a:sym typeface="Calibri"/>
              </a:rPr>
              <a:t>B1, B2, B3 – Mandatory Protection</a:t>
            </a:r>
            <a:endParaRPr sz="1600" dirty="0"/>
          </a:p>
          <a:p>
            <a:pPr marL="872045" lvl="1" indent="-457189">
              <a:lnSpc>
                <a:spcPct val="90000"/>
              </a:lnSpc>
              <a:spcBef>
                <a:spcPts val="400"/>
              </a:spcBef>
              <a:buClr>
                <a:schemeClr val="dk1"/>
              </a:buClr>
              <a:buSzPts val="2300"/>
              <a:buFont typeface="Arial" panose="020B0604020202020204" pitchFamily="34" charset="0"/>
              <a:buChar char="•"/>
            </a:pPr>
            <a:r>
              <a:rPr lang="en" sz="3067" dirty="0">
                <a:solidFill>
                  <a:schemeClr val="dk1"/>
                </a:solidFill>
                <a:latin typeface="Calibri"/>
                <a:ea typeface="Calibri"/>
                <a:cs typeface="Calibri"/>
                <a:sym typeface="Calibri"/>
              </a:rPr>
              <a:t>C1, C2       – Discretionary Protection</a:t>
            </a:r>
            <a:endParaRPr sz="1600" dirty="0"/>
          </a:p>
          <a:p>
            <a:pPr marL="872045" lvl="1" indent="-457189">
              <a:lnSpc>
                <a:spcPct val="90000"/>
              </a:lnSpc>
              <a:spcBef>
                <a:spcPts val="400"/>
              </a:spcBef>
              <a:spcAft>
                <a:spcPts val="2133"/>
              </a:spcAft>
              <a:buClr>
                <a:schemeClr val="dk1"/>
              </a:buClr>
              <a:buSzPts val="2300"/>
              <a:buFont typeface="Arial" panose="020B0604020202020204" pitchFamily="34" charset="0"/>
              <a:buChar char="•"/>
            </a:pPr>
            <a:r>
              <a:rPr lang="en" sz="3067" dirty="0">
                <a:solidFill>
                  <a:schemeClr val="dk1"/>
                </a:solidFill>
                <a:latin typeface="Calibri"/>
                <a:ea typeface="Calibri"/>
                <a:cs typeface="Calibri"/>
                <a:sym typeface="Calibri"/>
              </a:rPr>
              <a:t>D                – Minimal Security		</a:t>
            </a:r>
            <a:endParaRPr sz="4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36315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2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IT Security Evaluation Criteria (ITSEC)</a:t>
            </a:r>
            <a:endParaRPr sz="1600" dirty="0"/>
          </a:p>
        </p:txBody>
      </p:sp>
      <p:sp>
        <p:nvSpPr>
          <p:cNvPr id="2" name="Footer Placeholder 1">
            <a:extLst>
              <a:ext uri="{FF2B5EF4-FFF2-40B4-BE49-F238E27FC236}">
                <a16:creationId xmlns:a16="http://schemas.microsoft.com/office/drawing/2014/main" id="{21382C92-8DC8-4EC3-AF7A-ECBDDFEBF839}"/>
              </a:ext>
            </a:extLst>
          </p:cNvPr>
          <p:cNvSpPr>
            <a:spLocks noGrp="1"/>
          </p:cNvSpPr>
          <p:nvPr>
            <p:ph type="ftr" sz="quarter" idx="11"/>
          </p:nvPr>
        </p:nvSpPr>
        <p:spPr/>
        <p:txBody>
          <a:bodyPr/>
          <a:lstStyle/>
          <a:p>
            <a:endParaRPr lang="en-US"/>
          </a:p>
        </p:txBody>
      </p:sp>
      <p:sp>
        <p:nvSpPr>
          <p:cNvPr id="1747" name="Google Shape;1747;p22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247</a:t>
            </a:fld>
            <a:endParaRPr/>
          </a:p>
        </p:txBody>
      </p:sp>
      <p:sp>
        <p:nvSpPr>
          <p:cNvPr id="1748" name="Google Shape;1748;p224"/>
          <p:cNvSpPr txBox="1">
            <a:spLocks noGrp="1"/>
          </p:cNvSpPr>
          <p:nvPr>
            <p:ph type="body" idx="4294967295"/>
          </p:nvPr>
        </p:nvSpPr>
        <p:spPr>
          <a:xfrm>
            <a:off x="0" y="1885950"/>
            <a:ext cx="8229600" cy="4275138"/>
          </a:xfrm>
          <a:prstGeom prst="rect">
            <a:avLst/>
          </a:prstGeom>
          <a:noFill/>
          <a:ln>
            <a:noFill/>
          </a:ln>
        </p:spPr>
        <p:txBody>
          <a:bodyPr spcFirstLastPara="1" wrap="square" lIns="100767" tIns="50367" rIns="100767" bIns="50367" anchor="t" anchorCtr="0">
            <a:noAutofit/>
          </a:bodyPr>
          <a:lstStyle/>
          <a:p>
            <a:pPr marL="626518" lvl="1" indent="-211661">
              <a:lnSpc>
                <a:spcPct val="90000"/>
              </a:lnSpc>
              <a:spcBef>
                <a:spcPts val="0"/>
              </a:spcBef>
              <a:buClr>
                <a:schemeClr val="dk1"/>
              </a:buClr>
              <a:buSzPts val="2300"/>
              <a:buFont typeface="Noto Sans Symbols"/>
              <a:buChar char="➢"/>
            </a:pPr>
            <a:r>
              <a:rPr lang="en" sz="3067">
                <a:solidFill>
                  <a:schemeClr val="dk1"/>
                </a:solidFill>
                <a:latin typeface="Calibri"/>
                <a:ea typeface="Calibri"/>
                <a:cs typeface="Calibri"/>
                <a:sym typeface="Calibri"/>
              </a:rPr>
              <a:t>Created by a collection of European nations in 1991 as a standard to evaluate security attributes of computer systems</a:t>
            </a:r>
            <a:endParaRPr sz="1600"/>
          </a:p>
          <a:p>
            <a:pPr marL="626518" lvl="1" indent="-211661">
              <a:lnSpc>
                <a:spcPct val="90000"/>
              </a:lnSpc>
              <a:spcBef>
                <a:spcPts val="400"/>
              </a:spcBef>
              <a:buClr>
                <a:schemeClr val="dk1"/>
              </a:buClr>
              <a:buSzPts val="2300"/>
              <a:buFont typeface="Noto Sans Symbols"/>
              <a:buChar char="➢"/>
            </a:pPr>
            <a:r>
              <a:rPr lang="en" sz="3067">
                <a:solidFill>
                  <a:schemeClr val="dk1"/>
                </a:solidFill>
                <a:latin typeface="Calibri"/>
                <a:ea typeface="Calibri"/>
                <a:cs typeface="Calibri"/>
                <a:sym typeface="Calibri"/>
              </a:rPr>
              <a:t>The First Criteria to evaluate functionality and assurance separately</a:t>
            </a:r>
            <a:endParaRPr sz="1600"/>
          </a:p>
          <a:p>
            <a:pPr marL="626518" lvl="1" indent="-211661">
              <a:lnSpc>
                <a:spcPct val="90000"/>
              </a:lnSpc>
              <a:spcBef>
                <a:spcPts val="400"/>
              </a:spcBef>
              <a:buClr>
                <a:schemeClr val="dk1"/>
              </a:buClr>
              <a:buSzPts val="2300"/>
              <a:buFont typeface="Noto Sans Symbols"/>
              <a:buChar char="➢"/>
            </a:pPr>
            <a:r>
              <a:rPr lang="en" sz="3067">
                <a:solidFill>
                  <a:schemeClr val="dk1"/>
                </a:solidFill>
                <a:latin typeface="Calibri"/>
                <a:ea typeface="Calibri"/>
                <a:cs typeface="Calibri"/>
                <a:sym typeface="Calibri"/>
              </a:rPr>
              <a:t>F1 toF10 rates for functionality</a:t>
            </a:r>
            <a:endParaRPr sz="1600"/>
          </a:p>
          <a:p>
            <a:pPr marL="626518" lvl="1" indent="-211661">
              <a:lnSpc>
                <a:spcPct val="90000"/>
              </a:lnSpc>
              <a:spcBef>
                <a:spcPts val="400"/>
              </a:spcBef>
              <a:spcAft>
                <a:spcPts val="2133"/>
              </a:spcAft>
              <a:buClr>
                <a:schemeClr val="dk1"/>
              </a:buClr>
              <a:buSzPts val="2300"/>
              <a:buFont typeface="Noto Sans Symbols"/>
              <a:buChar char="➢"/>
            </a:pPr>
            <a:r>
              <a:rPr lang="en" sz="3067">
                <a:solidFill>
                  <a:schemeClr val="dk1"/>
                </a:solidFill>
                <a:latin typeface="Calibri"/>
                <a:ea typeface="Calibri"/>
                <a:cs typeface="Calibri"/>
                <a:sym typeface="Calibri"/>
              </a:rPr>
              <a:t>E0 to E6 for assurance</a:t>
            </a:r>
            <a:endParaRPr sz="1600"/>
          </a:p>
        </p:txBody>
      </p:sp>
    </p:spTree>
    <p:extLst>
      <p:ext uri="{BB962C8B-B14F-4D97-AF65-F5344CB8AC3E}">
        <p14:creationId xmlns:p14="http://schemas.microsoft.com/office/powerpoint/2010/main" val="46077851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25"/>
          <p:cNvSpPr txBox="1">
            <a:spLocks noGrp="1"/>
          </p:cNvSpPr>
          <p:nvPr>
            <p:ph type="title"/>
          </p:nvPr>
        </p:nvSpPr>
        <p:spPr>
          <a:xfrm>
            <a:off x="407868" y="413200"/>
            <a:ext cx="4230400" cy="1325600"/>
          </a:xfrm>
          <a:prstGeom prst="rect">
            <a:avLst/>
          </a:prstGeom>
          <a:noFill/>
          <a:ln>
            <a:noFill/>
          </a:ln>
        </p:spPr>
        <p:txBody>
          <a:bodyPr spcFirstLastPara="1" wrap="square" lIns="100767" tIns="50367" rIns="100767" bIns="50367" anchor="ctr" anchorCtr="0">
            <a:noAutofit/>
          </a:bodyPr>
          <a:lstStyle/>
          <a:p>
            <a:pPr algn="l"/>
            <a:r>
              <a:rPr lang="en" dirty="0"/>
              <a:t>Common Criteria ISO 15408</a:t>
            </a:r>
            <a:endParaRPr sz="1600" dirty="0"/>
          </a:p>
        </p:txBody>
      </p:sp>
      <p:sp>
        <p:nvSpPr>
          <p:cNvPr id="2" name="Footer Placeholder 1">
            <a:extLst>
              <a:ext uri="{FF2B5EF4-FFF2-40B4-BE49-F238E27FC236}">
                <a16:creationId xmlns:a16="http://schemas.microsoft.com/office/drawing/2014/main" id="{82CC7B8F-72E2-4A4E-A7A7-2B809AEA7E56}"/>
              </a:ext>
            </a:extLst>
          </p:cNvPr>
          <p:cNvSpPr>
            <a:spLocks noGrp="1"/>
          </p:cNvSpPr>
          <p:nvPr>
            <p:ph type="ftr" sz="quarter" idx="11"/>
          </p:nvPr>
        </p:nvSpPr>
        <p:spPr/>
        <p:txBody>
          <a:bodyPr/>
          <a:lstStyle/>
          <a:p>
            <a:endParaRPr lang="en-US"/>
          </a:p>
        </p:txBody>
      </p:sp>
      <p:sp>
        <p:nvSpPr>
          <p:cNvPr id="1754" name="Google Shape;1754;p22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248</a:t>
            </a:fld>
            <a:endParaRPr/>
          </a:p>
        </p:txBody>
      </p:sp>
      <p:sp>
        <p:nvSpPr>
          <p:cNvPr id="1755" name="Google Shape;1755;p225"/>
          <p:cNvSpPr txBox="1">
            <a:spLocks noGrp="1"/>
          </p:cNvSpPr>
          <p:nvPr>
            <p:ph type="body" idx="4294967295"/>
          </p:nvPr>
        </p:nvSpPr>
        <p:spPr>
          <a:xfrm>
            <a:off x="0" y="4233863"/>
            <a:ext cx="12192000" cy="3167062"/>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1800"/>
              <a:buFont typeface="Noto Sans Symbols"/>
              <a:buChar char="➢"/>
            </a:pPr>
            <a:r>
              <a:rPr lang="en" sz="2400">
                <a:solidFill>
                  <a:schemeClr val="dk1"/>
                </a:solidFill>
                <a:latin typeface="Calibri"/>
                <a:ea typeface="Calibri"/>
                <a:cs typeface="Calibri"/>
                <a:sym typeface="Calibri"/>
              </a:rPr>
              <a:t>Protection Profile:  Requirements from Agency or Customer</a:t>
            </a:r>
            <a:endParaRPr sz="24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Target of evaluation:  System Designed by Vendor</a:t>
            </a:r>
            <a:endParaRPr sz="24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Security target  Documentation describing how ToE meets Protection Profile</a:t>
            </a:r>
            <a:endParaRPr sz="2400"/>
          </a:p>
          <a:p>
            <a:pPr marL="626518" lvl="1" indent="-203195">
              <a:lnSpc>
                <a:spcPct val="90000"/>
              </a:lnSpc>
              <a:spcBef>
                <a:spcPts val="400"/>
              </a:spcBef>
              <a:spcAft>
                <a:spcPts val="2133"/>
              </a:spcAft>
              <a:buClr>
                <a:schemeClr val="dk1"/>
              </a:buClr>
              <a:buSzPts val="1800"/>
              <a:buFont typeface="Noto Sans Symbols"/>
              <a:buChar char="➢"/>
            </a:pPr>
            <a:r>
              <a:rPr lang="en" sz="2400">
                <a:solidFill>
                  <a:schemeClr val="dk1"/>
                </a:solidFill>
                <a:latin typeface="Calibri"/>
                <a:ea typeface="Calibri"/>
                <a:cs typeface="Calibri"/>
                <a:sym typeface="Calibri"/>
              </a:rPr>
              <a:t>Evaluation Assurance Level (EAL 1-7)  Describes the level to which ToE meets Protection Profile</a:t>
            </a:r>
            <a:endParaRPr sz="2400"/>
          </a:p>
        </p:txBody>
      </p:sp>
      <p:pic>
        <p:nvPicPr>
          <p:cNvPr id="1756" name="Google Shape;1756;p225"/>
          <p:cNvPicPr preferRelativeResize="0"/>
          <p:nvPr/>
        </p:nvPicPr>
        <p:blipFill rotWithShape="1">
          <a:blip r:embed="rId3">
            <a:alphaModFix/>
          </a:blip>
          <a:srcRect/>
          <a:stretch/>
        </p:blipFill>
        <p:spPr>
          <a:xfrm>
            <a:off x="4638264" y="413200"/>
            <a:ext cx="6715537" cy="3769933"/>
          </a:xfrm>
          <a:prstGeom prst="rect">
            <a:avLst/>
          </a:prstGeom>
          <a:noFill/>
          <a:ln>
            <a:noFill/>
          </a:ln>
        </p:spPr>
      </p:pic>
      <p:sp>
        <p:nvSpPr>
          <p:cNvPr id="3" name="TextBox 2">
            <a:extLst>
              <a:ext uri="{FF2B5EF4-FFF2-40B4-BE49-F238E27FC236}">
                <a16:creationId xmlns:a16="http://schemas.microsoft.com/office/drawing/2014/main" id="{6D31B379-8397-4E47-AECB-75C5B30C484D}"/>
              </a:ext>
            </a:extLst>
          </p:cNvPr>
          <p:cNvSpPr txBox="1"/>
          <p:nvPr/>
        </p:nvSpPr>
        <p:spPr>
          <a:xfrm>
            <a:off x="609600" y="1738800"/>
            <a:ext cx="3670852" cy="923330"/>
          </a:xfrm>
          <a:prstGeom prst="rect">
            <a:avLst/>
          </a:prstGeom>
          <a:noFill/>
        </p:spPr>
        <p:txBody>
          <a:bodyPr wrap="square" rtlCol="0">
            <a:spAutoFit/>
          </a:bodyPr>
          <a:lstStyle/>
          <a:p>
            <a:r>
              <a:rPr lang="en-US" dirty="0"/>
              <a:t>International Standard to certify based on the TRUST and ASSURANCE of a system</a:t>
            </a:r>
          </a:p>
        </p:txBody>
      </p:sp>
    </p:spTree>
    <p:extLst>
      <p:ext uri="{BB962C8B-B14F-4D97-AF65-F5344CB8AC3E}">
        <p14:creationId xmlns:p14="http://schemas.microsoft.com/office/powerpoint/2010/main" val="117366658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22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Common Criteria EAL Ratings</a:t>
            </a:r>
            <a:endParaRPr sz="1600" dirty="0"/>
          </a:p>
        </p:txBody>
      </p:sp>
      <p:sp>
        <p:nvSpPr>
          <p:cNvPr id="2" name="Footer Placeholder 1">
            <a:extLst>
              <a:ext uri="{FF2B5EF4-FFF2-40B4-BE49-F238E27FC236}">
                <a16:creationId xmlns:a16="http://schemas.microsoft.com/office/drawing/2014/main" id="{D47BFFB9-E5D4-46D1-B0BE-09B03E9C1E4D}"/>
              </a:ext>
            </a:extLst>
          </p:cNvPr>
          <p:cNvSpPr>
            <a:spLocks noGrp="1"/>
          </p:cNvSpPr>
          <p:nvPr>
            <p:ph type="ftr" sz="quarter" idx="11"/>
          </p:nvPr>
        </p:nvSpPr>
        <p:spPr/>
        <p:txBody>
          <a:bodyPr/>
          <a:lstStyle/>
          <a:p>
            <a:endParaRPr lang="en-US"/>
          </a:p>
        </p:txBody>
      </p:sp>
      <p:sp>
        <p:nvSpPr>
          <p:cNvPr id="1762" name="Google Shape;1762;p22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249</a:t>
            </a:fld>
            <a:endParaRPr/>
          </a:p>
        </p:txBody>
      </p:sp>
      <p:sp>
        <p:nvSpPr>
          <p:cNvPr id="1763" name="Google Shape;1763;p226"/>
          <p:cNvSpPr txBox="1">
            <a:spLocks noGrp="1"/>
          </p:cNvSpPr>
          <p:nvPr>
            <p:ph type="body" idx="4294967295"/>
          </p:nvPr>
        </p:nvSpPr>
        <p:spPr>
          <a:xfrm>
            <a:off x="0" y="1690688"/>
            <a:ext cx="8231188" cy="4562475"/>
          </a:xfrm>
          <a:prstGeom prst="rect">
            <a:avLst/>
          </a:prstGeom>
          <a:noFill/>
          <a:ln>
            <a:noFill/>
          </a:ln>
        </p:spPr>
        <p:txBody>
          <a:bodyPr spcFirstLastPara="1" wrap="square" lIns="100767" tIns="50367" rIns="100767" bIns="50367" anchor="t" anchorCtr="0">
            <a:noAutofit/>
          </a:bodyPr>
          <a:lstStyle/>
          <a:p>
            <a:pPr marL="626518" lvl="1" indent="-203195">
              <a:lnSpc>
                <a:spcPct val="80000"/>
              </a:lnSpc>
              <a:spcBef>
                <a:spcPts val="0"/>
              </a:spcBef>
              <a:buClr>
                <a:schemeClr val="dk1"/>
              </a:buClr>
              <a:buSzPts val="2100"/>
              <a:buNone/>
            </a:pPr>
            <a:r>
              <a:rPr lang="en" sz="2800">
                <a:solidFill>
                  <a:schemeClr val="dk1"/>
                </a:solidFill>
                <a:latin typeface="Calibri"/>
                <a:ea typeface="Calibri"/>
                <a:cs typeface="Calibri"/>
                <a:sym typeface="Calibri"/>
              </a:rPr>
              <a:t>		</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1 – Functionally tested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2 – Structurally tested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3 – Methodically tested and checked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4 – Methodically designed, tested, and reviewed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5 – Semi formally designed and tested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6 – Semi-formally verified designed and tested</a:t>
            </a:r>
            <a:endParaRPr sz="1600"/>
          </a:p>
          <a:p>
            <a:pPr marL="626518" lvl="1" indent="-211661">
              <a:lnSpc>
                <a:spcPct val="80000"/>
              </a:lnSpc>
              <a:spcBef>
                <a:spcPts val="400"/>
              </a:spcBef>
              <a:buClr>
                <a:schemeClr val="dk1"/>
              </a:buClr>
              <a:buSzPts val="2100"/>
              <a:buFont typeface="Noto Sans Symbols"/>
              <a:buChar char="➢"/>
            </a:pPr>
            <a:r>
              <a:rPr lang="en" sz="2800">
                <a:solidFill>
                  <a:schemeClr val="dk1"/>
                </a:solidFill>
                <a:latin typeface="Calibri"/>
                <a:ea typeface="Calibri"/>
                <a:cs typeface="Calibri"/>
                <a:sym typeface="Calibri"/>
              </a:rPr>
              <a:t>EAL 7 – Formally verified designed and tested</a:t>
            </a:r>
            <a:endParaRPr sz="1600"/>
          </a:p>
          <a:p>
            <a:pPr marL="626518" lvl="1" indent="-203195">
              <a:lnSpc>
                <a:spcPct val="80000"/>
              </a:lnSpc>
              <a:spcBef>
                <a:spcPts val="400"/>
              </a:spcBef>
              <a:buClr>
                <a:schemeClr val="dk1"/>
              </a:buClr>
              <a:buSzPts val="2100"/>
              <a:buNone/>
            </a:pPr>
            <a:r>
              <a:rPr lang="en" sz="2800">
                <a:solidFill>
                  <a:schemeClr val="dk1"/>
                </a:solidFill>
                <a:latin typeface="Calibri"/>
                <a:ea typeface="Calibri"/>
                <a:cs typeface="Calibri"/>
                <a:sym typeface="Calibri"/>
              </a:rPr>
              <a:t>	</a:t>
            </a:r>
            <a:endParaRPr sz="1600"/>
          </a:p>
          <a:p>
            <a:pPr marL="626518" lvl="1" indent="-203195">
              <a:lnSpc>
                <a:spcPct val="80000"/>
              </a:lnSpc>
              <a:spcBef>
                <a:spcPts val="400"/>
              </a:spcBef>
              <a:spcAft>
                <a:spcPts val="2133"/>
              </a:spcAft>
              <a:buClr>
                <a:schemeClr val="dk1"/>
              </a:buClr>
              <a:buSzPts val="2100"/>
              <a:buNone/>
            </a:pPr>
            <a:r>
              <a:rPr lang="en" sz="28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791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569844" y="501649"/>
            <a:ext cx="10783960" cy="453200"/>
          </a:xfrm>
          <a:prstGeom prst="rect">
            <a:avLst/>
          </a:prstGeom>
          <a:noFill/>
          <a:ln>
            <a:noFill/>
          </a:ln>
        </p:spPr>
        <p:txBody>
          <a:bodyPr spcFirstLastPara="1" wrap="square" lIns="0" tIns="11700" rIns="0" bIns="0" anchor="t" anchorCtr="0">
            <a:noAutofit/>
          </a:bodyPr>
          <a:lstStyle/>
          <a:p>
            <a:pPr marL="16933"/>
            <a:r>
              <a:rPr lang="en-US" dirty="0">
                <a:latin typeface="Assistant"/>
                <a:ea typeface="Assistant"/>
                <a:cs typeface="Assistant"/>
                <a:sym typeface="Assistant"/>
              </a:rPr>
              <a:t>Closing the Gap: </a:t>
            </a:r>
            <a:r>
              <a:rPr lang="en" dirty="0">
                <a:latin typeface="Assistant"/>
                <a:ea typeface="Assistant"/>
                <a:cs typeface="Assistant"/>
                <a:sym typeface="Assistant"/>
              </a:rPr>
              <a:t>Information </a:t>
            </a:r>
            <a:r>
              <a:rPr lang="en-US" dirty="0">
                <a:latin typeface="Assistant"/>
                <a:ea typeface="Assistant"/>
                <a:cs typeface="Assistant"/>
                <a:sym typeface="Assistant"/>
              </a:rPr>
              <a:t>Security Strategy </a:t>
            </a:r>
            <a:endParaRPr sz="1600" dirty="0">
              <a:latin typeface="Assistant"/>
              <a:ea typeface="Assistant"/>
              <a:cs typeface="Assistant"/>
              <a:sym typeface="Assistant"/>
            </a:endParaRPr>
          </a:p>
        </p:txBody>
      </p:sp>
      <p:sp>
        <p:nvSpPr>
          <p:cNvPr id="226" name="Google Shape;226;p3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25</a:t>
            </a:fld>
            <a:endParaRPr kern="0">
              <a:solidFill>
                <a:srgbClr val="000000"/>
              </a:solidFill>
            </a:endParaRPr>
          </a:p>
        </p:txBody>
      </p:sp>
      <p:sp>
        <p:nvSpPr>
          <p:cNvPr id="225" name="Google Shape;225;p35"/>
          <p:cNvSpPr txBox="1"/>
          <p:nvPr/>
        </p:nvSpPr>
        <p:spPr>
          <a:xfrm>
            <a:off x="569844" y="1495404"/>
            <a:ext cx="5022573" cy="3580800"/>
          </a:xfrm>
          <a:prstGeom prst="rect">
            <a:avLst/>
          </a:prstGeom>
          <a:noFill/>
          <a:ln>
            <a:noFill/>
          </a:ln>
        </p:spPr>
        <p:txBody>
          <a:bodyPr spcFirstLastPara="1" wrap="square" lIns="0" tIns="67767" rIns="0" bIns="0" anchor="t" anchorCtr="0">
            <a:noAutofit/>
          </a:bodyPr>
          <a:lstStyle/>
          <a:p>
            <a:pPr marL="321725" indent="-270927" defTabSz="1219170">
              <a:buClr>
                <a:srgbClr val="000000"/>
              </a:buClr>
              <a:buSzPts val="1600"/>
              <a:buFont typeface="Assistant"/>
              <a:buChar char="●"/>
            </a:pPr>
            <a:r>
              <a:rPr lang="en-US" sz="2400" kern="0" dirty="0">
                <a:solidFill>
                  <a:srgbClr val="000000"/>
                </a:solidFill>
                <a:latin typeface="Assistant"/>
                <a:ea typeface="Assistant"/>
                <a:cs typeface="Assistant"/>
                <a:sym typeface="Assistant"/>
              </a:rPr>
              <a:t>Long term </a:t>
            </a:r>
            <a:r>
              <a:rPr lang="en" sz="2400" kern="0" dirty="0">
                <a:solidFill>
                  <a:srgbClr val="000000"/>
                </a:solidFill>
                <a:latin typeface="Assistant"/>
                <a:ea typeface="Assistant"/>
                <a:cs typeface="Assistant"/>
                <a:sym typeface="Assistant"/>
              </a:rPr>
              <a:t>perspective to help move the organization from current state to desired state </a:t>
            </a:r>
            <a:r>
              <a:rPr lang="en-US" sz="2400" kern="0" dirty="0">
                <a:solidFill>
                  <a:srgbClr val="000000"/>
                </a:solidFill>
                <a:latin typeface="Assistant"/>
                <a:ea typeface="Assistant"/>
                <a:cs typeface="Assistant"/>
                <a:sym typeface="Assistant"/>
              </a:rPr>
              <a:t>as detailed in </a:t>
            </a:r>
            <a:r>
              <a:rPr lang="en" sz="2400" kern="0" dirty="0">
                <a:solidFill>
                  <a:srgbClr val="000000"/>
                </a:solidFill>
                <a:latin typeface="Assistant"/>
                <a:ea typeface="Assistant"/>
                <a:cs typeface="Assistant"/>
                <a:sym typeface="Assistant"/>
              </a:rPr>
              <a:t>gap analysis</a:t>
            </a:r>
            <a:endParaRPr sz="2400" kern="0" dirty="0">
              <a:solidFill>
                <a:srgbClr val="000000"/>
              </a:solidFill>
              <a:latin typeface="Assistant"/>
              <a:ea typeface="Assistant"/>
              <a:cs typeface="Assistant"/>
              <a:sym typeface="Assistant"/>
            </a:endParaRPr>
          </a:p>
          <a:p>
            <a:pPr marL="321725" indent="-270927" defTabSz="1219170">
              <a:spcBef>
                <a:spcPts val="400"/>
              </a:spcBef>
              <a:buClr>
                <a:srgbClr val="000000"/>
              </a:buClr>
              <a:buSzPts val="1600"/>
              <a:buFont typeface="Assistant"/>
              <a:buChar char="●"/>
            </a:pPr>
            <a:r>
              <a:rPr lang="en" sz="2400" kern="0" dirty="0">
                <a:solidFill>
                  <a:srgbClr val="000000"/>
                </a:solidFill>
                <a:latin typeface="Assistant"/>
                <a:ea typeface="Assistant"/>
                <a:cs typeface="Assistant"/>
                <a:sym typeface="Assistant"/>
              </a:rPr>
              <a:t>Standard </a:t>
            </a:r>
            <a:r>
              <a:rPr lang="en-US" sz="2400" kern="0" dirty="0">
                <a:solidFill>
                  <a:srgbClr val="000000"/>
                </a:solidFill>
                <a:latin typeface="Assistant"/>
                <a:ea typeface="Assistant"/>
                <a:cs typeface="Assistant"/>
                <a:sym typeface="Assistant"/>
              </a:rPr>
              <a:t>throughout</a:t>
            </a:r>
            <a:r>
              <a:rPr lang="en" sz="2400" kern="0" dirty="0">
                <a:solidFill>
                  <a:srgbClr val="000000"/>
                </a:solidFill>
                <a:latin typeface="Assistant"/>
                <a:ea typeface="Assistant"/>
                <a:cs typeface="Assistant"/>
                <a:sym typeface="Assistant"/>
              </a:rPr>
              <a:t> the organization</a:t>
            </a:r>
            <a:endParaRPr sz="2400" kern="0" dirty="0">
              <a:solidFill>
                <a:srgbClr val="000000"/>
              </a:solidFill>
              <a:latin typeface="Assistant"/>
              <a:ea typeface="Assistant"/>
              <a:cs typeface="Assistant"/>
              <a:sym typeface="Assistant"/>
            </a:endParaRPr>
          </a:p>
          <a:p>
            <a:pPr marL="321725" marR="1117572" indent="-287859" defTabSz="1219170">
              <a:lnSpc>
                <a:spcPct val="100400"/>
              </a:lnSpc>
              <a:spcBef>
                <a:spcPts val="400"/>
              </a:spcBef>
              <a:buClr>
                <a:srgbClr val="000000"/>
              </a:buClr>
              <a:buSzPts val="1600"/>
              <a:buFont typeface="Assistant"/>
              <a:buChar char="●"/>
            </a:pPr>
            <a:r>
              <a:rPr lang="en" sz="2400" kern="0" dirty="0">
                <a:solidFill>
                  <a:srgbClr val="000000"/>
                </a:solidFill>
                <a:latin typeface="Assistant"/>
                <a:ea typeface="Assistant"/>
                <a:cs typeface="Assistant"/>
                <a:sym typeface="Assistant"/>
              </a:rPr>
              <a:t>Aligned with business strategy/direction</a:t>
            </a:r>
            <a:endParaRPr sz="1400" kern="0" dirty="0">
              <a:solidFill>
                <a:srgbClr val="000000"/>
              </a:solidFill>
              <a:latin typeface="Assistant"/>
              <a:ea typeface="Assistant"/>
              <a:cs typeface="Assistant"/>
              <a:sym typeface="Assistant"/>
            </a:endParaRPr>
          </a:p>
          <a:p>
            <a:pPr marL="321725" marR="203195" indent="-287859" defTabSz="1219170">
              <a:lnSpc>
                <a:spcPct val="90666"/>
              </a:lnSpc>
              <a:spcBef>
                <a:spcPts val="533"/>
              </a:spcBef>
              <a:buClr>
                <a:srgbClr val="000000"/>
              </a:buClr>
              <a:buSzPts val="1600"/>
              <a:buFont typeface="Assistant"/>
              <a:buChar char="●"/>
            </a:pPr>
            <a:r>
              <a:rPr lang="en" sz="2400" kern="0" dirty="0">
                <a:solidFill>
                  <a:srgbClr val="000000"/>
                </a:solidFill>
                <a:latin typeface="Assistant"/>
                <a:ea typeface="Assistant"/>
                <a:cs typeface="Assistant"/>
                <a:sym typeface="Assistant"/>
              </a:rPr>
              <a:t>Understands the culture of the organization</a:t>
            </a:r>
            <a:endParaRPr sz="2400" kern="0" dirty="0">
              <a:solidFill>
                <a:srgbClr val="000000"/>
              </a:solidFill>
              <a:latin typeface="Assistant"/>
              <a:ea typeface="Assistant"/>
              <a:cs typeface="Assistant"/>
              <a:sym typeface="Assistant"/>
            </a:endParaRPr>
          </a:p>
          <a:p>
            <a:pPr marL="321725" marR="203195" indent="-287859" defTabSz="1219170">
              <a:lnSpc>
                <a:spcPct val="90666"/>
              </a:lnSpc>
              <a:spcBef>
                <a:spcPts val="533"/>
              </a:spcBef>
              <a:buClr>
                <a:srgbClr val="000000"/>
              </a:buClr>
              <a:buSzPts val="1600"/>
              <a:buFont typeface="Assistant"/>
              <a:buChar char="●"/>
            </a:pPr>
            <a:r>
              <a:rPr lang="en" sz="2400" kern="0" dirty="0">
                <a:solidFill>
                  <a:srgbClr val="000000"/>
                </a:solidFill>
                <a:latin typeface="Assistant"/>
                <a:ea typeface="Assistant"/>
                <a:cs typeface="Assistant"/>
                <a:sym typeface="Assistant"/>
              </a:rPr>
              <a:t>Reflects business needs and priorities</a:t>
            </a:r>
            <a:endParaRPr sz="2400" kern="0" dirty="0">
              <a:solidFill>
                <a:srgbClr val="000000"/>
              </a:solidFill>
              <a:latin typeface="Assistant"/>
              <a:ea typeface="Assistant"/>
              <a:cs typeface="Assistant"/>
              <a:sym typeface="Assistant"/>
            </a:endParaRPr>
          </a:p>
        </p:txBody>
      </p:sp>
      <p:grpSp>
        <p:nvGrpSpPr>
          <p:cNvPr id="9" name="Group 8">
            <a:extLst>
              <a:ext uri="{FF2B5EF4-FFF2-40B4-BE49-F238E27FC236}">
                <a16:creationId xmlns:a16="http://schemas.microsoft.com/office/drawing/2014/main" id="{B5F81FAC-F518-494E-8F19-E20049F74636}"/>
              </a:ext>
            </a:extLst>
          </p:cNvPr>
          <p:cNvGrpSpPr/>
          <p:nvPr/>
        </p:nvGrpSpPr>
        <p:grpSpPr>
          <a:xfrm>
            <a:off x="0" y="0"/>
            <a:ext cx="12192000" cy="6858000"/>
            <a:chOff x="0" y="0"/>
            <a:chExt cx="12192000" cy="6858000"/>
          </a:xfrm>
        </p:grpSpPr>
        <p:pic>
          <p:nvPicPr>
            <p:cNvPr id="1026" name="Picture 2" descr="gap analysis template">
              <a:extLst>
                <a:ext uri="{FF2B5EF4-FFF2-40B4-BE49-F238E27FC236}">
                  <a16:creationId xmlns:a16="http://schemas.microsoft.com/office/drawing/2014/main" id="{3F114E73-2B48-42D8-B15D-FDDC884EE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D218DAD-552B-4190-B368-E919566ACB47}"/>
                </a:ext>
              </a:extLst>
            </p:cNvPr>
            <p:cNvPicPr>
              <a:picLocks noChangeAspect="1"/>
            </p:cNvPicPr>
            <p:nvPr/>
          </p:nvPicPr>
          <p:blipFill>
            <a:blip r:embed="rId4"/>
            <a:stretch>
              <a:fillRect/>
            </a:stretch>
          </p:blipFill>
          <p:spPr>
            <a:xfrm>
              <a:off x="4069734" y="2027666"/>
              <a:ext cx="209136" cy="223078"/>
            </a:xfrm>
            <a:prstGeom prst="rect">
              <a:avLst/>
            </a:prstGeom>
          </p:spPr>
        </p:pic>
      </p:grpSp>
    </p:spTree>
    <p:extLst>
      <p:ext uri="{BB962C8B-B14F-4D97-AF65-F5344CB8AC3E}">
        <p14:creationId xmlns:p14="http://schemas.microsoft.com/office/powerpoint/2010/main" val="40040819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7"/>
          <p:cNvSpPr txBox="1">
            <a:spLocks noGrp="1"/>
          </p:cNvSpPr>
          <p:nvPr>
            <p:ph type="title"/>
          </p:nvPr>
        </p:nvSpPr>
        <p:spPr>
          <a:xfrm>
            <a:off x="838200" y="537883"/>
            <a:ext cx="10515600" cy="1325600"/>
          </a:xfrm>
          <a:prstGeom prst="rect">
            <a:avLst/>
          </a:prstGeom>
          <a:noFill/>
          <a:ln>
            <a:noFill/>
          </a:ln>
        </p:spPr>
        <p:txBody>
          <a:bodyPr spcFirstLastPara="1" wrap="square" lIns="100767" tIns="50367" rIns="100767" bIns="50367" anchor="ctr" anchorCtr="0">
            <a:noAutofit/>
          </a:bodyPr>
          <a:lstStyle/>
          <a:p>
            <a:pPr>
              <a:buSzPts val="3300"/>
            </a:pPr>
            <a:r>
              <a:rPr lang="en" sz="4400" dirty="0"/>
              <a:t>Certification &amp; Accreditation</a:t>
            </a:r>
            <a:br>
              <a:rPr lang="en" sz="4400" dirty="0"/>
            </a:br>
            <a:endParaRPr dirty="0"/>
          </a:p>
        </p:txBody>
      </p:sp>
      <p:sp>
        <p:nvSpPr>
          <p:cNvPr id="2" name="Footer Placeholder 1">
            <a:extLst>
              <a:ext uri="{FF2B5EF4-FFF2-40B4-BE49-F238E27FC236}">
                <a16:creationId xmlns:a16="http://schemas.microsoft.com/office/drawing/2014/main" id="{7D12F17A-4AF3-4379-BC91-2107EDF50DD3}"/>
              </a:ext>
            </a:extLst>
          </p:cNvPr>
          <p:cNvSpPr>
            <a:spLocks noGrp="1"/>
          </p:cNvSpPr>
          <p:nvPr>
            <p:ph type="ftr" sz="quarter" idx="11"/>
          </p:nvPr>
        </p:nvSpPr>
        <p:spPr/>
        <p:txBody>
          <a:bodyPr/>
          <a:lstStyle/>
          <a:p>
            <a:endParaRPr lang="en-US"/>
          </a:p>
        </p:txBody>
      </p:sp>
      <p:sp>
        <p:nvSpPr>
          <p:cNvPr id="1769" name="Google Shape;1769;p22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250</a:t>
            </a:fld>
            <a:endParaRPr/>
          </a:p>
        </p:txBody>
      </p:sp>
      <p:sp>
        <p:nvSpPr>
          <p:cNvPr id="1770" name="Google Shape;1770;p227"/>
          <p:cNvSpPr txBox="1">
            <a:spLocks noGrp="1"/>
          </p:cNvSpPr>
          <p:nvPr>
            <p:ph type="body" idx="4294967295"/>
          </p:nvPr>
        </p:nvSpPr>
        <p:spPr>
          <a:xfrm>
            <a:off x="0" y="1968500"/>
            <a:ext cx="9707563" cy="4387850"/>
          </a:xfrm>
          <a:prstGeom prst="rect">
            <a:avLst/>
          </a:prstGeom>
          <a:noFill/>
          <a:ln>
            <a:noFill/>
          </a:ln>
        </p:spPr>
        <p:txBody>
          <a:bodyPr spcFirstLastPara="1" wrap="square" lIns="100767" tIns="50367" rIns="100767" bIns="50367" anchor="t" anchorCtr="0">
            <a:noAutofit/>
          </a:bodyPr>
          <a:lstStyle/>
          <a:p>
            <a:pPr marL="897444" lvl="1" indent="-474121">
              <a:lnSpc>
                <a:spcPct val="90000"/>
              </a:lnSpc>
              <a:spcBef>
                <a:spcPts val="0"/>
              </a:spcBef>
              <a:buClr>
                <a:schemeClr val="dk1"/>
              </a:buClr>
              <a:buSzPts val="2200"/>
              <a:buFont typeface="Noto Sans Symbols"/>
              <a:buChar char="➢"/>
            </a:pPr>
            <a:r>
              <a:rPr lang="en" sz="2933" dirty="0">
                <a:solidFill>
                  <a:schemeClr val="dk1"/>
                </a:solidFill>
                <a:latin typeface="Calibri"/>
                <a:ea typeface="Calibri"/>
                <a:cs typeface="Calibri"/>
                <a:sym typeface="Calibri"/>
              </a:rPr>
              <a:t>Certification:</a:t>
            </a:r>
            <a:endParaRPr sz="1600" dirty="0"/>
          </a:p>
          <a:p>
            <a:pPr marL="1337700" lvl="1" indent="-482588">
              <a:lnSpc>
                <a:spcPct val="90000"/>
              </a:lnSpc>
              <a:spcBef>
                <a:spcPts val="400"/>
              </a:spcBef>
              <a:buClr>
                <a:schemeClr val="dk1"/>
              </a:buClr>
              <a:buSzPts val="1700"/>
              <a:buFont typeface="Noto Sans Symbols"/>
              <a:buChar char="➢"/>
            </a:pPr>
            <a:r>
              <a:rPr lang="en" sz="2267" dirty="0">
                <a:solidFill>
                  <a:schemeClr val="dk1"/>
                </a:solidFill>
                <a:latin typeface="Calibri"/>
                <a:ea typeface="Calibri"/>
                <a:cs typeface="Calibri"/>
                <a:sym typeface="Calibri"/>
              </a:rPr>
              <a:t>A process that ensures systems and major applications adhere to formal and established security requirements that are well documented and authorized. </a:t>
            </a:r>
            <a:endParaRPr sz="1600" dirty="0"/>
          </a:p>
          <a:p>
            <a:pPr marL="1337700" lvl="1" indent="-482588">
              <a:lnSpc>
                <a:spcPct val="90000"/>
              </a:lnSpc>
              <a:spcBef>
                <a:spcPts val="400"/>
              </a:spcBef>
              <a:buClr>
                <a:schemeClr val="dk1"/>
              </a:buClr>
              <a:buSzPts val="1700"/>
              <a:buFont typeface="Noto Sans Symbols"/>
              <a:buChar char="➢"/>
            </a:pPr>
            <a:r>
              <a:rPr lang="en" sz="2267" dirty="0">
                <a:solidFill>
                  <a:schemeClr val="dk1"/>
                </a:solidFill>
                <a:latin typeface="Calibri"/>
                <a:ea typeface="Calibri"/>
                <a:cs typeface="Calibri"/>
                <a:sym typeface="Calibri"/>
              </a:rPr>
              <a:t>It is usually performed by a vendor.</a:t>
            </a:r>
            <a:endParaRPr sz="1600" dirty="0"/>
          </a:p>
          <a:p>
            <a:pPr marL="897444" lvl="1" indent="-474121">
              <a:lnSpc>
                <a:spcPct val="90000"/>
              </a:lnSpc>
              <a:spcBef>
                <a:spcPts val="400"/>
              </a:spcBef>
              <a:buClr>
                <a:schemeClr val="dk2"/>
              </a:buClr>
              <a:buSzPts val="2200"/>
              <a:buFont typeface="Noto Sans Symbols"/>
              <a:buChar char="➢"/>
            </a:pPr>
            <a:r>
              <a:rPr lang="en" sz="2933" dirty="0">
                <a:solidFill>
                  <a:schemeClr val="dk1"/>
                </a:solidFill>
                <a:latin typeface="Calibri"/>
                <a:ea typeface="Calibri"/>
                <a:cs typeface="Calibri"/>
                <a:sym typeface="Calibri"/>
              </a:rPr>
              <a:t>Accreditation:</a:t>
            </a:r>
            <a:endParaRPr sz="1600" dirty="0"/>
          </a:p>
          <a:p>
            <a:pPr marL="1337700" lvl="1" indent="-482588">
              <a:lnSpc>
                <a:spcPct val="90000"/>
              </a:lnSpc>
              <a:spcBef>
                <a:spcPts val="400"/>
              </a:spcBef>
              <a:buClr>
                <a:schemeClr val="dk2"/>
              </a:buClr>
              <a:buSzPts val="1700"/>
              <a:buFont typeface="Noto Sans Symbols"/>
              <a:buChar char="➢"/>
            </a:pPr>
            <a:r>
              <a:rPr lang="en" sz="2267" dirty="0">
                <a:solidFill>
                  <a:schemeClr val="dk1"/>
                </a:solidFill>
                <a:latin typeface="Calibri"/>
                <a:ea typeface="Calibri"/>
                <a:cs typeface="Calibri"/>
                <a:sym typeface="Calibri"/>
              </a:rPr>
              <a:t>A formal declaration by a Designated Accrediting Authority (DAA) that information systems are approved to operate at an acceptable level of risk based on the implementation of an approved set of technical, managerial, and procedural safeguards.</a:t>
            </a:r>
            <a:endParaRPr sz="1600" dirty="0"/>
          </a:p>
          <a:p>
            <a:pPr marL="372524" indent="-304792">
              <a:lnSpc>
                <a:spcPct val="90000"/>
              </a:lnSpc>
              <a:spcBef>
                <a:spcPts val="933"/>
              </a:spcBef>
              <a:buClr>
                <a:schemeClr val="dk1"/>
              </a:buClr>
              <a:buSzPts val="3300"/>
              <a:buNone/>
            </a:pPr>
            <a:endParaRPr sz="4400" dirty="0">
              <a:solidFill>
                <a:schemeClr val="dk1"/>
              </a:solidFill>
              <a:latin typeface="Calibri"/>
              <a:ea typeface="Calibri"/>
              <a:cs typeface="Calibri"/>
              <a:sym typeface="Calibri"/>
            </a:endParaRPr>
          </a:p>
          <a:p>
            <a:pPr marL="914377" lvl="2" indent="-67732">
              <a:lnSpc>
                <a:spcPct val="90000"/>
              </a:lnSpc>
              <a:spcBef>
                <a:spcPts val="400"/>
              </a:spcBef>
              <a:buClr>
                <a:schemeClr val="dk1"/>
              </a:buClr>
              <a:buSzPts val="1700"/>
              <a:buNone/>
            </a:pPr>
            <a:endParaRPr sz="2267" dirty="0">
              <a:solidFill>
                <a:schemeClr val="dk1"/>
              </a:solidFill>
              <a:latin typeface="Calibri"/>
              <a:ea typeface="Calibri"/>
              <a:cs typeface="Calibri"/>
              <a:sym typeface="Calibri"/>
            </a:endParaRPr>
          </a:p>
          <a:p>
            <a:pPr marL="914377" lvl="2" indent="-67732">
              <a:lnSpc>
                <a:spcPct val="90000"/>
              </a:lnSpc>
              <a:spcBef>
                <a:spcPts val="400"/>
              </a:spcBef>
              <a:buClr>
                <a:schemeClr val="dk1"/>
              </a:buClr>
              <a:buSzPts val="1700"/>
              <a:buNone/>
            </a:pPr>
            <a:endParaRPr sz="2267" dirty="0">
              <a:solidFill>
                <a:schemeClr val="dk1"/>
              </a:solidFill>
              <a:latin typeface="Calibri"/>
              <a:ea typeface="Calibri"/>
              <a:cs typeface="Calibri"/>
              <a:sym typeface="Calibri"/>
            </a:endParaRPr>
          </a:p>
          <a:p>
            <a:pPr marL="914377" lvl="2" indent="-67732">
              <a:lnSpc>
                <a:spcPct val="90000"/>
              </a:lnSpc>
              <a:spcBef>
                <a:spcPts val="400"/>
              </a:spcBef>
              <a:spcAft>
                <a:spcPts val="2133"/>
              </a:spcAft>
              <a:buClr>
                <a:schemeClr val="dk1"/>
              </a:buClr>
              <a:buSzPts val="1700"/>
              <a:buNone/>
            </a:pPr>
            <a:endParaRPr sz="22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83731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4E4B-1347-464D-959F-324804C08123}"/>
              </a:ext>
            </a:extLst>
          </p:cNvPr>
          <p:cNvSpPr>
            <a:spLocks noGrp="1"/>
          </p:cNvSpPr>
          <p:nvPr>
            <p:ph type="title"/>
          </p:nvPr>
        </p:nvSpPr>
        <p:spPr/>
        <p:txBody>
          <a:bodyPr/>
          <a:lstStyle/>
          <a:p>
            <a:r>
              <a:rPr lang="en-US" dirty="0"/>
              <a:t>Domain 3 Part 2: Security Architecture and Design Review</a:t>
            </a:r>
          </a:p>
        </p:txBody>
      </p:sp>
      <p:sp>
        <p:nvSpPr>
          <p:cNvPr id="3" name="Text Placeholder 2">
            <a:extLst>
              <a:ext uri="{FF2B5EF4-FFF2-40B4-BE49-F238E27FC236}">
                <a16:creationId xmlns:a16="http://schemas.microsoft.com/office/drawing/2014/main" id="{0D159FB2-0A4B-446C-8BDA-D7E0D7F3FF6A}"/>
              </a:ext>
            </a:extLst>
          </p:cNvPr>
          <p:cNvSpPr>
            <a:spLocks noGrp="1"/>
          </p:cNvSpPr>
          <p:nvPr>
            <p:ph idx="1"/>
          </p:nvPr>
        </p:nvSpPr>
        <p:spPr/>
        <p:txBody>
          <a:bodyPr/>
          <a:lstStyle/>
          <a:p>
            <a:r>
              <a:rPr lang="en-US" dirty="0"/>
              <a:t>Security Models </a:t>
            </a:r>
          </a:p>
          <a:p>
            <a:r>
              <a:rPr lang="en-US" dirty="0"/>
              <a:t>System Architecture</a:t>
            </a:r>
          </a:p>
          <a:p>
            <a:r>
              <a:rPr lang="en-US" dirty="0"/>
              <a:t>The Trusted Computing Base</a:t>
            </a:r>
          </a:p>
          <a:p>
            <a:r>
              <a:rPr lang="en-US" dirty="0"/>
              <a:t>Hardware Architecture</a:t>
            </a:r>
          </a:p>
          <a:p>
            <a:r>
              <a:rPr lang="en-US" dirty="0"/>
              <a:t>Software:  Operating System Architecture</a:t>
            </a:r>
          </a:p>
          <a:p>
            <a:r>
              <a:rPr lang="en-US" dirty="0"/>
              <a:t>Software: Application Architecture</a:t>
            </a:r>
          </a:p>
          <a:p>
            <a:r>
              <a:rPr lang="en-US" dirty="0"/>
              <a:t>Secure Modes of Operation</a:t>
            </a:r>
          </a:p>
          <a:p>
            <a:r>
              <a:rPr lang="en-US" dirty="0"/>
              <a:t>Certification and Accreditation</a:t>
            </a:r>
          </a:p>
          <a:p>
            <a:endParaRPr lang="en-US" dirty="0"/>
          </a:p>
        </p:txBody>
      </p:sp>
      <p:sp>
        <p:nvSpPr>
          <p:cNvPr id="5" name="Footer Placeholder 4">
            <a:extLst>
              <a:ext uri="{FF2B5EF4-FFF2-40B4-BE49-F238E27FC236}">
                <a16:creationId xmlns:a16="http://schemas.microsoft.com/office/drawing/2014/main" id="{D7D4083C-51AA-4959-A0F5-800CF09F4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139273-6446-4621-AF22-9844E5CB658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251</a:t>
            </a:fld>
            <a:endParaRPr lang="en"/>
          </a:p>
        </p:txBody>
      </p:sp>
    </p:spTree>
    <p:extLst>
      <p:ext uri="{BB962C8B-B14F-4D97-AF65-F5344CB8AC3E}">
        <p14:creationId xmlns:p14="http://schemas.microsoft.com/office/powerpoint/2010/main" val="24401133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28"/>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2" name="Google Shape;1532;p198"/>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algn="r">
              <a:spcBef>
                <a:spcPct val="0"/>
              </a:spcBef>
              <a:buClr>
                <a:srgbClr val="FFFFFF"/>
              </a:buClr>
              <a:buSzPts val="3900"/>
            </a:pPr>
            <a:r>
              <a:rPr lang="en-US" sz="3800" kern="1200" dirty="0">
                <a:solidFill>
                  <a:schemeClr val="tx1"/>
                </a:solidFill>
                <a:latin typeface="+mj-lt"/>
                <a:ea typeface="+mj-ea"/>
                <a:cs typeface="+mj-cs"/>
              </a:rPr>
              <a:t>Domain 4</a:t>
            </a:r>
            <a:br>
              <a:rPr lang="en-US" sz="3800" kern="1200" dirty="0">
                <a:solidFill>
                  <a:schemeClr val="tx1"/>
                </a:solidFill>
                <a:latin typeface="+mj-lt"/>
                <a:ea typeface="+mj-ea"/>
                <a:cs typeface="+mj-cs"/>
              </a:rPr>
            </a:br>
            <a:r>
              <a:rPr lang="en-US" sz="3800" kern="1200" dirty="0">
                <a:solidFill>
                  <a:schemeClr val="tx1"/>
                </a:solidFill>
                <a:latin typeface="+mj-lt"/>
                <a:ea typeface="+mj-ea"/>
                <a:cs typeface="+mj-cs"/>
              </a:rPr>
              <a:t>Networking and Telecommunications</a:t>
            </a:r>
          </a:p>
        </p:txBody>
      </p:sp>
      <p:sp>
        <p:nvSpPr>
          <p:cNvPr id="1534" name="Google Shape;1534;p198"/>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spcAft>
                <a:spcPts val="2133"/>
              </a:spcAft>
              <a:buClr>
                <a:srgbClr val="FFFFFF"/>
              </a:buClr>
              <a:buSzPts val="1600"/>
              <a:buNone/>
            </a:pPr>
            <a:r>
              <a:rPr lang="en-US" sz="2400" kern="1200" dirty="0">
                <a:solidFill>
                  <a:schemeClr val="tx1"/>
                </a:solidFill>
                <a:latin typeface="+mn-lt"/>
                <a:ea typeface="+mn-ea"/>
                <a:cs typeface="+mn-cs"/>
                <a:sym typeface="Calibri"/>
              </a:rPr>
              <a:t> </a:t>
            </a:r>
            <a:endParaRPr lang="en-US" sz="2400" kern="1200" dirty="0">
              <a:solidFill>
                <a:schemeClr val="tx1"/>
              </a:solidFill>
              <a:latin typeface="+mn-lt"/>
              <a:ea typeface="+mn-ea"/>
              <a:cs typeface="+mn-cs"/>
            </a:endParaRPr>
          </a:p>
        </p:txBody>
      </p:sp>
      <p:sp>
        <p:nvSpPr>
          <p:cNvPr id="133" name="Oval 13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Connector 14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533" name="Google Shape;1533;p198"/>
          <p:cNvSpPr txBox="1">
            <a:spLocks noGrp="1"/>
          </p:cNvSpPr>
          <p:nvPr>
            <p:ph type="sldNum" idx="12"/>
          </p:nvPr>
        </p:nvSpPr>
        <p:spPr>
          <a:xfrm>
            <a:off x="11082528" y="6356350"/>
            <a:ext cx="365760" cy="365125"/>
          </a:xfrm>
          <a:prstGeom prst="ellipse">
            <a:avLst/>
          </a:prstGeom>
          <a:solidFill>
            <a:srgbClr val="7F7F7F"/>
          </a:solidFill>
        </p:spPr>
        <p:txBody>
          <a:bodyPr spcFirstLastPara="1" vert="horz" lIns="91440" tIns="45720" rIns="91440" bIns="45720" rtlCol="0" anchor="ctr" anchorCtr="0">
            <a:normAutofit fontScale="70000" lnSpcReduction="20000"/>
          </a:bodyPr>
          <a:lstStyle/>
          <a:p>
            <a:pPr algn="ctr">
              <a:lnSpc>
                <a:spcPct val="90000"/>
              </a:lnSpc>
              <a:spcAft>
                <a:spcPts val="600"/>
              </a:spcAft>
              <a:buClr>
                <a:srgbClr val="595959"/>
              </a:buClr>
              <a:buSzPts val="1000"/>
            </a:pPr>
            <a:fld id="{00000000-1234-1234-1234-123412341234}" type="slidenum">
              <a:rPr lang="en-US" sz="600">
                <a:solidFill>
                  <a:srgbClr val="FFFFFF"/>
                </a:solidFill>
                <a:sym typeface="Calibri"/>
              </a:rPr>
              <a:pPr algn="ctr">
                <a:lnSpc>
                  <a:spcPct val="90000"/>
                </a:lnSpc>
                <a:spcAft>
                  <a:spcPts val="600"/>
                </a:spcAft>
                <a:buClr>
                  <a:srgbClr val="595959"/>
                </a:buClr>
                <a:buSzPts val="1000"/>
              </a:pPr>
              <a:t>252</a:t>
            </a:fld>
            <a:endParaRPr lang="en-US" sz="600">
              <a:solidFill>
                <a:srgbClr val="FFFFFF"/>
              </a:solidFill>
              <a:sym typeface="Calibri"/>
            </a:endParaRPr>
          </a:p>
        </p:txBody>
      </p:sp>
    </p:spTree>
    <p:extLst>
      <p:ext uri="{BB962C8B-B14F-4D97-AF65-F5344CB8AC3E}">
        <p14:creationId xmlns:p14="http://schemas.microsoft.com/office/powerpoint/2010/main" val="13527828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2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Communications and Network Security </a:t>
            </a:r>
            <a:r>
              <a:rPr lang="en-US" dirty="0"/>
              <a:t>Agenda</a:t>
            </a:r>
            <a:endParaRPr sz="1600" dirty="0"/>
          </a:p>
        </p:txBody>
      </p:sp>
      <p:sp>
        <p:nvSpPr>
          <p:cNvPr id="2" name="Footer Placeholder 1">
            <a:extLst>
              <a:ext uri="{FF2B5EF4-FFF2-40B4-BE49-F238E27FC236}">
                <a16:creationId xmlns:a16="http://schemas.microsoft.com/office/drawing/2014/main" id="{0164E5D5-7B87-43EA-85F8-44B8083F87AB}"/>
              </a:ext>
            </a:extLst>
          </p:cNvPr>
          <p:cNvSpPr>
            <a:spLocks noGrp="1"/>
          </p:cNvSpPr>
          <p:nvPr>
            <p:ph type="ftr" sz="quarter" idx="11"/>
          </p:nvPr>
        </p:nvSpPr>
        <p:spPr/>
        <p:txBody>
          <a:bodyPr/>
          <a:lstStyle/>
          <a:p>
            <a:endParaRPr lang="en-US"/>
          </a:p>
        </p:txBody>
      </p:sp>
      <p:sp>
        <p:nvSpPr>
          <p:cNvPr id="1788" name="Google Shape;1788;p22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253</a:t>
            </a:fld>
            <a:endParaRPr/>
          </a:p>
        </p:txBody>
      </p:sp>
      <p:sp>
        <p:nvSpPr>
          <p:cNvPr id="1789" name="Google Shape;1789;p229"/>
          <p:cNvSpPr txBox="1">
            <a:spLocks noGrp="1"/>
          </p:cNvSpPr>
          <p:nvPr>
            <p:ph type="body" idx="4294967295"/>
          </p:nvPr>
        </p:nvSpPr>
        <p:spPr>
          <a:xfrm>
            <a:off x="0" y="1539875"/>
            <a:ext cx="4302125"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OSI Reference Model</a:t>
            </a:r>
            <a:endParaRPr lang="en-US" sz="1600" dirty="0"/>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Physical </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Data Link</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Network</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Transport</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Session </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Presentation</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Application</a:t>
            </a:r>
          </a:p>
          <a:p>
            <a:pPr marL="355580" indent="-194728">
              <a:spcBef>
                <a:spcPts val="933"/>
              </a:spcBef>
              <a:buClr>
                <a:schemeClr val="dk1"/>
              </a:buClr>
              <a:buSzPts val="1900"/>
              <a:buFont typeface="Arial"/>
              <a:buChar char="•"/>
            </a:pPr>
            <a:r>
              <a:rPr lang="en-US" sz="2933" dirty="0">
                <a:solidFill>
                  <a:schemeClr val="dk1"/>
                </a:solidFill>
                <a:latin typeface="Calibri"/>
                <a:ea typeface="Calibri"/>
                <a:cs typeface="Calibri"/>
                <a:sym typeface="Calibri"/>
              </a:rPr>
              <a:t>TCP/IP Model and OSI Review</a:t>
            </a:r>
          </a:p>
        </p:txBody>
      </p:sp>
      <p:sp>
        <p:nvSpPr>
          <p:cNvPr id="5" name="Google Shape;1789;p229">
            <a:extLst>
              <a:ext uri="{FF2B5EF4-FFF2-40B4-BE49-F238E27FC236}">
                <a16:creationId xmlns:a16="http://schemas.microsoft.com/office/drawing/2014/main" id="{BEEF10D0-649D-4FAD-9A46-31DB3CFBFB14}"/>
              </a:ext>
            </a:extLst>
          </p:cNvPr>
          <p:cNvSpPr txBox="1">
            <a:spLocks/>
          </p:cNvSpPr>
          <p:nvPr/>
        </p:nvSpPr>
        <p:spPr>
          <a:xfrm>
            <a:off x="4961012" y="1690688"/>
            <a:ext cx="7885600" cy="3530164"/>
          </a:xfrm>
          <a:prstGeom prst="rect">
            <a:avLst/>
          </a:prstGeom>
          <a:noFill/>
          <a:ln>
            <a:noFill/>
          </a:ln>
        </p:spPr>
        <p:txBody>
          <a:bodyPr spcFirstLastPara="1" wrap="square" lIns="100767" tIns="50367" rIns="100767" bIns="50367"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Security Zones and Firewalls</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Remote Access Protocols</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Tunneling</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Wireless Networking</a:t>
            </a:r>
          </a:p>
        </p:txBody>
      </p:sp>
    </p:spTree>
    <p:extLst>
      <p:ext uri="{BB962C8B-B14F-4D97-AF65-F5344CB8AC3E}">
        <p14:creationId xmlns:p14="http://schemas.microsoft.com/office/powerpoint/2010/main" val="40694430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The OSI Reference Model</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B8AA99D-33B0-4568-B64E-CA98A25A37B6}"/>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254</a:t>
            </a:fld>
            <a:endParaRPr lang="en-US" sz="600">
              <a:solidFill>
                <a:srgbClr val="FFFFFF"/>
              </a:solidFill>
            </a:endParaRPr>
          </a:p>
        </p:txBody>
      </p:sp>
    </p:spTree>
    <p:extLst>
      <p:ext uri="{BB962C8B-B14F-4D97-AF65-F5344CB8AC3E}">
        <p14:creationId xmlns:p14="http://schemas.microsoft.com/office/powerpoint/2010/main" val="19846063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30"/>
          <p:cNvSpPr txBox="1">
            <a:spLocks noGrp="1"/>
          </p:cNvSpPr>
          <p:nvPr>
            <p:ph type="title"/>
          </p:nvPr>
        </p:nvSpPr>
        <p:spPr>
          <a:xfrm>
            <a:off x="1108364" y="470647"/>
            <a:ext cx="10515600" cy="1325600"/>
          </a:xfrm>
          <a:prstGeom prst="rect">
            <a:avLst/>
          </a:prstGeom>
          <a:noFill/>
          <a:ln>
            <a:noFill/>
          </a:ln>
        </p:spPr>
        <p:txBody>
          <a:bodyPr spcFirstLastPara="1" wrap="square" lIns="100767" tIns="50367" rIns="100767" bIns="50367" anchor="ctr" anchorCtr="0">
            <a:noAutofit/>
          </a:bodyPr>
          <a:lstStyle/>
          <a:p>
            <a:pPr>
              <a:buSzPts val="2000"/>
            </a:pPr>
            <a:r>
              <a:rPr lang="en" sz="2667" dirty="0"/>
              <a:t>What is the OSI Model and Why Do We Need It?</a:t>
            </a:r>
            <a:endParaRPr sz="1600" dirty="0"/>
          </a:p>
        </p:txBody>
      </p:sp>
      <p:sp>
        <p:nvSpPr>
          <p:cNvPr id="2" name="Footer Placeholder 1">
            <a:extLst>
              <a:ext uri="{FF2B5EF4-FFF2-40B4-BE49-F238E27FC236}">
                <a16:creationId xmlns:a16="http://schemas.microsoft.com/office/drawing/2014/main" id="{98D66408-BA31-4B8C-B756-53CC8C12264F}"/>
              </a:ext>
            </a:extLst>
          </p:cNvPr>
          <p:cNvSpPr>
            <a:spLocks noGrp="1"/>
          </p:cNvSpPr>
          <p:nvPr>
            <p:ph type="ftr" sz="quarter" idx="11"/>
          </p:nvPr>
        </p:nvSpPr>
        <p:spPr/>
        <p:txBody>
          <a:bodyPr/>
          <a:lstStyle/>
          <a:p>
            <a:endParaRPr lang="en-US"/>
          </a:p>
        </p:txBody>
      </p:sp>
      <p:sp>
        <p:nvSpPr>
          <p:cNvPr id="1796" name="Google Shape;1796;p23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255</a:t>
            </a:fld>
            <a:endParaRPr/>
          </a:p>
        </p:txBody>
      </p:sp>
      <p:sp>
        <p:nvSpPr>
          <p:cNvPr id="1797" name="Google Shape;1797;p230"/>
          <p:cNvSpPr txBox="1">
            <a:spLocks noGrp="1"/>
          </p:cNvSpPr>
          <p:nvPr>
            <p:ph type="body" idx="4294967295"/>
          </p:nvPr>
        </p:nvSpPr>
        <p:spPr>
          <a:xfrm>
            <a:off x="0" y="194945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Promotes interoperability between vendors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Enables standardization</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Describes the encapsulation (Packaging) of data to enable it to get from point A to point B</a:t>
            </a:r>
            <a:endParaRPr sz="1600"/>
          </a:p>
        </p:txBody>
      </p:sp>
      <p:pic>
        <p:nvPicPr>
          <p:cNvPr id="1798" name="Google Shape;1798;p230"/>
          <p:cNvPicPr preferRelativeResize="0"/>
          <p:nvPr/>
        </p:nvPicPr>
        <p:blipFill rotWithShape="1">
          <a:blip r:embed="rId3">
            <a:alphaModFix/>
          </a:blip>
          <a:srcRect/>
          <a:stretch/>
        </p:blipFill>
        <p:spPr>
          <a:xfrm>
            <a:off x="2563090" y="3869531"/>
            <a:ext cx="4294655" cy="2078463"/>
          </a:xfrm>
          <a:prstGeom prst="rect">
            <a:avLst/>
          </a:prstGeom>
          <a:noFill/>
          <a:ln>
            <a:noFill/>
          </a:ln>
        </p:spPr>
      </p:pic>
      <p:sp>
        <p:nvSpPr>
          <p:cNvPr id="3" name="TextBox 2">
            <a:extLst>
              <a:ext uri="{FF2B5EF4-FFF2-40B4-BE49-F238E27FC236}">
                <a16:creationId xmlns:a16="http://schemas.microsoft.com/office/drawing/2014/main" id="{C22F2340-BFFD-4559-962F-32424917ED58}"/>
              </a:ext>
            </a:extLst>
          </p:cNvPr>
          <p:cNvSpPr txBox="1"/>
          <p:nvPr/>
        </p:nvSpPr>
        <p:spPr>
          <a:xfrm>
            <a:off x="6857745" y="3794077"/>
            <a:ext cx="2183642" cy="369332"/>
          </a:xfrm>
          <a:prstGeom prst="rect">
            <a:avLst/>
          </a:prstGeom>
          <a:noFill/>
        </p:spPr>
        <p:txBody>
          <a:bodyPr wrap="square" rtlCol="0">
            <a:spAutoFit/>
          </a:bodyPr>
          <a:lstStyle/>
          <a:p>
            <a:r>
              <a:rPr lang="en-US" dirty="0"/>
              <a:t>DATA</a:t>
            </a:r>
          </a:p>
        </p:txBody>
      </p:sp>
      <p:sp>
        <p:nvSpPr>
          <p:cNvPr id="8" name="TextBox 7">
            <a:extLst>
              <a:ext uri="{FF2B5EF4-FFF2-40B4-BE49-F238E27FC236}">
                <a16:creationId xmlns:a16="http://schemas.microsoft.com/office/drawing/2014/main" id="{1B8DA009-17C7-4BA3-AB94-34CE3B5AE1FC}"/>
              </a:ext>
            </a:extLst>
          </p:cNvPr>
          <p:cNvSpPr txBox="1"/>
          <p:nvPr/>
        </p:nvSpPr>
        <p:spPr>
          <a:xfrm>
            <a:off x="6857745" y="4085963"/>
            <a:ext cx="2183642" cy="369332"/>
          </a:xfrm>
          <a:prstGeom prst="rect">
            <a:avLst/>
          </a:prstGeom>
          <a:noFill/>
        </p:spPr>
        <p:txBody>
          <a:bodyPr wrap="square" rtlCol="0">
            <a:spAutoFit/>
          </a:bodyPr>
          <a:lstStyle/>
          <a:p>
            <a:r>
              <a:rPr lang="en-US" dirty="0"/>
              <a:t>DATA</a:t>
            </a:r>
          </a:p>
        </p:txBody>
      </p:sp>
      <p:sp>
        <p:nvSpPr>
          <p:cNvPr id="9" name="TextBox 8">
            <a:extLst>
              <a:ext uri="{FF2B5EF4-FFF2-40B4-BE49-F238E27FC236}">
                <a16:creationId xmlns:a16="http://schemas.microsoft.com/office/drawing/2014/main" id="{B647D346-7652-4C2A-84E7-2C2059FAC465}"/>
              </a:ext>
            </a:extLst>
          </p:cNvPr>
          <p:cNvSpPr txBox="1"/>
          <p:nvPr/>
        </p:nvSpPr>
        <p:spPr>
          <a:xfrm>
            <a:off x="6857745" y="4370326"/>
            <a:ext cx="2183642" cy="369332"/>
          </a:xfrm>
          <a:prstGeom prst="rect">
            <a:avLst/>
          </a:prstGeom>
          <a:noFill/>
        </p:spPr>
        <p:txBody>
          <a:bodyPr wrap="square" rtlCol="0">
            <a:spAutoFit/>
          </a:bodyPr>
          <a:lstStyle/>
          <a:p>
            <a:r>
              <a:rPr lang="en-US" dirty="0"/>
              <a:t>DATA</a:t>
            </a:r>
          </a:p>
        </p:txBody>
      </p:sp>
      <p:sp>
        <p:nvSpPr>
          <p:cNvPr id="10" name="TextBox 9">
            <a:extLst>
              <a:ext uri="{FF2B5EF4-FFF2-40B4-BE49-F238E27FC236}">
                <a16:creationId xmlns:a16="http://schemas.microsoft.com/office/drawing/2014/main" id="{AC2E78AC-F1F2-459A-8066-837FE2B6A264}"/>
              </a:ext>
            </a:extLst>
          </p:cNvPr>
          <p:cNvSpPr txBox="1"/>
          <p:nvPr/>
        </p:nvSpPr>
        <p:spPr>
          <a:xfrm>
            <a:off x="6809406" y="4704697"/>
            <a:ext cx="2183642" cy="369332"/>
          </a:xfrm>
          <a:prstGeom prst="rect">
            <a:avLst/>
          </a:prstGeom>
          <a:noFill/>
        </p:spPr>
        <p:txBody>
          <a:bodyPr wrap="square" rtlCol="0">
            <a:spAutoFit/>
          </a:bodyPr>
          <a:lstStyle/>
          <a:p>
            <a:r>
              <a:rPr lang="en-US" dirty="0"/>
              <a:t>SEGMENT</a:t>
            </a:r>
          </a:p>
        </p:txBody>
      </p:sp>
      <p:sp>
        <p:nvSpPr>
          <p:cNvPr id="11" name="TextBox 10">
            <a:extLst>
              <a:ext uri="{FF2B5EF4-FFF2-40B4-BE49-F238E27FC236}">
                <a16:creationId xmlns:a16="http://schemas.microsoft.com/office/drawing/2014/main" id="{CE098789-04F5-4F6F-A646-00591FC6A9D4}"/>
              </a:ext>
            </a:extLst>
          </p:cNvPr>
          <p:cNvSpPr txBox="1"/>
          <p:nvPr/>
        </p:nvSpPr>
        <p:spPr>
          <a:xfrm>
            <a:off x="6793292" y="5007301"/>
            <a:ext cx="2183642" cy="369332"/>
          </a:xfrm>
          <a:prstGeom prst="rect">
            <a:avLst/>
          </a:prstGeom>
          <a:noFill/>
        </p:spPr>
        <p:txBody>
          <a:bodyPr wrap="square" rtlCol="0">
            <a:spAutoFit/>
          </a:bodyPr>
          <a:lstStyle/>
          <a:p>
            <a:r>
              <a:rPr lang="en-US" dirty="0"/>
              <a:t>PACKET</a:t>
            </a:r>
          </a:p>
        </p:txBody>
      </p:sp>
      <p:sp>
        <p:nvSpPr>
          <p:cNvPr id="12" name="TextBox 11">
            <a:extLst>
              <a:ext uri="{FF2B5EF4-FFF2-40B4-BE49-F238E27FC236}">
                <a16:creationId xmlns:a16="http://schemas.microsoft.com/office/drawing/2014/main" id="{52D29B51-6765-41B9-8932-040A0150780F}"/>
              </a:ext>
            </a:extLst>
          </p:cNvPr>
          <p:cNvSpPr txBox="1"/>
          <p:nvPr/>
        </p:nvSpPr>
        <p:spPr>
          <a:xfrm>
            <a:off x="6825519" y="5309905"/>
            <a:ext cx="2183642" cy="369332"/>
          </a:xfrm>
          <a:prstGeom prst="rect">
            <a:avLst/>
          </a:prstGeom>
          <a:noFill/>
        </p:spPr>
        <p:txBody>
          <a:bodyPr wrap="square" rtlCol="0">
            <a:spAutoFit/>
          </a:bodyPr>
          <a:lstStyle/>
          <a:p>
            <a:r>
              <a:rPr lang="en-US" dirty="0"/>
              <a:t>FRAME</a:t>
            </a:r>
          </a:p>
        </p:txBody>
      </p:sp>
      <p:sp>
        <p:nvSpPr>
          <p:cNvPr id="13" name="TextBox 12">
            <a:extLst>
              <a:ext uri="{FF2B5EF4-FFF2-40B4-BE49-F238E27FC236}">
                <a16:creationId xmlns:a16="http://schemas.microsoft.com/office/drawing/2014/main" id="{C2904631-9682-43F5-8BD6-73C6CDFE7943}"/>
              </a:ext>
            </a:extLst>
          </p:cNvPr>
          <p:cNvSpPr txBox="1"/>
          <p:nvPr/>
        </p:nvSpPr>
        <p:spPr>
          <a:xfrm>
            <a:off x="6841632" y="5600816"/>
            <a:ext cx="2183642" cy="369332"/>
          </a:xfrm>
          <a:prstGeom prst="rect">
            <a:avLst/>
          </a:prstGeom>
          <a:noFill/>
        </p:spPr>
        <p:txBody>
          <a:bodyPr wrap="square" rtlCol="0">
            <a:spAutoFit/>
          </a:bodyPr>
          <a:lstStyle/>
          <a:p>
            <a:r>
              <a:rPr lang="en-US" dirty="0"/>
              <a:t>BITS</a:t>
            </a:r>
          </a:p>
        </p:txBody>
      </p:sp>
    </p:spTree>
    <p:extLst>
      <p:ext uri="{BB962C8B-B14F-4D97-AF65-F5344CB8AC3E}">
        <p14:creationId xmlns:p14="http://schemas.microsoft.com/office/powerpoint/2010/main" val="188201219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Physical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3B6D23E-124D-4656-9742-CBDD8A764F89}"/>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256</a:t>
            </a:fld>
            <a:endParaRPr lang="en-US" sz="600">
              <a:solidFill>
                <a:srgbClr val="FFFFFF"/>
              </a:solidFill>
            </a:endParaRPr>
          </a:p>
        </p:txBody>
      </p:sp>
    </p:spTree>
    <p:extLst>
      <p:ext uri="{BB962C8B-B14F-4D97-AF65-F5344CB8AC3E}">
        <p14:creationId xmlns:p14="http://schemas.microsoft.com/office/powerpoint/2010/main" val="105687830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E1763B-5B9D-40AD-BD7B-2004A0BCF40B}"/>
              </a:ext>
            </a:extLst>
          </p:cNvPr>
          <p:cNvSpPr>
            <a:spLocks noGrp="1"/>
          </p:cNvSpPr>
          <p:nvPr>
            <p:ph type="ftr" sz="quarter" idx="11"/>
          </p:nvPr>
        </p:nvSpPr>
        <p:spPr/>
        <p:txBody>
          <a:bodyPr/>
          <a:lstStyle/>
          <a:p>
            <a:endParaRPr lang="en-US"/>
          </a:p>
        </p:txBody>
      </p:sp>
      <p:sp>
        <p:nvSpPr>
          <p:cNvPr id="1851" name="Google Shape;1851;p23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257</a:t>
            </a:fld>
            <a:endParaRPr/>
          </a:p>
        </p:txBody>
      </p:sp>
      <p:sp>
        <p:nvSpPr>
          <p:cNvPr id="1852" name="Google Shape;1852;p234"/>
          <p:cNvSpPr/>
          <p:nvPr/>
        </p:nvSpPr>
        <p:spPr>
          <a:xfrm>
            <a:off x="923636" y="1546412"/>
            <a:ext cx="3510000" cy="461600"/>
          </a:xfrm>
          <a:prstGeom prst="rect">
            <a:avLst/>
          </a:prstGeom>
          <a:noFill/>
          <a:ln>
            <a:noFill/>
          </a:ln>
        </p:spPr>
        <p:txBody>
          <a:bodyPr spcFirstLastPara="1" wrap="square" lIns="100767" tIns="50367" rIns="100767" bIns="50367" anchor="t" anchorCtr="0">
            <a:noAutofit/>
          </a:bodyPr>
          <a:lstStyle/>
          <a:p>
            <a:r>
              <a:rPr lang="en" sz="3067">
                <a:solidFill>
                  <a:srgbClr val="2F5496"/>
                </a:solidFill>
                <a:latin typeface="Calibri"/>
                <a:ea typeface="Calibri"/>
                <a:cs typeface="Calibri"/>
                <a:sym typeface="Calibri"/>
              </a:rPr>
              <a:t>1. Physical Layer </a:t>
            </a:r>
            <a:endParaRPr sz="1600"/>
          </a:p>
        </p:txBody>
      </p:sp>
      <p:pic>
        <p:nvPicPr>
          <p:cNvPr id="1853" name="Google Shape;1853;p234" descr="A picture containing indoor, floor&#10;&#10;Description generated with high confidence"/>
          <p:cNvPicPr preferRelativeResize="0"/>
          <p:nvPr/>
        </p:nvPicPr>
        <p:blipFill rotWithShape="1">
          <a:blip r:embed="rId3">
            <a:alphaModFix/>
          </a:blip>
          <a:srcRect/>
          <a:stretch/>
        </p:blipFill>
        <p:spPr>
          <a:xfrm>
            <a:off x="1385455" y="2218766"/>
            <a:ext cx="7194176" cy="4046724"/>
          </a:xfrm>
          <a:prstGeom prst="rect">
            <a:avLst/>
          </a:prstGeom>
          <a:noFill/>
          <a:ln>
            <a:noFill/>
          </a:ln>
        </p:spPr>
      </p:pic>
    </p:spTree>
    <p:extLst>
      <p:ext uri="{BB962C8B-B14F-4D97-AF65-F5344CB8AC3E}">
        <p14:creationId xmlns:p14="http://schemas.microsoft.com/office/powerpoint/2010/main" val="378195950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3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 Layer 1 Physical</a:t>
            </a:r>
            <a:endParaRPr sz="1600" dirty="0"/>
          </a:p>
        </p:txBody>
      </p:sp>
      <p:sp>
        <p:nvSpPr>
          <p:cNvPr id="2" name="Footer Placeholder 1">
            <a:extLst>
              <a:ext uri="{FF2B5EF4-FFF2-40B4-BE49-F238E27FC236}">
                <a16:creationId xmlns:a16="http://schemas.microsoft.com/office/drawing/2014/main" id="{BE15B838-3F1E-457B-859A-664FEC8DA099}"/>
              </a:ext>
            </a:extLst>
          </p:cNvPr>
          <p:cNvSpPr>
            <a:spLocks noGrp="1"/>
          </p:cNvSpPr>
          <p:nvPr>
            <p:ph type="ftr" sz="quarter" idx="11"/>
          </p:nvPr>
        </p:nvSpPr>
        <p:spPr/>
        <p:txBody>
          <a:bodyPr/>
          <a:lstStyle/>
          <a:p>
            <a:endParaRPr lang="en-US"/>
          </a:p>
        </p:txBody>
      </p:sp>
      <p:sp>
        <p:nvSpPr>
          <p:cNvPr id="1868" name="Google Shape;1868;p2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258</a:t>
            </a:fld>
            <a:endParaRPr/>
          </a:p>
        </p:txBody>
      </p:sp>
      <p:sp>
        <p:nvSpPr>
          <p:cNvPr id="1869" name="Google Shape;1869;p236"/>
          <p:cNvSpPr txBox="1">
            <a:spLocks noGrp="1"/>
          </p:cNvSpPr>
          <p:nvPr>
            <p:ph type="body" idx="4294967295"/>
          </p:nvPr>
        </p:nvSpPr>
        <p:spPr>
          <a:xfrm>
            <a:off x="0" y="1882775"/>
            <a:ext cx="788511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Layer 1 Physical – simply put is concerned with physical connectivity and  sending electric signals over a medium. </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All hardware devices have a point of connection, therefore at least partially have a layer 1 element</a:t>
            </a:r>
            <a:endParaRPr sz="1600" dirty="0"/>
          </a:p>
        </p:txBody>
      </p:sp>
      <p:pic>
        <p:nvPicPr>
          <p:cNvPr id="1870" name="Google Shape;1870;p236" descr="wap.jpg"/>
          <p:cNvPicPr preferRelativeResize="0"/>
          <p:nvPr/>
        </p:nvPicPr>
        <p:blipFill rotWithShape="1">
          <a:blip r:embed="rId3">
            <a:alphaModFix/>
          </a:blip>
          <a:srcRect/>
          <a:stretch/>
        </p:blipFill>
        <p:spPr>
          <a:xfrm>
            <a:off x="8866909" y="2420471"/>
            <a:ext cx="2743200" cy="924544"/>
          </a:xfrm>
          <a:prstGeom prst="rect">
            <a:avLst/>
          </a:prstGeom>
          <a:noFill/>
          <a:ln>
            <a:noFill/>
          </a:ln>
        </p:spPr>
      </p:pic>
      <p:pic>
        <p:nvPicPr>
          <p:cNvPr id="1871" name="Google Shape;1871;p236" descr="modem.jpg"/>
          <p:cNvPicPr preferRelativeResize="0"/>
          <p:nvPr/>
        </p:nvPicPr>
        <p:blipFill rotWithShape="1">
          <a:blip r:embed="rId4">
            <a:alphaModFix/>
          </a:blip>
          <a:srcRect/>
          <a:stretch/>
        </p:blipFill>
        <p:spPr>
          <a:xfrm>
            <a:off x="8821477" y="4016065"/>
            <a:ext cx="2649996" cy="804020"/>
          </a:xfrm>
          <a:prstGeom prst="rect">
            <a:avLst/>
          </a:prstGeom>
          <a:noFill/>
          <a:ln>
            <a:noFill/>
          </a:ln>
        </p:spPr>
      </p:pic>
      <p:pic>
        <p:nvPicPr>
          <p:cNvPr id="1872" name="Google Shape;1872;p236"/>
          <p:cNvPicPr preferRelativeResize="0"/>
          <p:nvPr/>
        </p:nvPicPr>
        <p:blipFill rotWithShape="1">
          <a:blip r:embed="rId5">
            <a:alphaModFix/>
          </a:blip>
          <a:srcRect/>
          <a:stretch/>
        </p:blipFill>
        <p:spPr>
          <a:xfrm>
            <a:off x="1142467" y="5375865"/>
            <a:ext cx="1399864" cy="844584"/>
          </a:xfrm>
          <a:prstGeom prst="rect">
            <a:avLst/>
          </a:prstGeom>
          <a:noFill/>
          <a:ln>
            <a:noFill/>
          </a:ln>
        </p:spPr>
      </p:pic>
      <p:pic>
        <p:nvPicPr>
          <p:cNvPr id="1873" name="Google Shape;1873;p236"/>
          <p:cNvPicPr preferRelativeResize="0"/>
          <p:nvPr/>
        </p:nvPicPr>
        <p:blipFill rotWithShape="1">
          <a:blip r:embed="rId6">
            <a:alphaModFix/>
          </a:blip>
          <a:srcRect/>
          <a:stretch/>
        </p:blipFill>
        <p:spPr>
          <a:xfrm>
            <a:off x="3287764" y="4254209"/>
            <a:ext cx="1529603" cy="958551"/>
          </a:xfrm>
          <a:prstGeom prst="rect">
            <a:avLst/>
          </a:prstGeom>
          <a:noFill/>
          <a:ln>
            <a:noFill/>
          </a:ln>
        </p:spPr>
      </p:pic>
      <p:pic>
        <p:nvPicPr>
          <p:cNvPr id="1874" name="Google Shape;1874;p236"/>
          <p:cNvPicPr preferRelativeResize="0"/>
          <p:nvPr/>
        </p:nvPicPr>
        <p:blipFill rotWithShape="1">
          <a:blip r:embed="rId7">
            <a:alphaModFix/>
          </a:blip>
          <a:srcRect/>
          <a:stretch/>
        </p:blipFill>
        <p:spPr>
          <a:xfrm>
            <a:off x="6014705" y="3664391"/>
            <a:ext cx="1482297" cy="958552"/>
          </a:xfrm>
          <a:prstGeom prst="rect">
            <a:avLst/>
          </a:prstGeom>
          <a:noFill/>
          <a:ln>
            <a:noFill/>
          </a:ln>
        </p:spPr>
      </p:pic>
      <p:grpSp>
        <p:nvGrpSpPr>
          <p:cNvPr id="1875" name="Google Shape;1875;p236"/>
          <p:cNvGrpSpPr/>
          <p:nvPr/>
        </p:nvGrpSpPr>
        <p:grpSpPr>
          <a:xfrm>
            <a:off x="5389207" y="5376162"/>
            <a:ext cx="2880807" cy="1369753"/>
            <a:chOff x="3609975" y="6284481"/>
            <a:chExt cx="3264740" cy="1552305"/>
          </a:xfrm>
        </p:grpSpPr>
        <p:pic>
          <p:nvPicPr>
            <p:cNvPr id="1876" name="Google Shape;1876;p236" descr="hub.jpg"/>
            <p:cNvPicPr preferRelativeResize="0"/>
            <p:nvPr/>
          </p:nvPicPr>
          <p:blipFill rotWithShape="1">
            <a:blip r:embed="rId8">
              <a:alphaModFix/>
            </a:blip>
            <a:srcRect/>
            <a:stretch/>
          </p:blipFill>
          <p:spPr>
            <a:xfrm>
              <a:off x="5500740" y="6535037"/>
              <a:ext cx="1373975" cy="534444"/>
            </a:xfrm>
            <a:prstGeom prst="rect">
              <a:avLst/>
            </a:prstGeom>
            <a:noFill/>
            <a:ln>
              <a:noFill/>
            </a:ln>
          </p:spPr>
        </p:pic>
        <p:pic>
          <p:nvPicPr>
            <p:cNvPr id="1877" name="Google Shape;1877;p236"/>
            <p:cNvPicPr preferRelativeResize="0"/>
            <p:nvPr/>
          </p:nvPicPr>
          <p:blipFill rotWithShape="1">
            <a:blip r:embed="rId9">
              <a:alphaModFix/>
            </a:blip>
            <a:srcRect/>
            <a:stretch/>
          </p:blipFill>
          <p:spPr>
            <a:xfrm>
              <a:off x="3609975" y="6284481"/>
              <a:ext cx="2196113" cy="1552305"/>
            </a:xfrm>
            <a:prstGeom prst="rect">
              <a:avLst/>
            </a:prstGeom>
            <a:noFill/>
            <a:ln>
              <a:noFill/>
            </a:ln>
          </p:spPr>
        </p:pic>
      </p:grpSp>
      <p:grpSp>
        <p:nvGrpSpPr>
          <p:cNvPr id="1878" name="Google Shape;1878;p236"/>
          <p:cNvGrpSpPr/>
          <p:nvPr/>
        </p:nvGrpSpPr>
        <p:grpSpPr>
          <a:xfrm>
            <a:off x="9510175" y="5596688"/>
            <a:ext cx="1665471" cy="437912"/>
            <a:chOff x="7922399" y="6362969"/>
            <a:chExt cx="1374000" cy="534300"/>
          </a:xfrm>
        </p:grpSpPr>
        <p:sp>
          <p:nvSpPr>
            <p:cNvPr id="1879" name="Google Shape;1879;p236"/>
            <p:cNvSpPr/>
            <p:nvPr/>
          </p:nvSpPr>
          <p:spPr>
            <a:xfrm rot="10800000">
              <a:off x="7922399" y="6362969"/>
              <a:ext cx="1374000" cy="534300"/>
            </a:xfrm>
            <a:prstGeom prst="rightArrow">
              <a:avLst>
                <a:gd name="adj1" fmla="val 39801"/>
                <a:gd name="adj2" fmla="val 6869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100767" tIns="50367" rIns="100767" bIns="50367" anchor="ctr" anchorCtr="0">
              <a:noAutofit/>
            </a:bodyPr>
            <a:lstStyle/>
            <a:p>
              <a:pPr algn="ctr"/>
              <a:endParaRPr sz="2000">
                <a:solidFill>
                  <a:schemeClr val="lt1"/>
                </a:solidFill>
                <a:latin typeface="Calibri"/>
                <a:ea typeface="Calibri"/>
                <a:cs typeface="Calibri"/>
                <a:sym typeface="Calibri"/>
              </a:endParaRPr>
            </a:p>
          </p:txBody>
        </p:sp>
        <p:sp>
          <p:nvSpPr>
            <p:cNvPr id="1880" name="Google Shape;1880;p236"/>
            <p:cNvSpPr txBox="1"/>
            <p:nvPr/>
          </p:nvSpPr>
          <p:spPr>
            <a:xfrm>
              <a:off x="8408354" y="6445382"/>
              <a:ext cx="762000" cy="3693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HUB</a:t>
              </a:r>
              <a:endParaRPr sz="1600"/>
            </a:p>
          </p:txBody>
        </p:sp>
      </p:grpSp>
    </p:spTree>
    <p:extLst>
      <p:ext uri="{BB962C8B-B14F-4D97-AF65-F5344CB8AC3E}">
        <p14:creationId xmlns:p14="http://schemas.microsoft.com/office/powerpoint/2010/main" val="22471829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pic>
        <p:nvPicPr>
          <p:cNvPr id="1886" name="Google Shape;1886;p237" descr="laptop lock.jpg"/>
          <p:cNvPicPr preferRelativeResize="0"/>
          <p:nvPr/>
        </p:nvPicPr>
        <p:blipFill rotWithShape="1">
          <a:blip r:embed="rId3">
            <a:alphaModFix/>
          </a:blip>
          <a:srcRect/>
          <a:stretch/>
        </p:blipFill>
        <p:spPr>
          <a:xfrm>
            <a:off x="9513455" y="1882589"/>
            <a:ext cx="958087" cy="958087"/>
          </a:xfrm>
          <a:prstGeom prst="rect">
            <a:avLst/>
          </a:prstGeom>
          <a:noFill/>
          <a:ln>
            <a:noFill/>
          </a:ln>
        </p:spPr>
      </p:pic>
      <p:sp>
        <p:nvSpPr>
          <p:cNvPr id="1887" name="Google Shape;1887;p23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 Layer 1 (Physical) Threats</a:t>
            </a:r>
            <a:endParaRPr sz="1600" dirty="0"/>
          </a:p>
        </p:txBody>
      </p:sp>
      <p:sp>
        <p:nvSpPr>
          <p:cNvPr id="2" name="Footer Placeholder 1">
            <a:extLst>
              <a:ext uri="{FF2B5EF4-FFF2-40B4-BE49-F238E27FC236}">
                <a16:creationId xmlns:a16="http://schemas.microsoft.com/office/drawing/2014/main" id="{03B92D5F-1AF4-45C6-82FC-9E04DB068E20}"/>
              </a:ext>
            </a:extLst>
          </p:cNvPr>
          <p:cNvSpPr>
            <a:spLocks noGrp="1"/>
          </p:cNvSpPr>
          <p:nvPr>
            <p:ph type="ftr" sz="quarter" idx="11"/>
          </p:nvPr>
        </p:nvSpPr>
        <p:spPr/>
        <p:txBody>
          <a:bodyPr/>
          <a:lstStyle/>
          <a:p>
            <a:endParaRPr lang="en-US"/>
          </a:p>
        </p:txBody>
      </p:sp>
      <p:sp>
        <p:nvSpPr>
          <p:cNvPr id="1888" name="Google Shape;1888;p23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259</a:t>
            </a:fld>
            <a:endParaRPr/>
          </a:p>
        </p:txBody>
      </p:sp>
      <p:sp>
        <p:nvSpPr>
          <p:cNvPr id="1889" name="Google Shape;1889;p237"/>
          <p:cNvSpPr txBox="1">
            <a:spLocks noGrp="1"/>
          </p:cNvSpPr>
          <p:nvPr>
            <p:ph type="body" idx="4294967295"/>
          </p:nvPr>
        </p:nvSpPr>
        <p:spPr>
          <a:xfrm>
            <a:off x="0" y="2262188"/>
            <a:ext cx="7885113" cy="3167062"/>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a:solidFill>
                  <a:schemeClr val="dk1"/>
                </a:solidFill>
                <a:latin typeface="Calibri"/>
                <a:ea typeface="Calibri"/>
                <a:cs typeface="Calibri"/>
                <a:sym typeface="Calibri"/>
              </a:rPr>
              <a:t> </a:t>
            </a:r>
            <a:endParaRPr sz="1600"/>
          </a:p>
          <a:p>
            <a:pPr marL="626518" lvl="1" indent="-67732">
              <a:lnSpc>
                <a:spcPct val="90000"/>
              </a:lnSpc>
              <a:spcBef>
                <a:spcPts val="400"/>
              </a:spcBef>
              <a:spcAft>
                <a:spcPts val="2133"/>
              </a:spcAft>
              <a:buClr>
                <a:schemeClr val="dk1"/>
              </a:buClr>
              <a:buSzPts val="1600"/>
              <a:buNone/>
            </a:pPr>
            <a:endParaRPr sz="2133">
              <a:solidFill>
                <a:schemeClr val="dk1"/>
              </a:solidFill>
              <a:latin typeface="Calibri"/>
              <a:ea typeface="Calibri"/>
              <a:cs typeface="Calibri"/>
              <a:sym typeface="Calibri"/>
            </a:endParaRPr>
          </a:p>
        </p:txBody>
      </p:sp>
      <p:pic>
        <p:nvPicPr>
          <p:cNvPr id="1890" name="Google Shape;1890;p237" descr="cable traps.jpg"/>
          <p:cNvPicPr preferRelativeResize="0"/>
          <p:nvPr/>
        </p:nvPicPr>
        <p:blipFill rotWithShape="1">
          <a:blip r:embed="rId4">
            <a:alphaModFix/>
          </a:blip>
          <a:srcRect/>
          <a:stretch/>
        </p:blipFill>
        <p:spPr>
          <a:xfrm>
            <a:off x="5770717" y="1918229"/>
            <a:ext cx="1331259" cy="886807"/>
          </a:xfrm>
          <a:prstGeom prst="rect">
            <a:avLst/>
          </a:prstGeom>
          <a:noFill/>
          <a:ln>
            <a:noFill/>
          </a:ln>
        </p:spPr>
      </p:pic>
      <p:pic>
        <p:nvPicPr>
          <p:cNvPr id="1891" name="Google Shape;1891;p237" descr="locked laptops.jpg"/>
          <p:cNvPicPr preferRelativeResize="0"/>
          <p:nvPr/>
        </p:nvPicPr>
        <p:blipFill rotWithShape="1">
          <a:blip r:embed="rId5">
            <a:alphaModFix/>
          </a:blip>
          <a:srcRect/>
          <a:stretch/>
        </p:blipFill>
        <p:spPr>
          <a:xfrm>
            <a:off x="3450675" y="4914385"/>
            <a:ext cx="1029367" cy="886807"/>
          </a:xfrm>
          <a:prstGeom prst="rect">
            <a:avLst/>
          </a:prstGeom>
          <a:noFill/>
          <a:ln>
            <a:noFill/>
          </a:ln>
        </p:spPr>
      </p:pic>
      <p:pic>
        <p:nvPicPr>
          <p:cNvPr id="1892" name="Google Shape;1892;p237" descr="cctv.jpg"/>
          <p:cNvPicPr preferRelativeResize="0"/>
          <p:nvPr/>
        </p:nvPicPr>
        <p:blipFill rotWithShape="1">
          <a:blip r:embed="rId6">
            <a:alphaModFix/>
          </a:blip>
          <a:srcRect/>
          <a:stretch/>
        </p:blipFill>
        <p:spPr>
          <a:xfrm>
            <a:off x="7481455" y="3086081"/>
            <a:ext cx="922447" cy="615313"/>
          </a:xfrm>
          <a:prstGeom prst="rect">
            <a:avLst/>
          </a:prstGeom>
          <a:noFill/>
          <a:ln>
            <a:noFill/>
          </a:ln>
        </p:spPr>
      </p:pic>
      <p:pic>
        <p:nvPicPr>
          <p:cNvPr id="1893" name="Google Shape;1893;p237" descr="lcoked door.jpg"/>
          <p:cNvPicPr preferRelativeResize="0"/>
          <p:nvPr/>
        </p:nvPicPr>
        <p:blipFill rotWithShape="1">
          <a:blip r:embed="rId7">
            <a:alphaModFix/>
          </a:blip>
          <a:srcRect/>
          <a:stretch/>
        </p:blipFill>
        <p:spPr>
          <a:xfrm>
            <a:off x="9391126" y="4325189"/>
            <a:ext cx="994775" cy="1176120"/>
          </a:xfrm>
          <a:prstGeom prst="rect">
            <a:avLst/>
          </a:prstGeom>
          <a:noFill/>
          <a:ln>
            <a:noFill/>
          </a:ln>
        </p:spPr>
      </p:pic>
      <p:sp>
        <p:nvSpPr>
          <p:cNvPr id="1894" name="Google Shape;1894;p237"/>
          <p:cNvSpPr txBox="1"/>
          <p:nvPr/>
        </p:nvSpPr>
        <p:spPr>
          <a:xfrm>
            <a:off x="1828800" y="2153211"/>
            <a:ext cx="3581200" cy="1834800"/>
          </a:xfrm>
          <a:prstGeom prst="rect">
            <a:avLst/>
          </a:prstGeom>
          <a:noFill/>
          <a:ln>
            <a:noFill/>
          </a:ln>
        </p:spPr>
        <p:txBody>
          <a:bodyPr spcFirstLastPara="1" wrap="square" lIns="83100" tIns="41567" rIns="83100" bIns="41567" anchor="t" anchorCtr="0">
            <a:noAutofit/>
          </a:bodyPr>
          <a:lstStyle/>
          <a:p>
            <a:pPr>
              <a:buClr>
                <a:schemeClr val="dk2"/>
              </a:buClr>
              <a:buSzPts val="1100"/>
            </a:pPr>
            <a:r>
              <a:rPr lang="en" sz="1467" b="1">
                <a:solidFill>
                  <a:schemeClr val="dk2"/>
                </a:solidFill>
                <a:latin typeface="Arial"/>
                <a:ea typeface="Arial"/>
                <a:cs typeface="Arial"/>
                <a:sym typeface="Arial"/>
              </a:rPr>
              <a:t>Threats:</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Theft</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Unauthorized Access</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Vandalism</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Sniffing</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Interference</a:t>
            </a:r>
            <a:endParaRPr sz="1600"/>
          </a:p>
          <a:p>
            <a:pPr indent="-135463">
              <a:buClr>
                <a:schemeClr val="dk2"/>
              </a:buClr>
              <a:buSzPts val="1600"/>
              <a:buFont typeface="Arial"/>
              <a:buChar char="•"/>
            </a:pPr>
            <a:r>
              <a:rPr lang="en" sz="2133">
                <a:solidFill>
                  <a:schemeClr val="dk2"/>
                </a:solidFill>
                <a:latin typeface="Arial"/>
                <a:ea typeface="Arial"/>
                <a:cs typeface="Arial"/>
                <a:sym typeface="Arial"/>
              </a:rPr>
              <a:t>Data Emanation </a:t>
            </a:r>
            <a:endParaRPr sz="1600"/>
          </a:p>
        </p:txBody>
      </p:sp>
      <p:pic>
        <p:nvPicPr>
          <p:cNvPr id="1895" name="Google Shape;1895;p237" descr="faraday cage.gif"/>
          <p:cNvPicPr preferRelativeResize="0"/>
          <p:nvPr/>
        </p:nvPicPr>
        <p:blipFill rotWithShape="1">
          <a:blip r:embed="rId8">
            <a:alphaModFix/>
          </a:blip>
          <a:srcRect/>
          <a:stretch/>
        </p:blipFill>
        <p:spPr>
          <a:xfrm>
            <a:off x="5513949" y="3733327"/>
            <a:ext cx="1119515" cy="1158300"/>
          </a:xfrm>
          <a:prstGeom prst="rect">
            <a:avLst/>
          </a:prstGeom>
          <a:noFill/>
          <a:ln>
            <a:noFill/>
          </a:ln>
        </p:spPr>
      </p:pic>
      <p:pic>
        <p:nvPicPr>
          <p:cNvPr id="1896" name="Google Shape;1896;p237" descr="Stranded-Shielded-Cat5e-Bulk-Red.jpg"/>
          <p:cNvPicPr preferRelativeResize="0"/>
          <p:nvPr/>
        </p:nvPicPr>
        <p:blipFill rotWithShape="1">
          <a:blip r:embed="rId9">
            <a:alphaModFix/>
          </a:blip>
          <a:srcRect/>
          <a:stretch/>
        </p:blipFill>
        <p:spPr>
          <a:xfrm>
            <a:off x="6324586" y="5253248"/>
            <a:ext cx="1136287" cy="755777"/>
          </a:xfrm>
          <a:prstGeom prst="rect">
            <a:avLst/>
          </a:prstGeom>
          <a:noFill/>
          <a:ln>
            <a:noFill/>
          </a:ln>
        </p:spPr>
      </p:pic>
    </p:spTree>
    <p:extLst>
      <p:ext uri="{BB962C8B-B14F-4D97-AF65-F5344CB8AC3E}">
        <p14:creationId xmlns:p14="http://schemas.microsoft.com/office/powerpoint/2010/main" val="184637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AB4636-E1C7-49D7-90EB-76CEA72423D3}"/>
              </a:ext>
            </a:extLst>
          </p:cNvPr>
          <p:cNvPicPr>
            <a:picLocks noChangeAspect="1"/>
          </p:cNvPicPr>
          <p:nvPr/>
        </p:nvPicPr>
        <p:blipFill>
          <a:blip r:embed="rId2"/>
          <a:stretch>
            <a:fillRect/>
          </a:stretch>
        </p:blipFill>
        <p:spPr>
          <a:xfrm>
            <a:off x="320721" y="1107866"/>
            <a:ext cx="11311719" cy="5685192"/>
          </a:xfrm>
          <a:prstGeom prst="rect">
            <a:avLst/>
          </a:prstGeom>
        </p:spPr>
      </p:pic>
      <p:sp>
        <p:nvSpPr>
          <p:cNvPr id="6" name="Title 5">
            <a:extLst>
              <a:ext uri="{FF2B5EF4-FFF2-40B4-BE49-F238E27FC236}">
                <a16:creationId xmlns:a16="http://schemas.microsoft.com/office/drawing/2014/main" id="{17D94DE5-D1CD-4364-8F50-292DFAFAE895}"/>
              </a:ext>
            </a:extLst>
          </p:cNvPr>
          <p:cNvSpPr>
            <a:spLocks noGrp="1"/>
          </p:cNvSpPr>
          <p:nvPr>
            <p:ph type="title"/>
          </p:nvPr>
        </p:nvSpPr>
        <p:spPr>
          <a:xfrm>
            <a:off x="838200" y="64942"/>
            <a:ext cx="10515600" cy="1325563"/>
          </a:xfrm>
        </p:spPr>
        <p:txBody>
          <a:bodyPr/>
          <a:lstStyle/>
          <a:p>
            <a:r>
              <a:rPr lang="en-US" dirty="0"/>
              <a:t>Security Programs Close the Gap</a:t>
            </a:r>
          </a:p>
        </p:txBody>
      </p:sp>
    </p:spTree>
    <p:extLst>
      <p:ext uri="{BB962C8B-B14F-4D97-AF65-F5344CB8AC3E}">
        <p14:creationId xmlns:p14="http://schemas.microsoft.com/office/powerpoint/2010/main" val="276044370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Data Link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66CAA10-84D5-4732-A31E-B4AA81606F65}"/>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260</a:t>
            </a:fld>
            <a:endParaRPr lang="en-US" sz="600">
              <a:solidFill>
                <a:srgbClr val="FFFFFF"/>
              </a:solidFill>
            </a:endParaRPr>
          </a:p>
        </p:txBody>
      </p:sp>
    </p:spTree>
    <p:extLst>
      <p:ext uri="{BB962C8B-B14F-4D97-AF65-F5344CB8AC3E}">
        <p14:creationId xmlns:p14="http://schemas.microsoft.com/office/powerpoint/2010/main" val="86279453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pic>
        <p:nvPicPr>
          <p:cNvPr id="1902" name="Google Shape;1902;p238" descr="A circuit board&#10;&#10;Description generated with high confidence"/>
          <p:cNvPicPr preferRelativeResize="0"/>
          <p:nvPr/>
        </p:nvPicPr>
        <p:blipFill rotWithShape="1">
          <a:blip r:embed="rId3">
            <a:alphaModFix/>
          </a:blip>
          <a:srcRect/>
          <a:stretch/>
        </p:blipFill>
        <p:spPr>
          <a:xfrm>
            <a:off x="2388699" y="-1"/>
            <a:ext cx="2203700" cy="2203700"/>
          </a:xfrm>
          <a:prstGeom prst="rect">
            <a:avLst/>
          </a:prstGeom>
          <a:noFill/>
          <a:ln>
            <a:noFill/>
          </a:ln>
        </p:spPr>
      </p:pic>
      <p:sp>
        <p:nvSpPr>
          <p:cNvPr id="1903" name="Google Shape;1903;p238"/>
          <p:cNvSpPr txBox="1">
            <a:spLocks noGrp="1"/>
          </p:cNvSpPr>
          <p:nvPr>
            <p:ph type="title"/>
          </p:nvPr>
        </p:nvSpPr>
        <p:spPr>
          <a:xfrm>
            <a:off x="212560" y="313173"/>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2933" dirty="0"/>
              <a:t>OSI model – Layer 2 Data Link</a:t>
            </a:r>
            <a:endParaRPr sz="1600" dirty="0"/>
          </a:p>
        </p:txBody>
      </p:sp>
      <p:sp>
        <p:nvSpPr>
          <p:cNvPr id="2" name="Footer Placeholder 1">
            <a:extLst>
              <a:ext uri="{FF2B5EF4-FFF2-40B4-BE49-F238E27FC236}">
                <a16:creationId xmlns:a16="http://schemas.microsoft.com/office/drawing/2014/main" id="{B7E503D7-A7BF-477B-A42E-945B9759E374}"/>
              </a:ext>
            </a:extLst>
          </p:cNvPr>
          <p:cNvSpPr>
            <a:spLocks noGrp="1"/>
          </p:cNvSpPr>
          <p:nvPr>
            <p:ph type="ftr" sz="quarter" idx="11"/>
          </p:nvPr>
        </p:nvSpPr>
        <p:spPr/>
        <p:txBody>
          <a:bodyPr/>
          <a:lstStyle/>
          <a:p>
            <a:endParaRPr lang="en-US"/>
          </a:p>
        </p:txBody>
      </p:sp>
      <p:sp>
        <p:nvSpPr>
          <p:cNvPr id="1904" name="Google Shape;1904;p23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261</a:t>
            </a:fld>
            <a:endParaRPr/>
          </a:p>
        </p:txBody>
      </p:sp>
      <p:sp>
        <p:nvSpPr>
          <p:cNvPr id="1905" name="Google Shape;1905;p238"/>
          <p:cNvSpPr txBox="1">
            <a:spLocks noGrp="1"/>
          </p:cNvSpPr>
          <p:nvPr>
            <p:ph type="body" idx="4294967295"/>
          </p:nvPr>
        </p:nvSpPr>
        <p:spPr>
          <a:xfrm>
            <a:off x="0" y="1952625"/>
            <a:ext cx="10148888" cy="4403725"/>
          </a:xfrm>
          <a:prstGeom prst="rect">
            <a:avLst/>
          </a:prstGeom>
          <a:noFill/>
          <a:ln>
            <a:noFill/>
          </a:ln>
        </p:spPr>
        <p:txBody>
          <a:bodyPr spcFirstLastPara="1" wrap="square" lIns="100767" tIns="50367" rIns="100767" bIns="50367" anchor="t" anchorCtr="0">
            <a:noAutofit/>
          </a:bodyPr>
          <a:lstStyle/>
          <a:p>
            <a:pPr marL="440256" indent="-347125">
              <a:lnSpc>
                <a:spcPct val="90000"/>
              </a:lnSpc>
              <a:buClr>
                <a:schemeClr val="dk1"/>
              </a:buClr>
              <a:buSzPts val="1900"/>
              <a:buFont typeface="Arial"/>
              <a:buChar char="•"/>
            </a:pPr>
            <a:r>
              <a:rPr lang="en" sz="2667" dirty="0">
                <a:solidFill>
                  <a:schemeClr val="dk1"/>
                </a:solidFill>
                <a:latin typeface="Calibri"/>
                <a:ea typeface="Calibri"/>
                <a:cs typeface="Calibri"/>
                <a:sym typeface="Calibri"/>
              </a:rPr>
              <a:t>Data Link Layer</a:t>
            </a:r>
            <a:endParaRPr sz="2667" dirty="0"/>
          </a:p>
          <a:p>
            <a:pPr marL="440256" indent="-364058">
              <a:lnSpc>
                <a:spcPct val="90000"/>
              </a:lnSpc>
              <a:spcBef>
                <a:spcPts val="933"/>
              </a:spcBef>
              <a:buClr>
                <a:schemeClr val="dk1"/>
              </a:buClr>
              <a:buSzPts val="2100"/>
              <a:buFont typeface="Arial"/>
              <a:buChar char="•"/>
            </a:pPr>
            <a:r>
              <a:rPr lang="en" sz="2667" dirty="0">
                <a:solidFill>
                  <a:schemeClr val="dk1"/>
                </a:solidFill>
                <a:latin typeface="Calibri"/>
                <a:ea typeface="Calibri"/>
                <a:cs typeface="Calibri"/>
                <a:sym typeface="Calibri"/>
              </a:rPr>
              <a:t>Only Layer of the OSI Model with 2 Sub-layers</a:t>
            </a:r>
            <a:r>
              <a:rPr lang="en" sz="3200" dirty="0">
                <a:solidFill>
                  <a:schemeClr val="dk1"/>
                </a:solidFill>
                <a:latin typeface="Calibri"/>
                <a:ea typeface="Calibri"/>
                <a:cs typeface="Calibri"/>
                <a:sym typeface="Calibri"/>
              </a:rPr>
              <a:t> </a:t>
            </a:r>
            <a:endParaRPr sz="3200" dirty="0"/>
          </a:p>
          <a:p>
            <a:pPr marL="795847" lvl="1" indent="-364058">
              <a:lnSpc>
                <a:spcPct val="90000"/>
              </a:lnSpc>
              <a:spcBef>
                <a:spcPts val="400"/>
              </a:spcBef>
              <a:buClr>
                <a:schemeClr val="dk1"/>
              </a:buClr>
              <a:buSzPts val="1700"/>
              <a:buFont typeface="Arial"/>
              <a:buChar char="•"/>
            </a:pPr>
            <a:r>
              <a:rPr lang="en" sz="2400" dirty="0">
                <a:solidFill>
                  <a:schemeClr val="dk1"/>
                </a:solidFill>
                <a:latin typeface="Calibri"/>
                <a:ea typeface="Calibri"/>
                <a:cs typeface="Calibri"/>
                <a:sym typeface="Calibri"/>
              </a:rPr>
              <a:t>LLC  Logical Link Control—error detection</a:t>
            </a:r>
            <a:endParaRPr sz="2400" dirty="0"/>
          </a:p>
          <a:p>
            <a:pPr marL="795847" lvl="1" indent="-364058">
              <a:lnSpc>
                <a:spcPct val="90000"/>
              </a:lnSpc>
              <a:spcBef>
                <a:spcPts val="400"/>
              </a:spcBef>
              <a:buClr>
                <a:schemeClr val="dk1"/>
              </a:buClr>
              <a:buSzPts val="1700"/>
              <a:buFont typeface="Arial"/>
              <a:buChar char="•"/>
            </a:pPr>
            <a:r>
              <a:rPr lang="en" sz="2400" dirty="0">
                <a:solidFill>
                  <a:schemeClr val="dk1"/>
                </a:solidFill>
                <a:latin typeface="Calibri"/>
                <a:ea typeface="Calibri"/>
                <a:cs typeface="Calibri"/>
                <a:sym typeface="Calibri"/>
              </a:rPr>
              <a:t>MAC Media Access Control— </a:t>
            </a:r>
            <a:endParaRPr sz="2400" dirty="0"/>
          </a:p>
          <a:p>
            <a:pPr marL="1151438" lvl="3" indent="-203195">
              <a:lnSpc>
                <a:spcPct val="90000"/>
              </a:lnSpc>
              <a:spcBef>
                <a:spcPts val="400"/>
              </a:spcBef>
              <a:buClr>
                <a:schemeClr val="dk1"/>
              </a:buClr>
              <a:buSzPts val="1400"/>
              <a:buFont typeface="Noto Sans Symbols"/>
              <a:buChar char="•"/>
            </a:pPr>
            <a:r>
              <a:rPr lang="en" sz="2133" dirty="0">
                <a:solidFill>
                  <a:schemeClr val="dk1"/>
                </a:solidFill>
                <a:latin typeface="Calibri"/>
                <a:ea typeface="Calibri"/>
                <a:cs typeface="Calibri"/>
                <a:sym typeface="Calibri"/>
              </a:rPr>
              <a:t>CSMA/CD Carrier Sense Multiple Access with Collision Detection  (IEEE standard) 802.3 Ethernet</a:t>
            </a:r>
            <a:endParaRPr sz="2133" dirty="0"/>
          </a:p>
          <a:p>
            <a:pPr marL="1151438" lvl="3" indent="-203195">
              <a:lnSpc>
                <a:spcPct val="90000"/>
              </a:lnSpc>
              <a:spcBef>
                <a:spcPts val="400"/>
              </a:spcBef>
              <a:buClr>
                <a:schemeClr val="dk1"/>
              </a:buClr>
              <a:buSzPts val="1400"/>
              <a:buFont typeface="Noto Sans Symbols"/>
              <a:buChar char="•"/>
            </a:pPr>
            <a:r>
              <a:rPr lang="en" sz="2133" dirty="0">
                <a:solidFill>
                  <a:schemeClr val="dk1"/>
                </a:solidFill>
                <a:latin typeface="Calibri"/>
                <a:ea typeface="Calibri"/>
                <a:cs typeface="Calibri"/>
                <a:sym typeface="Calibri"/>
              </a:rPr>
              <a:t>CSMA/CA Carrier Sense Multiple Access with Collision Avoidance(IEEE standard) 802.11 Wireless</a:t>
            </a:r>
            <a:endParaRPr sz="2133" dirty="0"/>
          </a:p>
          <a:p>
            <a:pPr marL="1151438" lvl="3" indent="-203195">
              <a:lnSpc>
                <a:spcPct val="90000"/>
              </a:lnSpc>
              <a:spcBef>
                <a:spcPts val="400"/>
              </a:spcBef>
              <a:buClr>
                <a:schemeClr val="dk1"/>
              </a:buClr>
              <a:buSzPts val="1400"/>
              <a:buFont typeface="Noto Sans Symbols"/>
              <a:buChar char="•"/>
            </a:pPr>
            <a:r>
              <a:rPr lang="en" sz="2133" dirty="0">
                <a:solidFill>
                  <a:schemeClr val="dk1"/>
                </a:solidFill>
                <a:latin typeface="Calibri"/>
                <a:ea typeface="Calibri"/>
                <a:cs typeface="Calibri"/>
                <a:sym typeface="Calibri"/>
              </a:rPr>
              <a:t>Token Passing:  24 bit control frame passed around the network environment with the purpose of determining which system can transmit data. There is only one token and  since a system can’t communicate without the token, there are no collisions. </a:t>
            </a:r>
            <a:endParaRPr sz="2133" dirty="0"/>
          </a:p>
          <a:p>
            <a:pPr marL="1151438" lvl="3" indent="-84665">
              <a:lnSpc>
                <a:spcPct val="90000"/>
              </a:lnSpc>
              <a:spcBef>
                <a:spcPts val="400"/>
              </a:spcBef>
              <a:buClr>
                <a:schemeClr val="dk1"/>
              </a:buClr>
              <a:buSzPts val="1500"/>
              <a:buNone/>
            </a:pPr>
            <a:endParaRPr sz="2133" dirty="0">
              <a:solidFill>
                <a:schemeClr val="dk1"/>
              </a:solidFill>
              <a:latin typeface="Calibri"/>
              <a:ea typeface="Calibri"/>
              <a:cs typeface="Calibri"/>
              <a:sym typeface="Calibri"/>
            </a:endParaRPr>
          </a:p>
          <a:p>
            <a:pPr marL="914377" lvl="2" indent="-67732">
              <a:lnSpc>
                <a:spcPct val="90000"/>
              </a:lnSpc>
              <a:spcBef>
                <a:spcPts val="400"/>
              </a:spcBef>
              <a:spcAft>
                <a:spcPts val="2133"/>
              </a:spcAft>
              <a:buClr>
                <a:schemeClr val="dk1"/>
              </a:buClr>
              <a:buSzPts val="1700"/>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186850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3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Ethernet</a:t>
            </a:r>
            <a:endParaRPr sz="1600" dirty="0"/>
          </a:p>
        </p:txBody>
      </p:sp>
      <p:sp>
        <p:nvSpPr>
          <p:cNvPr id="2" name="Footer Placeholder 1">
            <a:extLst>
              <a:ext uri="{FF2B5EF4-FFF2-40B4-BE49-F238E27FC236}">
                <a16:creationId xmlns:a16="http://schemas.microsoft.com/office/drawing/2014/main" id="{43CFA9C1-FDD5-407D-99F3-46E217C01343}"/>
              </a:ext>
            </a:extLst>
          </p:cNvPr>
          <p:cNvSpPr>
            <a:spLocks noGrp="1"/>
          </p:cNvSpPr>
          <p:nvPr>
            <p:ph type="ftr" sz="quarter" idx="11"/>
          </p:nvPr>
        </p:nvSpPr>
        <p:spPr/>
        <p:txBody>
          <a:bodyPr/>
          <a:lstStyle/>
          <a:p>
            <a:endParaRPr lang="en-US"/>
          </a:p>
        </p:txBody>
      </p:sp>
      <p:sp>
        <p:nvSpPr>
          <p:cNvPr id="1912" name="Google Shape;1912;p23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262</a:t>
            </a:fld>
            <a:endParaRPr/>
          </a:p>
        </p:txBody>
      </p:sp>
      <p:sp>
        <p:nvSpPr>
          <p:cNvPr id="1913" name="Google Shape;1913;p239"/>
          <p:cNvSpPr txBox="1">
            <a:spLocks noGrp="1"/>
          </p:cNvSpPr>
          <p:nvPr>
            <p:ph type="body" idx="4294967295"/>
          </p:nvPr>
        </p:nvSpPr>
        <p:spPr>
          <a:xfrm>
            <a:off x="0" y="1949450"/>
            <a:ext cx="53578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Carrier Sense Multiple Access with Collision Avoidance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Used by ethernet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Contention (or collision based)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Multiple systems </a:t>
            </a:r>
            <a:r>
              <a:rPr lang="en" sz="2533" i="1">
                <a:solidFill>
                  <a:schemeClr val="dk1"/>
                </a:solidFill>
                <a:latin typeface="Calibri"/>
                <a:ea typeface="Calibri"/>
                <a:cs typeface="Calibri"/>
                <a:sym typeface="Calibri"/>
              </a:rPr>
              <a:t>can</a:t>
            </a:r>
            <a:r>
              <a:rPr lang="en" sz="2533">
                <a:solidFill>
                  <a:schemeClr val="dk1"/>
                </a:solidFill>
                <a:latin typeface="Calibri"/>
                <a:ea typeface="Calibri"/>
                <a:cs typeface="Calibri"/>
                <a:sym typeface="Calibri"/>
              </a:rPr>
              <a:t> access the network, but data will collide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Collisions slow things down! </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Ethernet requires the resolution of an IP address to a MAC address</a:t>
            </a:r>
            <a:endParaRPr sz="1600"/>
          </a:p>
        </p:txBody>
      </p:sp>
      <p:pic>
        <p:nvPicPr>
          <p:cNvPr id="1914" name="Google Shape;1914;p239"/>
          <p:cNvPicPr preferRelativeResize="0"/>
          <p:nvPr/>
        </p:nvPicPr>
        <p:blipFill rotWithShape="1">
          <a:blip r:embed="rId3">
            <a:alphaModFix/>
          </a:blip>
          <a:srcRect/>
          <a:stretch/>
        </p:blipFill>
        <p:spPr>
          <a:xfrm>
            <a:off x="6650182" y="2234282"/>
            <a:ext cx="3576077" cy="2036140"/>
          </a:xfrm>
          <a:prstGeom prst="rect">
            <a:avLst/>
          </a:prstGeom>
          <a:noFill/>
          <a:ln>
            <a:noFill/>
          </a:ln>
        </p:spPr>
      </p:pic>
    </p:spTree>
    <p:extLst>
      <p:ext uri="{BB962C8B-B14F-4D97-AF65-F5344CB8AC3E}">
        <p14:creationId xmlns:p14="http://schemas.microsoft.com/office/powerpoint/2010/main" val="41465986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24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MAC Addresses</a:t>
            </a:r>
            <a:endParaRPr sz="1600" dirty="0"/>
          </a:p>
        </p:txBody>
      </p:sp>
      <p:sp>
        <p:nvSpPr>
          <p:cNvPr id="2" name="Footer Placeholder 1">
            <a:extLst>
              <a:ext uri="{FF2B5EF4-FFF2-40B4-BE49-F238E27FC236}">
                <a16:creationId xmlns:a16="http://schemas.microsoft.com/office/drawing/2014/main" id="{8C9DCE07-CE73-406E-B7AB-D9D678AE68E0}"/>
              </a:ext>
            </a:extLst>
          </p:cNvPr>
          <p:cNvSpPr>
            <a:spLocks noGrp="1"/>
          </p:cNvSpPr>
          <p:nvPr>
            <p:ph type="ftr" sz="quarter" idx="11"/>
          </p:nvPr>
        </p:nvSpPr>
        <p:spPr/>
        <p:txBody>
          <a:bodyPr/>
          <a:lstStyle/>
          <a:p>
            <a:endParaRPr lang="en-US"/>
          </a:p>
        </p:txBody>
      </p:sp>
      <p:sp>
        <p:nvSpPr>
          <p:cNvPr id="1921" name="Google Shape;1921;p24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263</a:t>
            </a:fld>
            <a:endParaRPr/>
          </a:p>
        </p:txBody>
      </p:sp>
      <p:grpSp>
        <p:nvGrpSpPr>
          <p:cNvPr id="1922" name="Google Shape;1922;p240"/>
          <p:cNvGrpSpPr/>
          <p:nvPr/>
        </p:nvGrpSpPr>
        <p:grpSpPr>
          <a:xfrm>
            <a:off x="937504" y="1546431"/>
            <a:ext cx="10515691" cy="4706515"/>
            <a:chOff x="1143000" y="1752600"/>
            <a:chExt cx="7655570" cy="3998058"/>
          </a:xfrm>
        </p:grpSpPr>
        <p:pic>
          <p:nvPicPr>
            <p:cNvPr id="1923" name="Google Shape;1923;p240"/>
            <p:cNvPicPr preferRelativeResize="0"/>
            <p:nvPr/>
          </p:nvPicPr>
          <p:blipFill rotWithShape="1">
            <a:blip r:embed="rId3">
              <a:alphaModFix/>
            </a:blip>
            <a:srcRect/>
            <a:stretch/>
          </p:blipFill>
          <p:spPr>
            <a:xfrm>
              <a:off x="1143000" y="1752600"/>
              <a:ext cx="7655570" cy="3998058"/>
            </a:xfrm>
            <a:prstGeom prst="rect">
              <a:avLst/>
            </a:prstGeom>
            <a:noFill/>
            <a:ln>
              <a:noFill/>
            </a:ln>
          </p:spPr>
        </p:pic>
        <p:sp>
          <p:nvSpPr>
            <p:cNvPr id="1924" name="Google Shape;1924;p240"/>
            <p:cNvSpPr/>
            <p:nvPr/>
          </p:nvSpPr>
          <p:spPr>
            <a:xfrm>
              <a:off x="1143000" y="2307102"/>
              <a:ext cx="4079100" cy="249300"/>
            </a:xfrm>
            <a:prstGeom prst="ellipse">
              <a:avLst/>
            </a:prstGeom>
            <a:noFill/>
            <a:ln w="38100" cap="flat" cmpd="sng">
              <a:solidFill>
                <a:schemeClr val="lt2"/>
              </a:solidFill>
              <a:prstDash val="solid"/>
              <a:miter lim="800000"/>
              <a:headEnd type="none" w="sm" len="sm"/>
              <a:tailEnd type="none" w="sm" len="sm"/>
            </a:ln>
          </p:spPr>
          <p:txBody>
            <a:bodyPr spcFirstLastPara="1" wrap="square" lIns="100767" tIns="50367" rIns="100767" bIns="50367" anchor="ctr" anchorCtr="0">
              <a:noAutofit/>
            </a:bodyPr>
            <a:lstStyle/>
            <a:p>
              <a:pPr algn="ctr"/>
              <a:endParaRPr sz="200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29292686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4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ARP</a:t>
            </a:r>
            <a:endParaRPr sz="1600" dirty="0"/>
          </a:p>
        </p:txBody>
      </p:sp>
      <p:sp>
        <p:nvSpPr>
          <p:cNvPr id="2" name="Footer Placeholder 1">
            <a:extLst>
              <a:ext uri="{FF2B5EF4-FFF2-40B4-BE49-F238E27FC236}">
                <a16:creationId xmlns:a16="http://schemas.microsoft.com/office/drawing/2014/main" id="{8F01F4B9-3DC9-4A40-BFEB-B0C94F46296A}"/>
              </a:ext>
            </a:extLst>
          </p:cNvPr>
          <p:cNvSpPr>
            <a:spLocks noGrp="1"/>
          </p:cNvSpPr>
          <p:nvPr>
            <p:ph type="ftr" sz="quarter" idx="11"/>
          </p:nvPr>
        </p:nvSpPr>
        <p:spPr/>
        <p:txBody>
          <a:bodyPr/>
          <a:lstStyle/>
          <a:p>
            <a:endParaRPr lang="en-US"/>
          </a:p>
        </p:txBody>
      </p:sp>
      <p:sp>
        <p:nvSpPr>
          <p:cNvPr id="1931" name="Google Shape;1931;p24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264</a:t>
            </a:fld>
            <a:endParaRPr/>
          </a:p>
        </p:txBody>
      </p:sp>
      <p:grpSp>
        <p:nvGrpSpPr>
          <p:cNvPr id="1932" name="Google Shape;1932;p241"/>
          <p:cNvGrpSpPr/>
          <p:nvPr/>
        </p:nvGrpSpPr>
        <p:grpSpPr>
          <a:xfrm>
            <a:off x="1200703" y="2017105"/>
            <a:ext cx="9512911" cy="3268747"/>
            <a:chOff x="381000" y="1752600"/>
            <a:chExt cx="8305801" cy="3124200"/>
          </a:xfrm>
        </p:grpSpPr>
        <p:pic>
          <p:nvPicPr>
            <p:cNvPr id="1933" name="Google Shape;1933;p241" descr="arp1"/>
            <p:cNvPicPr preferRelativeResize="0"/>
            <p:nvPr/>
          </p:nvPicPr>
          <p:blipFill rotWithShape="1">
            <a:blip r:embed="rId3">
              <a:alphaModFix/>
            </a:blip>
            <a:srcRect/>
            <a:stretch/>
          </p:blipFill>
          <p:spPr>
            <a:xfrm>
              <a:off x="381000" y="1752600"/>
              <a:ext cx="3733800" cy="3124200"/>
            </a:xfrm>
            <a:prstGeom prst="rect">
              <a:avLst/>
            </a:prstGeom>
            <a:noFill/>
            <a:ln>
              <a:noFill/>
            </a:ln>
          </p:spPr>
        </p:pic>
        <p:pic>
          <p:nvPicPr>
            <p:cNvPr id="1934" name="Google Shape;1934;p241" descr="arp2"/>
            <p:cNvPicPr preferRelativeResize="0"/>
            <p:nvPr/>
          </p:nvPicPr>
          <p:blipFill rotWithShape="1">
            <a:blip r:embed="rId4">
              <a:alphaModFix/>
            </a:blip>
            <a:srcRect/>
            <a:stretch/>
          </p:blipFill>
          <p:spPr>
            <a:xfrm>
              <a:off x="4800600" y="1752600"/>
              <a:ext cx="3886201" cy="3124200"/>
            </a:xfrm>
            <a:prstGeom prst="rect">
              <a:avLst/>
            </a:prstGeom>
            <a:noFill/>
            <a:ln>
              <a:noFill/>
            </a:ln>
          </p:spPr>
        </p:pic>
      </p:grpSp>
    </p:spTree>
    <p:extLst>
      <p:ext uri="{BB962C8B-B14F-4D97-AF65-F5344CB8AC3E}">
        <p14:creationId xmlns:p14="http://schemas.microsoft.com/office/powerpoint/2010/main" val="230689041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4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Switch </a:t>
            </a:r>
            <a:endParaRPr sz="1600" dirty="0"/>
          </a:p>
        </p:txBody>
      </p:sp>
      <p:sp>
        <p:nvSpPr>
          <p:cNvPr id="2" name="Footer Placeholder 1">
            <a:extLst>
              <a:ext uri="{FF2B5EF4-FFF2-40B4-BE49-F238E27FC236}">
                <a16:creationId xmlns:a16="http://schemas.microsoft.com/office/drawing/2014/main" id="{C3533D8A-C341-4693-BE54-2609879BEB21}"/>
              </a:ext>
            </a:extLst>
          </p:cNvPr>
          <p:cNvSpPr>
            <a:spLocks noGrp="1"/>
          </p:cNvSpPr>
          <p:nvPr>
            <p:ph type="ftr" sz="quarter" idx="11"/>
          </p:nvPr>
        </p:nvSpPr>
        <p:spPr/>
        <p:txBody>
          <a:bodyPr/>
          <a:lstStyle/>
          <a:p>
            <a:endParaRPr lang="en-US"/>
          </a:p>
        </p:txBody>
      </p:sp>
      <p:sp>
        <p:nvSpPr>
          <p:cNvPr id="1941" name="Google Shape;1941;p24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265</a:t>
            </a:fld>
            <a:endParaRPr/>
          </a:p>
        </p:txBody>
      </p:sp>
      <p:sp>
        <p:nvSpPr>
          <p:cNvPr id="1942" name="Google Shape;1942;p242"/>
          <p:cNvSpPr txBox="1">
            <a:spLocks noGrp="1"/>
          </p:cNvSpPr>
          <p:nvPr>
            <p:ph type="body" idx="4294967295"/>
          </p:nvPr>
        </p:nvSpPr>
        <p:spPr>
          <a:xfrm>
            <a:off x="245660" y="1594632"/>
            <a:ext cx="3657600" cy="3167062"/>
          </a:xfrm>
          <a:prstGeom prst="rect">
            <a:avLst/>
          </a:prstGeom>
          <a:noFill/>
          <a:ln>
            <a:noFill/>
          </a:ln>
        </p:spPr>
        <p:txBody>
          <a:bodyPr spcFirstLastPara="1" wrap="square" lIns="100767" tIns="50367" rIns="100767" bIns="50367" anchor="t" anchorCtr="0">
            <a:noAutofit/>
          </a:bodyPr>
          <a:lstStyle/>
          <a:p>
            <a:pPr marL="372524" indent="-152396">
              <a:lnSpc>
                <a:spcPct val="90000"/>
              </a:lnSpc>
              <a:buClr>
                <a:schemeClr val="dk1"/>
              </a:buClr>
              <a:buSzPts val="1900"/>
              <a:buNone/>
            </a:pPr>
            <a:endParaRPr sz="2533" dirty="0">
              <a:solidFill>
                <a:schemeClr val="dk1"/>
              </a:solidFill>
              <a:latin typeface="Calibri"/>
              <a:ea typeface="Calibri"/>
              <a:cs typeface="Calibri"/>
              <a:sym typeface="Calibri"/>
            </a:endParaRPr>
          </a:p>
          <a:p>
            <a:pPr marL="372524" indent="-313259">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By default, switches operate at layer 2</a:t>
            </a:r>
            <a:endParaRPr sz="1600" dirty="0"/>
          </a:p>
          <a:p>
            <a:pPr marL="372524" indent="-313259">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Uses MAC addresses to direct traffic</a:t>
            </a:r>
            <a:endParaRPr sz="1600" dirty="0"/>
          </a:p>
          <a:p>
            <a:pPr marL="372524" indent="-313259">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Isolates traffic into collision domains</a:t>
            </a:r>
            <a:endParaRPr sz="1600" dirty="0"/>
          </a:p>
          <a:p>
            <a:pPr marL="372524" indent="-313259">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Does NOT isolate broadcasts natively</a:t>
            </a:r>
            <a:endParaRPr sz="1600" dirty="0"/>
          </a:p>
          <a:p>
            <a:pPr marL="372524" indent="-15239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372524" indent="-15239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pic>
        <p:nvPicPr>
          <p:cNvPr id="1943" name="Google Shape;1943;p242"/>
          <p:cNvPicPr preferRelativeResize="0"/>
          <p:nvPr/>
        </p:nvPicPr>
        <p:blipFill rotWithShape="1">
          <a:blip r:embed="rId3">
            <a:alphaModFix/>
          </a:blip>
          <a:srcRect/>
          <a:stretch/>
        </p:blipFill>
        <p:spPr>
          <a:xfrm>
            <a:off x="4927410" y="2006182"/>
            <a:ext cx="6398820" cy="3167063"/>
          </a:xfrm>
          <a:prstGeom prst="rect">
            <a:avLst/>
          </a:prstGeom>
          <a:noFill/>
          <a:ln>
            <a:noFill/>
          </a:ln>
        </p:spPr>
      </p:pic>
    </p:spTree>
    <p:extLst>
      <p:ext uri="{BB962C8B-B14F-4D97-AF65-F5344CB8AC3E}">
        <p14:creationId xmlns:p14="http://schemas.microsoft.com/office/powerpoint/2010/main" val="308574469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1160060" y="750627"/>
            <a:ext cx="7704161" cy="646331"/>
          </a:xfrm>
          <a:prstGeom prst="rect">
            <a:avLst/>
          </a:prstGeom>
          <a:noFill/>
        </p:spPr>
        <p:txBody>
          <a:bodyPr wrap="square" rtlCol="0">
            <a:spAutoFit/>
          </a:bodyPr>
          <a:lstStyle/>
          <a:p>
            <a:r>
              <a:rPr lang="en-US" dirty="0"/>
              <a:t>Hub Layer 1—All data out all ports all the time—Connectivity that is cheap and easy</a:t>
            </a:r>
          </a:p>
        </p:txBody>
      </p:sp>
      <p:sp>
        <p:nvSpPr>
          <p:cNvPr id="4" name="Rectangle 3">
            <a:extLst>
              <a:ext uri="{FF2B5EF4-FFF2-40B4-BE49-F238E27FC236}">
                <a16:creationId xmlns:a16="http://schemas.microsoft.com/office/drawing/2014/main" id="{E712B77E-2EAD-4B98-B287-B1B2732811EF}"/>
              </a:ext>
            </a:extLst>
          </p:cNvPr>
          <p:cNvSpPr/>
          <p:nvPr/>
        </p:nvSpPr>
        <p:spPr>
          <a:xfrm>
            <a:off x="4988258" y="3002507"/>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sp>
        <p:nvSpPr>
          <p:cNvPr id="5" name="Rectangle 4">
            <a:extLst>
              <a:ext uri="{FF2B5EF4-FFF2-40B4-BE49-F238E27FC236}">
                <a16:creationId xmlns:a16="http://schemas.microsoft.com/office/drawing/2014/main" id="{8D9A251B-5D29-4463-82AA-3F9882629A78}"/>
              </a:ext>
            </a:extLst>
          </p:cNvPr>
          <p:cNvSpPr/>
          <p:nvPr/>
        </p:nvSpPr>
        <p:spPr>
          <a:xfrm>
            <a:off x="6694229" y="253165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6776116" y="342900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077271" y="349382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019268" y="249071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503763" y="2644253"/>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5977721" y="2685197"/>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45F0A8-B2E8-4896-BF54-2899D7BD95EC}"/>
              </a:ext>
            </a:extLst>
          </p:cNvPr>
          <p:cNvCxnSpPr>
            <a:cxnSpLocks/>
          </p:cNvCxnSpPr>
          <p:nvPr/>
        </p:nvCxnSpPr>
        <p:spPr>
          <a:xfrm>
            <a:off x="5581935" y="3309582"/>
            <a:ext cx="0" cy="667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494664" y="3278875"/>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8DC1027-060E-4AC2-AD09-F4205B8861FF}"/>
              </a:ext>
            </a:extLst>
          </p:cNvPr>
          <p:cNvSpPr/>
          <p:nvPr/>
        </p:nvSpPr>
        <p:spPr>
          <a:xfrm>
            <a:off x="4809130" y="3976617"/>
            <a:ext cx="1545609" cy="88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SNIFFER Promiscuous Mode</a:t>
            </a:r>
          </a:p>
        </p:txBody>
      </p: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141494" y="3309582"/>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519919" y="2984168"/>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sp>
        <p:nvSpPr>
          <p:cNvPr id="26" name="Rectangle 25">
            <a:extLst>
              <a:ext uri="{FF2B5EF4-FFF2-40B4-BE49-F238E27FC236}">
                <a16:creationId xmlns:a16="http://schemas.microsoft.com/office/drawing/2014/main" id="{11DBFD72-CCD6-49C9-9A77-4F25F3F5B8C5}"/>
              </a:ext>
            </a:extLst>
          </p:cNvPr>
          <p:cNvSpPr/>
          <p:nvPr/>
        </p:nvSpPr>
        <p:spPr>
          <a:xfrm>
            <a:off x="1903865" y="3002507"/>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cxnSp>
        <p:nvCxnSpPr>
          <p:cNvPr id="27" name="Straight Connector 26">
            <a:extLst>
              <a:ext uri="{FF2B5EF4-FFF2-40B4-BE49-F238E27FC236}">
                <a16:creationId xmlns:a16="http://schemas.microsoft.com/office/drawing/2014/main" id="{FE87AC3E-83CD-40B3-8FA7-C855265DCD86}"/>
              </a:ext>
            </a:extLst>
          </p:cNvPr>
          <p:cNvCxnSpPr>
            <a:cxnSpLocks/>
            <a:stCxn id="26" idx="3"/>
            <a:endCxn id="4" idx="1"/>
          </p:cNvCxnSpPr>
          <p:nvPr/>
        </p:nvCxnSpPr>
        <p:spPr>
          <a:xfrm>
            <a:off x="3057101" y="3156045"/>
            <a:ext cx="1931157"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A427B0B-1009-487E-A456-3F44DF900F8F}"/>
              </a:ext>
            </a:extLst>
          </p:cNvPr>
          <p:cNvSpPr/>
          <p:nvPr/>
        </p:nvSpPr>
        <p:spPr>
          <a:xfrm>
            <a:off x="992878" y="258965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992878" y="354841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410271" y="3333468"/>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106470" y="252355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256597" y="341322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389962" y="2677094"/>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621975" y="3293802"/>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1637EF-3433-443A-88E2-4DA8E5987706}"/>
              </a:ext>
            </a:extLst>
          </p:cNvPr>
          <p:cNvCxnSpPr>
            <a:cxnSpLocks/>
          </p:cNvCxnSpPr>
          <p:nvPr/>
        </p:nvCxnSpPr>
        <p:spPr>
          <a:xfrm>
            <a:off x="5991370" y="3135573"/>
            <a:ext cx="19311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434724" y="2753431"/>
            <a:ext cx="648268" cy="3582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58166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1160060" y="750627"/>
            <a:ext cx="7704161" cy="1200329"/>
          </a:xfrm>
          <a:prstGeom prst="rect">
            <a:avLst/>
          </a:prstGeom>
          <a:noFill/>
        </p:spPr>
        <p:txBody>
          <a:bodyPr wrap="square" rtlCol="0">
            <a:spAutoFit/>
          </a:bodyPr>
          <a:lstStyle/>
          <a:p>
            <a:r>
              <a:rPr lang="en-US" dirty="0"/>
              <a:t>Hub Layer 1—All data out all ports all the time—Connectivity that is cheap and easy</a:t>
            </a:r>
          </a:p>
          <a:p>
            <a:r>
              <a:rPr lang="en-US" dirty="0"/>
              <a:t>Switch  Layer 2—Uses MAC addressing to address traffic out the appropriate port;  Collision Domain Isolation</a:t>
            </a:r>
          </a:p>
        </p:txBody>
      </p:sp>
      <p:sp>
        <p:nvSpPr>
          <p:cNvPr id="4" name="Rectangle 3">
            <a:extLst>
              <a:ext uri="{FF2B5EF4-FFF2-40B4-BE49-F238E27FC236}">
                <a16:creationId xmlns:a16="http://schemas.microsoft.com/office/drawing/2014/main" id="{E712B77E-2EAD-4B98-B287-B1B2732811EF}"/>
              </a:ext>
            </a:extLst>
          </p:cNvPr>
          <p:cNvSpPr/>
          <p:nvPr/>
        </p:nvSpPr>
        <p:spPr>
          <a:xfrm>
            <a:off x="5082085" y="2976065"/>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sp>
        <p:nvSpPr>
          <p:cNvPr id="5" name="Rectangle 4">
            <a:extLst>
              <a:ext uri="{FF2B5EF4-FFF2-40B4-BE49-F238E27FC236}">
                <a16:creationId xmlns:a16="http://schemas.microsoft.com/office/drawing/2014/main" id="{8D9A251B-5D29-4463-82AA-3F9882629A78}"/>
              </a:ext>
            </a:extLst>
          </p:cNvPr>
          <p:cNvSpPr/>
          <p:nvPr/>
        </p:nvSpPr>
        <p:spPr>
          <a:xfrm>
            <a:off x="6694229" y="253165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6776116" y="342900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077271" y="349382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019268" y="249071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503763" y="2644253"/>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5977721" y="2685197"/>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45F0A8-B2E8-4896-BF54-2899D7BD95EC}"/>
              </a:ext>
            </a:extLst>
          </p:cNvPr>
          <p:cNvCxnSpPr>
            <a:cxnSpLocks/>
            <a:stCxn id="4" idx="2"/>
            <a:endCxn id="39" idx="0"/>
          </p:cNvCxnSpPr>
          <p:nvPr/>
        </p:nvCxnSpPr>
        <p:spPr>
          <a:xfrm>
            <a:off x="5658703" y="3283140"/>
            <a:ext cx="209834" cy="161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494664" y="3278875"/>
            <a:ext cx="648268" cy="30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141494" y="3309582"/>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519919" y="2984168"/>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sp>
        <p:nvSpPr>
          <p:cNvPr id="26" name="Rectangle 25">
            <a:extLst>
              <a:ext uri="{FF2B5EF4-FFF2-40B4-BE49-F238E27FC236}">
                <a16:creationId xmlns:a16="http://schemas.microsoft.com/office/drawing/2014/main" id="{11DBFD72-CCD6-49C9-9A77-4F25F3F5B8C5}"/>
              </a:ext>
            </a:extLst>
          </p:cNvPr>
          <p:cNvSpPr/>
          <p:nvPr/>
        </p:nvSpPr>
        <p:spPr>
          <a:xfrm>
            <a:off x="1903865" y="3002507"/>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HUB</a:t>
            </a:r>
          </a:p>
        </p:txBody>
      </p:sp>
      <p:cxnSp>
        <p:nvCxnSpPr>
          <p:cNvPr id="27" name="Straight Connector 26">
            <a:extLst>
              <a:ext uri="{FF2B5EF4-FFF2-40B4-BE49-F238E27FC236}">
                <a16:creationId xmlns:a16="http://schemas.microsoft.com/office/drawing/2014/main" id="{FE87AC3E-83CD-40B3-8FA7-C855265DCD86}"/>
              </a:ext>
            </a:extLst>
          </p:cNvPr>
          <p:cNvCxnSpPr>
            <a:cxnSpLocks/>
            <a:stCxn id="26" idx="3"/>
          </p:cNvCxnSpPr>
          <p:nvPr/>
        </p:nvCxnSpPr>
        <p:spPr>
          <a:xfrm>
            <a:off x="3057101" y="3156045"/>
            <a:ext cx="2251878" cy="18253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A427B0B-1009-487E-A456-3F44DF900F8F}"/>
              </a:ext>
            </a:extLst>
          </p:cNvPr>
          <p:cNvSpPr/>
          <p:nvPr/>
        </p:nvSpPr>
        <p:spPr>
          <a:xfrm>
            <a:off x="992878" y="258965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992878" y="3548419"/>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410271" y="3333468"/>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106470" y="252355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256597" y="341322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389962" y="2677094"/>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621975" y="3293802"/>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1637EF-3433-443A-88E2-4DA8E5987706}"/>
              </a:ext>
            </a:extLst>
          </p:cNvPr>
          <p:cNvCxnSpPr>
            <a:cxnSpLocks/>
          </p:cNvCxnSpPr>
          <p:nvPr/>
        </p:nvCxnSpPr>
        <p:spPr>
          <a:xfrm flipV="1">
            <a:off x="6025488" y="3135574"/>
            <a:ext cx="1897039" cy="18061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434724" y="2753431"/>
            <a:ext cx="648268" cy="358254"/>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0816A3C-30E0-4105-B5C5-FEBA56EDBD81}"/>
              </a:ext>
            </a:extLst>
          </p:cNvPr>
          <p:cNvSpPr/>
          <p:nvPr/>
        </p:nvSpPr>
        <p:spPr>
          <a:xfrm>
            <a:off x="5291919" y="4901252"/>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A5A1BBA2-D6CA-4667-8403-026D37FDCF91}"/>
                  </a:ext>
                </a:extLst>
              </p14:cNvPr>
              <p14:cNvContentPartPr/>
              <p14:nvPr/>
            </p14:nvContentPartPr>
            <p14:xfrm>
              <a:off x="5252851" y="4898499"/>
              <a:ext cx="64440" cy="70560"/>
            </p14:xfrm>
          </p:contentPart>
        </mc:Choice>
        <mc:Fallback xmlns="">
          <p:pic>
            <p:nvPicPr>
              <p:cNvPr id="22" name="Ink 21">
                <a:extLst>
                  <a:ext uri="{FF2B5EF4-FFF2-40B4-BE49-F238E27FC236}">
                    <a16:creationId xmlns:a16="http://schemas.microsoft.com/office/drawing/2014/main" id="{A5A1BBA2-D6CA-4667-8403-026D37FDCF91}"/>
                  </a:ext>
                </a:extLst>
              </p:cNvPr>
              <p:cNvPicPr/>
              <p:nvPr/>
            </p:nvPicPr>
            <p:blipFill>
              <a:blip r:embed="rId3"/>
              <a:stretch>
                <a:fillRect/>
              </a:stretch>
            </p:blipFill>
            <p:spPr>
              <a:xfrm>
                <a:off x="5235211" y="4880499"/>
                <a:ext cx="100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A7550018-4DBC-4A15-A5E7-F0A3C6A451F2}"/>
                  </a:ext>
                </a:extLst>
              </p14:cNvPr>
              <p14:cNvContentPartPr/>
              <p14:nvPr/>
            </p14:nvContentPartPr>
            <p14:xfrm>
              <a:off x="5828491" y="4814979"/>
              <a:ext cx="59760" cy="72720"/>
            </p14:xfrm>
          </p:contentPart>
        </mc:Choice>
        <mc:Fallback xmlns="">
          <p:pic>
            <p:nvPicPr>
              <p:cNvPr id="23" name="Ink 22">
                <a:extLst>
                  <a:ext uri="{FF2B5EF4-FFF2-40B4-BE49-F238E27FC236}">
                    <a16:creationId xmlns:a16="http://schemas.microsoft.com/office/drawing/2014/main" id="{A7550018-4DBC-4A15-A5E7-F0A3C6A451F2}"/>
                  </a:ext>
                </a:extLst>
              </p:cNvPr>
              <p:cNvPicPr/>
              <p:nvPr/>
            </p:nvPicPr>
            <p:blipFill>
              <a:blip r:embed="rId5"/>
              <a:stretch>
                <a:fillRect/>
              </a:stretch>
            </p:blipFill>
            <p:spPr>
              <a:xfrm>
                <a:off x="5810851" y="4797339"/>
                <a:ext cx="95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E4985C34-2091-4261-BE8C-BBB17723EC84}"/>
                  </a:ext>
                </a:extLst>
              </p14:cNvPr>
              <p14:cNvContentPartPr/>
              <p14:nvPr/>
            </p14:nvContentPartPr>
            <p14:xfrm>
              <a:off x="6014971" y="4863939"/>
              <a:ext cx="168840" cy="65160"/>
            </p14:xfrm>
          </p:contentPart>
        </mc:Choice>
        <mc:Fallback xmlns="">
          <p:pic>
            <p:nvPicPr>
              <p:cNvPr id="24" name="Ink 23">
                <a:extLst>
                  <a:ext uri="{FF2B5EF4-FFF2-40B4-BE49-F238E27FC236}">
                    <a16:creationId xmlns:a16="http://schemas.microsoft.com/office/drawing/2014/main" id="{E4985C34-2091-4261-BE8C-BBB17723EC84}"/>
                  </a:ext>
                </a:extLst>
              </p:cNvPr>
              <p:cNvPicPr/>
              <p:nvPr/>
            </p:nvPicPr>
            <p:blipFill>
              <a:blip r:embed="rId7"/>
              <a:stretch>
                <a:fillRect/>
              </a:stretch>
            </p:blipFill>
            <p:spPr>
              <a:xfrm>
                <a:off x="5997331" y="4846299"/>
                <a:ext cx="204480" cy="100800"/>
              </a:xfrm>
              <a:prstGeom prst="rect">
                <a:avLst/>
              </a:prstGeom>
            </p:spPr>
          </p:pic>
        </mc:Fallback>
      </mc:AlternateContent>
    </p:spTree>
    <p:extLst>
      <p:ext uri="{BB962C8B-B14F-4D97-AF65-F5344CB8AC3E}">
        <p14:creationId xmlns:p14="http://schemas.microsoft.com/office/powerpoint/2010/main" val="40287464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1160060" y="750627"/>
            <a:ext cx="7704161" cy="1200329"/>
          </a:xfrm>
          <a:prstGeom prst="rect">
            <a:avLst/>
          </a:prstGeom>
          <a:noFill/>
        </p:spPr>
        <p:txBody>
          <a:bodyPr wrap="square" rtlCol="0">
            <a:spAutoFit/>
          </a:bodyPr>
          <a:lstStyle/>
          <a:p>
            <a:r>
              <a:rPr lang="en-US" dirty="0"/>
              <a:t>Hub Layer 1—All data out all ports all the time—Connectivity that is cheap and easy</a:t>
            </a:r>
          </a:p>
          <a:p>
            <a:r>
              <a:rPr lang="en-US" dirty="0"/>
              <a:t>Switch  Layer 2—Uses MAC addressing to address traffic out the appropriate port;  Collision Domain Isolation</a:t>
            </a:r>
          </a:p>
        </p:txBody>
      </p:sp>
      <p:sp>
        <p:nvSpPr>
          <p:cNvPr id="5" name="Rectangle 4">
            <a:extLst>
              <a:ext uri="{FF2B5EF4-FFF2-40B4-BE49-F238E27FC236}">
                <a16:creationId xmlns:a16="http://schemas.microsoft.com/office/drawing/2014/main" id="{8D9A251B-5D29-4463-82AA-3F9882629A78}"/>
              </a:ext>
            </a:extLst>
          </p:cNvPr>
          <p:cNvSpPr/>
          <p:nvPr/>
        </p:nvSpPr>
        <p:spPr>
          <a:xfrm>
            <a:off x="6946716" y="273637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7028603" y="3633717"/>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329758" y="3698543"/>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271755" y="2695432"/>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756250" y="2848970"/>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6230208" y="2889914"/>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45F0A8-B2E8-4896-BF54-2899D7BD95EC}"/>
              </a:ext>
            </a:extLst>
          </p:cNvPr>
          <p:cNvCxnSpPr>
            <a:cxnSpLocks/>
            <a:stCxn id="40" idx="3"/>
            <a:endCxn id="25" idx="1"/>
          </p:cNvCxnSpPr>
          <p:nvPr/>
        </p:nvCxnSpPr>
        <p:spPr>
          <a:xfrm flipV="1">
            <a:off x="6504869" y="3322806"/>
            <a:ext cx="1267535" cy="53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747151" y="3483592"/>
            <a:ext cx="648268" cy="30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393981" y="3514299"/>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772404" y="3169268"/>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6" name="Rectangle 25">
            <a:extLst>
              <a:ext uri="{FF2B5EF4-FFF2-40B4-BE49-F238E27FC236}">
                <a16:creationId xmlns:a16="http://schemas.microsoft.com/office/drawing/2014/main" id="{11DBFD72-CCD6-49C9-9A77-4F25F3F5B8C5}"/>
              </a:ext>
            </a:extLst>
          </p:cNvPr>
          <p:cNvSpPr/>
          <p:nvPr/>
        </p:nvSpPr>
        <p:spPr>
          <a:xfrm>
            <a:off x="2156352" y="3207224"/>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30" name="Rectangle 29">
            <a:extLst>
              <a:ext uri="{FF2B5EF4-FFF2-40B4-BE49-F238E27FC236}">
                <a16:creationId xmlns:a16="http://schemas.microsoft.com/office/drawing/2014/main" id="{9A427B0B-1009-487E-A456-3F44DF900F8F}"/>
              </a:ext>
            </a:extLst>
          </p:cNvPr>
          <p:cNvSpPr/>
          <p:nvPr/>
        </p:nvSpPr>
        <p:spPr>
          <a:xfrm>
            <a:off x="1245365" y="279437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1245365" y="3753136"/>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662758" y="3483592"/>
            <a:ext cx="665897" cy="361669"/>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358957" y="2728273"/>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509084" y="3617937"/>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642449" y="2881811"/>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874462" y="3498519"/>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687211" y="2958148"/>
            <a:ext cx="648268" cy="35825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6EA2B5-A486-4066-9ED2-5A0F077450F7}"/>
              </a:ext>
            </a:extLst>
          </p:cNvPr>
          <p:cNvSpPr/>
          <p:nvPr/>
        </p:nvSpPr>
        <p:spPr>
          <a:xfrm>
            <a:off x="5351633" y="3222578"/>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cxnSp>
        <p:nvCxnSpPr>
          <p:cNvPr id="41" name="Straight Connector 40">
            <a:extLst>
              <a:ext uri="{FF2B5EF4-FFF2-40B4-BE49-F238E27FC236}">
                <a16:creationId xmlns:a16="http://schemas.microsoft.com/office/drawing/2014/main" id="{E9F84814-C997-4C56-8578-13F4E933D980}"/>
              </a:ext>
            </a:extLst>
          </p:cNvPr>
          <p:cNvCxnSpPr>
            <a:cxnSpLocks/>
            <a:stCxn id="26" idx="3"/>
            <a:endCxn id="40" idx="1"/>
          </p:cNvCxnSpPr>
          <p:nvPr/>
        </p:nvCxnSpPr>
        <p:spPr>
          <a:xfrm>
            <a:off x="3309588" y="3360762"/>
            <a:ext cx="2042045" cy="15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F847C24-EF3C-4829-ACD1-1A39111152D3}"/>
              </a:ext>
            </a:extLst>
          </p:cNvPr>
          <p:cNvCxnSpPr>
            <a:cxnSpLocks/>
            <a:stCxn id="40" idx="2"/>
            <a:endCxn id="43" idx="0"/>
          </p:cNvCxnSpPr>
          <p:nvPr/>
        </p:nvCxnSpPr>
        <p:spPr>
          <a:xfrm flipH="1">
            <a:off x="5921428" y="3529653"/>
            <a:ext cx="6823" cy="411139"/>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9BF8EF5-C9F7-4619-83ED-4AD3640DE434}"/>
              </a:ext>
            </a:extLst>
          </p:cNvPr>
          <p:cNvSpPr/>
          <p:nvPr/>
        </p:nvSpPr>
        <p:spPr>
          <a:xfrm>
            <a:off x="5148623" y="3940792"/>
            <a:ext cx="1545609" cy="882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SNIFFER Promiscuous Mode</a:t>
            </a:r>
          </a:p>
        </p:txBody>
      </p:sp>
    </p:spTree>
    <p:extLst>
      <p:ext uri="{BB962C8B-B14F-4D97-AF65-F5344CB8AC3E}">
        <p14:creationId xmlns:p14="http://schemas.microsoft.com/office/powerpoint/2010/main" val="8332514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1160060" y="750627"/>
            <a:ext cx="7704161" cy="1477328"/>
          </a:xfrm>
          <a:prstGeom prst="rect">
            <a:avLst/>
          </a:prstGeom>
          <a:noFill/>
        </p:spPr>
        <p:txBody>
          <a:bodyPr wrap="square" rtlCol="0">
            <a:spAutoFit/>
          </a:bodyPr>
          <a:lstStyle/>
          <a:p>
            <a:r>
              <a:rPr lang="en-US" dirty="0"/>
              <a:t>Hub Layer 1—All data out all ports all the time—Connectivity that is cheap and easy</a:t>
            </a:r>
          </a:p>
          <a:p>
            <a:r>
              <a:rPr lang="en-US" dirty="0"/>
              <a:t>Switch  Layer 2—Uses MAC addressing to address traffic out the appropriate port;  Collision Domain Isolation</a:t>
            </a:r>
          </a:p>
          <a:p>
            <a:r>
              <a:rPr lang="en-US" dirty="0"/>
              <a:t>Router Layer 3—Uses IP Addressing; Broadcast Domain Isolation  $$$</a:t>
            </a:r>
          </a:p>
        </p:txBody>
      </p:sp>
      <p:sp>
        <p:nvSpPr>
          <p:cNvPr id="5" name="Rectangle 4">
            <a:extLst>
              <a:ext uri="{FF2B5EF4-FFF2-40B4-BE49-F238E27FC236}">
                <a16:creationId xmlns:a16="http://schemas.microsoft.com/office/drawing/2014/main" id="{8D9A251B-5D29-4463-82AA-3F9882629A78}"/>
              </a:ext>
            </a:extLst>
          </p:cNvPr>
          <p:cNvSpPr/>
          <p:nvPr/>
        </p:nvSpPr>
        <p:spPr>
          <a:xfrm>
            <a:off x="6694229" y="3732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6776116" y="463000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077271" y="469483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019268" y="369172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503763" y="3845258"/>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5977721" y="3886202"/>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494664" y="4479880"/>
            <a:ext cx="648268" cy="30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141494" y="4510587"/>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710984" y="4274313"/>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6" name="Rectangle 25">
            <a:extLst>
              <a:ext uri="{FF2B5EF4-FFF2-40B4-BE49-F238E27FC236}">
                <a16:creationId xmlns:a16="http://schemas.microsoft.com/office/drawing/2014/main" id="{11DBFD72-CCD6-49C9-9A77-4F25F3F5B8C5}"/>
              </a:ext>
            </a:extLst>
          </p:cNvPr>
          <p:cNvSpPr/>
          <p:nvPr/>
        </p:nvSpPr>
        <p:spPr>
          <a:xfrm>
            <a:off x="1903865" y="4203512"/>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30" name="Rectangle 29">
            <a:extLst>
              <a:ext uri="{FF2B5EF4-FFF2-40B4-BE49-F238E27FC236}">
                <a16:creationId xmlns:a16="http://schemas.microsoft.com/office/drawing/2014/main" id="{9A427B0B-1009-487E-A456-3F44DF900F8F}"/>
              </a:ext>
            </a:extLst>
          </p:cNvPr>
          <p:cNvSpPr/>
          <p:nvPr/>
        </p:nvSpPr>
        <p:spPr>
          <a:xfrm>
            <a:off x="992878" y="3790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992878" y="474942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410271" y="4534473"/>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106470" y="372456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256597" y="461422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439439" y="3878099"/>
            <a:ext cx="667031" cy="374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621975" y="4494807"/>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434724" y="3954436"/>
            <a:ext cx="648268" cy="35825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6EA2B5-A486-4066-9ED2-5A0F077450F7}"/>
              </a:ext>
            </a:extLst>
          </p:cNvPr>
          <p:cNvSpPr/>
          <p:nvPr/>
        </p:nvSpPr>
        <p:spPr>
          <a:xfrm>
            <a:off x="5099146" y="4218866"/>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 name="TextBox 1">
            <a:extLst>
              <a:ext uri="{FF2B5EF4-FFF2-40B4-BE49-F238E27FC236}">
                <a16:creationId xmlns:a16="http://schemas.microsoft.com/office/drawing/2014/main" id="{6EDDE320-98EB-4670-B94F-A6FDD0282D9C}"/>
              </a:ext>
            </a:extLst>
          </p:cNvPr>
          <p:cNvSpPr txBox="1"/>
          <p:nvPr/>
        </p:nvSpPr>
        <p:spPr>
          <a:xfrm>
            <a:off x="910990" y="3167987"/>
            <a:ext cx="1985749" cy="371901"/>
          </a:xfrm>
          <a:prstGeom prst="rect">
            <a:avLst/>
          </a:prstGeom>
          <a:noFill/>
        </p:spPr>
        <p:txBody>
          <a:bodyPr wrap="square" rtlCol="0">
            <a:spAutoFit/>
          </a:bodyPr>
          <a:lstStyle/>
          <a:p>
            <a:r>
              <a:rPr lang="en-US" dirty="0"/>
              <a:t>Sales</a:t>
            </a:r>
          </a:p>
        </p:txBody>
      </p:sp>
      <p:sp>
        <p:nvSpPr>
          <p:cNvPr id="27" name="TextBox 26">
            <a:extLst>
              <a:ext uri="{FF2B5EF4-FFF2-40B4-BE49-F238E27FC236}">
                <a16:creationId xmlns:a16="http://schemas.microsoft.com/office/drawing/2014/main" id="{2F576B20-1786-4602-BC91-BC3E44F8B81B}"/>
              </a:ext>
            </a:extLst>
          </p:cNvPr>
          <p:cNvSpPr txBox="1"/>
          <p:nvPr/>
        </p:nvSpPr>
        <p:spPr>
          <a:xfrm>
            <a:off x="5103125" y="3149223"/>
            <a:ext cx="1985749" cy="371901"/>
          </a:xfrm>
          <a:prstGeom prst="rect">
            <a:avLst/>
          </a:prstGeom>
          <a:noFill/>
        </p:spPr>
        <p:txBody>
          <a:bodyPr wrap="square" rtlCol="0">
            <a:spAutoFit/>
          </a:bodyPr>
          <a:lstStyle/>
          <a:p>
            <a:r>
              <a:rPr lang="en-US" dirty="0"/>
              <a:t>HR</a:t>
            </a:r>
          </a:p>
        </p:txBody>
      </p:sp>
      <p:sp>
        <p:nvSpPr>
          <p:cNvPr id="28" name="TextBox 27">
            <a:extLst>
              <a:ext uri="{FF2B5EF4-FFF2-40B4-BE49-F238E27FC236}">
                <a16:creationId xmlns:a16="http://schemas.microsoft.com/office/drawing/2014/main" id="{D4314301-7DEC-4448-AAC1-ED36B03EB830}"/>
              </a:ext>
            </a:extLst>
          </p:cNvPr>
          <p:cNvSpPr txBox="1"/>
          <p:nvPr/>
        </p:nvSpPr>
        <p:spPr>
          <a:xfrm>
            <a:off x="7871346" y="3108279"/>
            <a:ext cx="1985749" cy="371901"/>
          </a:xfrm>
          <a:prstGeom prst="rect">
            <a:avLst/>
          </a:prstGeom>
          <a:noFill/>
        </p:spPr>
        <p:txBody>
          <a:bodyPr wrap="square" rtlCol="0">
            <a:spAutoFit/>
          </a:bodyPr>
          <a:lstStyle/>
          <a:p>
            <a:r>
              <a:rPr lang="en-US" dirty="0"/>
              <a:t>VOIP</a:t>
            </a:r>
          </a:p>
        </p:txBody>
      </p:sp>
      <p:sp>
        <p:nvSpPr>
          <p:cNvPr id="4" name="TextBox 3">
            <a:extLst>
              <a:ext uri="{FF2B5EF4-FFF2-40B4-BE49-F238E27FC236}">
                <a16:creationId xmlns:a16="http://schemas.microsoft.com/office/drawing/2014/main" id="{A33352CC-A12B-4C19-8C13-6B952C8FF243}"/>
              </a:ext>
            </a:extLst>
          </p:cNvPr>
          <p:cNvSpPr txBox="1"/>
          <p:nvPr/>
        </p:nvSpPr>
        <p:spPr>
          <a:xfrm>
            <a:off x="1903864" y="3170556"/>
            <a:ext cx="1235122" cy="369332"/>
          </a:xfrm>
          <a:prstGeom prst="rect">
            <a:avLst/>
          </a:prstGeom>
          <a:noFill/>
        </p:spPr>
        <p:txBody>
          <a:bodyPr wrap="square" rtlCol="0">
            <a:spAutoFit/>
          </a:bodyPr>
          <a:lstStyle/>
          <a:p>
            <a:r>
              <a:rPr lang="en-US" dirty="0"/>
              <a:t>10.x.x.x</a:t>
            </a:r>
          </a:p>
        </p:txBody>
      </p:sp>
      <p:sp>
        <p:nvSpPr>
          <p:cNvPr id="37" name="TextBox 36">
            <a:extLst>
              <a:ext uri="{FF2B5EF4-FFF2-40B4-BE49-F238E27FC236}">
                <a16:creationId xmlns:a16="http://schemas.microsoft.com/office/drawing/2014/main" id="{89B71890-B91F-43D2-AB0D-0FC834635A2D}"/>
              </a:ext>
            </a:extLst>
          </p:cNvPr>
          <p:cNvSpPr txBox="1"/>
          <p:nvPr/>
        </p:nvSpPr>
        <p:spPr>
          <a:xfrm>
            <a:off x="5540994" y="3156490"/>
            <a:ext cx="1235122" cy="369332"/>
          </a:xfrm>
          <a:prstGeom prst="rect">
            <a:avLst/>
          </a:prstGeom>
          <a:noFill/>
        </p:spPr>
        <p:txBody>
          <a:bodyPr wrap="square" rtlCol="0">
            <a:spAutoFit/>
          </a:bodyPr>
          <a:lstStyle/>
          <a:p>
            <a:r>
              <a:rPr lang="en-US" dirty="0"/>
              <a:t>172.16.x.x</a:t>
            </a:r>
          </a:p>
        </p:txBody>
      </p:sp>
      <p:sp>
        <p:nvSpPr>
          <p:cNvPr id="39" name="TextBox 38">
            <a:extLst>
              <a:ext uri="{FF2B5EF4-FFF2-40B4-BE49-F238E27FC236}">
                <a16:creationId xmlns:a16="http://schemas.microsoft.com/office/drawing/2014/main" id="{C537867B-FA97-4D69-86D8-5DFA7875CD4D}"/>
              </a:ext>
            </a:extLst>
          </p:cNvPr>
          <p:cNvSpPr txBox="1"/>
          <p:nvPr/>
        </p:nvSpPr>
        <p:spPr>
          <a:xfrm>
            <a:off x="8439439" y="3111693"/>
            <a:ext cx="1477369" cy="369332"/>
          </a:xfrm>
          <a:prstGeom prst="rect">
            <a:avLst/>
          </a:prstGeom>
          <a:noFill/>
        </p:spPr>
        <p:txBody>
          <a:bodyPr wrap="square" rtlCol="0">
            <a:spAutoFit/>
          </a:bodyPr>
          <a:lstStyle/>
          <a:p>
            <a:r>
              <a:rPr lang="en-US" dirty="0"/>
              <a:t>192.168.1.x</a:t>
            </a:r>
          </a:p>
        </p:txBody>
      </p:sp>
      <p:sp>
        <p:nvSpPr>
          <p:cNvPr id="9" name="Oval 8">
            <a:extLst>
              <a:ext uri="{FF2B5EF4-FFF2-40B4-BE49-F238E27FC236}">
                <a16:creationId xmlns:a16="http://schemas.microsoft.com/office/drawing/2014/main" id="{E1582156-F4B9-49D8-9376-5284BD5234D4}"/>
              </a:ext>
            </a:extLst>
          </p:cNvPr>
          <p:cNvSpPr/>
          <p:nvPr/>
        </p:nvSpPr>
        <p:spPr>
          <a:xfrm>
            <a:off x="4360460" y="5281684"/>
            <a:ext cx="1487606" cy="88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15" name="Straight Connector 14">
            <a:extLst>
              <a:ext uri="{FF2B5EF4-FFF2-40B4-BE49-F238E27FC236}">
                <a16:creationId xmlns:a16="http://schemas.microsoft.com/office/drawing/2014/main" id="{3069A07E-987A-4B99-91A9-F50556378E73}"/>
              </a:ext>
            </a:extLst>
          </p:cNvPr>
          <p:cNvCxnSpPr>
            <a:cxnSpLocks/>
          </p:cNvCxnSpPr>
          <p:nvPr/>
        </p:nvCxnSpPr>
        <p:spPr>
          <a:xfrm>
            <a:off x="2709081" y="4510587"/>
            <a:ext cx="1732704" cy="99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A90779-B852-486B-82F7-F0E09D6D5147}"/>
              </a:ext>
            </a:extLst>
          </p:cNvPr>
          <p:cNvCxnSpPr>
            <a:cxnSpLocks/>
          </p:cNvCxnSpPr>
          <p:nvPr/>
        </p:nvCxnSpPr>
        <p:spPr>
          <a:xfrm flipV="1">
            <a:off x="5250409" y="4510588"/>
            <a:ext cx="174576" cy="77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99E7C3-874B-42CC-AAEE-3A6FD9F8A63E}"/>
              </a:ext>
            </a:extLst>
          </p:cNvPr>
          <p:cNvCxnSpPr>
            <a:cxnSpLocks/>
            <a:stCxn id="9" idx="6"/>
          </p:cNvCxnSpPr>
          <p:nvPr/>
        </p:nvCxnSpPr>
        <p:spPr>
          <a:xfrm flipV="1">
            <a:off x="5848066" y="4559634"/>
            <a:ext cx="2369593" cy="11621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3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615800" y="243259"/>
            <a:ext cx="10738000" cy="1019600"/>
          </a:xfrm>
          <a:prstGeom prst="rect">
            <a:avLst/>
          </a:prstGeom>
          <a:noFill/>
          <a:ln>
            <a:noFill/>
          </a:ln>
        </p:spPr>
        <p:txBody>
          <a:bodyPr spcFirstLastPara="1" wrap="square" lIns="100767" tIns="50367" rIns="100767" bIns="50367" anchor="ctr" anchorCtr="0">
            <a:noAutofit/>
          </a:bodyPr>
          <a:lstStyle/>
          <a:p>
            <a:pPr>
              <a:buSzPts val="2300"/>
            </a:pPr>
            <a:r>
              <a:rPr lang="en" sz="3067" dirty="0">
                <a:latin typeface="Assistant"/>
                <a:ea typeface="Assistant"/>
                <a:cs typeface="Assistant"/>
                <a:sym typeface="Assistant"/>
              </a:rPr>
              <a:t>Objectives of an Information Security Strategy</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52EE9C1E-B3D4-4C71-B611-0D0A79A95F06}"/>
              </a:ext>
            </a:extLst>
          </p:cNvPr>
          <p:cNvSpPr>
            <a:spLocks noGrp="1"/>
          </p:cNvSpPr>
          <p:nvPr>
            <p:ph type="ftr" sz="quarter" idx="11"/>
          </p:nvPr>
        </p:nvSpPr>
        <p:spPr/>
        <p:txBody>
          <a:bodyPr/>
          <a:lstStyle/>
          <a:p>
            <a:endParaRPr lang="en-US"/>
          </a:p>
        </p:txBody>
      </p:sp>
      <p:sp>
        <p:nvSpPr>
          <p:cNvPr id="243" name="Google Shape;243;p3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27</a:t>
            </a:fld>
            <a:endParaRPr kern="0">
              <a:solidFill>
                <a:srgbClr val="000000"/>
              </a:solidFill>
            </a:endParaRPr>
          </a:p>
        </p:txBody>
      </p:sp>
      <p:sp>
        <p:nvSpPr>
          <p:cNvPr id="241" name="Google Shape;241;p37"/>
          <p:cNvSpPr txBox="1"/>
          <p:nvPr/>
        </p:nvSpPr>
        <p:spPr>
          <a:xfrm>
            <a:off x="991792" y="1262859"/>
            <a:ext cx="10584400" cy="1661200"/>
          </a:xfrm>
          <a:prstGeom prst="rect">
            <a:avLst/>
          </a:prstGeom>
          <a:noFill/>
          <a:ln>
            <a:noFill/>
          </a:ln>
        </p:spPr>
        <p:txBody>
          <a:bodyPr spcFirstLastPara="1" wrap="square" lIns="0" tIns="61133" rIns="0" bIns="0" anchor="t" anchorCtr="0">
            <a:noAutofit/>
          </a:bodyPr>
          <a:lstStyle/>
          <a:p>
            <a:pPr marL="423323" defTabSz="1219170">
              <a:buClr>
                <a:srgbClr val="000000"/>
              </a:buClr>
            </a:pPr>
            <a:r>
              <a:rPr lang="en" sz="2667" kern="0">
                <a:solidFill>
                  <a:srgbClr val="000000"/>
                </a:solidFill>
                <a:latin typeface="Assistant"/>
                <a:ea typeface="Assistant"/>
                <a:cs typeface="Assistant"/>
                <a:sym typeface="Assistant"/>
              </a:rPr>
              <a:t>Begin with an understanding of the long-term objectives of the organization.  Strategy should describe a well-articulated vision of the desired outcomes for a security program through SMART objectives </a:t>
            </a:r>
            <a:endParaRPr sz="2667" kern="0">
              <a:solidFill>
                <a:srgbClr val="000000"/>
              </a:solidFill>
              <a:latin typeface="Assistant"/>
              <a:ea typeface="Assistant"/>
              <a:cs typeface="Assistant"/>
              <a:sym typeface="Assistant"/>
            </a:endParaRPr>
          </a:p>
          <a:p>
            <a:pPr marL="423323" indent="-287859" defTabSz="1219170">
              <a:spcBef>
                <a:spcPts val="533"/>
              </a:spcBef>
              <a:buClr>
                <a:srgbClr val="000000"/>
              </a:buClr>
              <a:buSzPts val="1500"/>
            </a:pPr>
            <a:endParaRPr sz="2667" kern="0">
              <a:solidFill>
                <a:srgbClr val="000000"/>
              </a:solidFill>
              <a:latin typeface="Times"/>
              <a:ea typeface="Times"/>
              <a:cs typeface="Times"/>
              <a:sym typeface="Times"/>
            </a:endParaRPr>
          </a:p>
        </p:txBody>
      </p:sp>
      <p:pic>
        <p:nvPicPr>
          <p:cNvPr id="2050" name="Picture 2" descr="How to Write SMART Goals and Use Them at Work | Kazoo">
            <a:extLst>
              <a:ext uri="{FF2B5EF4-FFF2-40B4-BE49-F238E27FC236}">
                <a16:creationId xmlns:a16="http://schemas.microsoft.com/office/drawing/2014/main" id="{3CD2B39C-7D56-4ED9-9DE3-B208356DF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642554"/>
            <a:ext cx="4114800" cy="407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7969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475257" y="335302"/>
            <a:ext cx="10401014" cy="2585323"/>
          </a:xfrm>
          <a:prstGeom prst="rect">
            <a:avLst/>
          </a:prstGeom>
          <a:noFill/>
        </p:spPr>
        <p:txBody>
          <a:bodyPr wrap="square" rtlCol="0">
            <a:spAutoFit/>
          </a:bodyPr>
          <a:lstStyle/>
          <a:p>
            <a:r>
              <a:rPr lang="en-US" dirty="0"/>
              <a:t>Hub Layer 1—All data out all ports all the time—Connectivity that is cheap and easy</a:t>
            </a:r>
          </a:p>
          <a:p>
            <a:endParaRPr lang="en-US" dirty="0"/>
          </a:p>
          <a:p>
            <a:r>
              <a:rPr lang="en-US" dirty="0"/>
              <a:t>Switch  Layer 2—Uses MAC addressing to address traffic out the appropriate port;  Collision Domain Isolation</a:t>
            </a:r>
          </a:p>
          <a:p>
            <a:endParaRPr lang="en-US" dirty="0"/>
          </a:p>
          <a:p>
            <a:r>
              <a:rPr lang="en-US" dirty="0"/>
              <a:t>Router Layer 3—Uses IP Addressing; Broadcast Domain Isolation  $$$</a:t>
            </a:r>
          </a:p>
          <a:p>
            <a:endParaRPr lang="en-US" dirty="0"/>
          </a:p>
          <a:p>
            <a:r>
              <a:rPr lang="en-US" dirty="0"/>
              <a:t>VLAN (Virtual LAN)—Isolates broadcast traffic on a switch (cheaper, easier to configure)</a:t>
            </a:r>
          </a:p>
          <a:p>
            <a:endParaRPr lang="en-US" dirty="0"/>
          </a:p>
          <a:p>
            <a:r>
              <a:rPr lang="en-US" dirty="0"/>
              <a:t>Layer 3 Switch to allow inter-VLAN communication</a:t>
            </a:r>
          </a:p>
        </p:txBody>
      </p:sp>
      <p:sp>
        <p:nvSpPr>
          <p:cNvPr id="5" name="Rectangle 4">
            <a:extLst>
              <a:ext uri="{FF2B5EF4-FFF2-40B4-BE49-F238E27FC236}">
                <a16:creationId xmlns:a16="http://schemas.microsoft.com/office/drawing/2014/main" id="{8D9A251B-5D29-4463-82AA-3F9882629A78}"/>
              </a:ext>
            </a:extLst>
          </p:cNvPr>
          <p:cNvSpPr/>
          <p:nvPr/>
        </p:nvSpPr>
        <p:spPr>
          <a:xfrm>
            <a:off x="6694229" y="3732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6776116" y="463000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077271" y="469483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019268" y="369172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503763" y="3845258"/>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5977721" y="3886202"/>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494664" y="4479880"/>
            <a:ext cx="648268" cy="30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141494" y="4510587"/>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710984" y="4274313"/>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6" name="Rectangle 25">
            <a:extLst>
              <a:ext uri="{FF2B5EF4-FFF2-40B4-BE49-F238E27FC236}">
                <a16:creationId xmlns:a16="http://schemas.microsoft.com/office/drawing/2014/main" id="{11DBFD72-CCD6-49C9-9A77-4F25F3F5B8C5}"/>
              </a:ext>
            </a:extLst>
          </p:cNvPr>
          <p:cNvSpPr/>
          <p:nvPr/>
        </p:nvSpPr>
        <p:spPr>
          <a:xfrm>
            <a:off x="1903865" y="4203512"/>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30" name="Rectangle 29">
            <a:extLst>
              <a:ext uri="{FF2B5EF4-FFF2-40B4-BE49-F238E27FC236}">
                <a16:creationId xmlns:a16="http://schemas.microsoft.com/office/drawing/2014/main" id="{9A427B0B-1009-487E-A456-3F44DF900F8F}"/>
              </a:ext>
            </a:extLst>
          </p:cNvPr>
          <p:cNvSpPr/>
          <p:nvPr/>
        </p:nvSpPr>
        <p:spPr>
          <a:xfrm>
            <a:off x="992878" y="3790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992878" y="474942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410271" y="4534473"/>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106470" y="372456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256597" y="461422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439439" y="3878099"/>
            <a:ext cx="667031" cy="374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621975" y="4494807"/>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434724" y="3954436"/>
            <a:ext cx="648268" cy="35825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6EA2B5-A486-4066-9ED2-5A0F077450F7}"/>
              </a:ext>
            </a:extLst>
          </p:cNvPr>
          <p:cNvSpPr/>
          <p:nvPr/>
        </p:nvSpPr>
        <p:spPr>
          <a:xfrm>
            <a:off x="5099146" y="4218866"/>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 name="TextBox 1">
            <a:extLst>
              <a:ext uri="{FF2B5EF4-FFF2-40B4-BE49-F238E27FC236}">
                <a16:creationId xmlns:a16="http://schemas.microsoft.com/office/drawing/2014/main" id="{6EDDE320-98EB-4670-B94F-A6FDD0282D9C}"/>
              </a:ext>
            </a:extLst>
          </p:cNvPr>
          <p:cNvSpPr txBox="1"/>
          <p:nvPr/>
        </p:nvSpPr>
        <p:spPr>
          <a:xfrm>
            <a:off x="692055" y="3141275"/>
            <a:ext cx="1985749" cy="371901"/>
          </a:xfrm>
          <a:prstGeom prst="rect">
            <a:avLst/>
          </a:prstGeom>
          <a:noFill/>
        </p:spPr>
        <p:txBody>
          <a:bodyPr wrap="square" rtlCol="0">
            <a:spAutoFit/>
          </a:bodyPr>
          <a:lstStyle/>
          <a:p>
            <a:r>
              <a:rPr lang="en-US" dirty="0"/>
              <a:t>Sales VLAN</a:t>
            </a:r>
          </a:p>
        </p:txBody>
      </p:sp>
      <p:sp>
        <p:nvSpPr>
          <p:cNvPr id="27" name="TextBox 26">
            <a:extLst>
              <a:ext uri="{FF2B5EF4-FFF2-40B4-BE49-F238E27FC236}">
                <a16:creationId xmlns:a16="http://schemas.microsoft.com/office/drawing/2014/main" id="{2F576B20-1786-4602-BC91-BC3E44F8B81B}"/>
              </a:ext>
            </a:extLst>
          </p:cNvPr>
          <p:cNvSpPr txBox="1"/>
          <p:nvPr/>
        </p:nvSpPr>
        <p:spPr>
          <a:xfrm>
            <a:off x="4514562" y="3156049"/>
            <a:ext cx="1985749" cy="371901"/>
          </a:xfrm>
          <a:prstGeom prst="rect">
            <a:avLst/>
          </a:prstGeom>
          <a:noFill/>
        </p:spPr>
        <p:txBody>
          <a:bodyPr wrap="square" rtlCol="0">
            <a:spAutoFit/>
          </a:bodyPr>
          <a:lstStyle/>
          <a:p>
            <a:r>
              <a:rPr lang="en-US" dirty="0"/>
              <a:t>HR VLAN</a:t>
            </a:r>
          </a:p>
        </p:txBody>
      </p:sp>
      <p:sp>
        <p:nvSpPr>
          <p:cNvPr id="28" name="TextBox 27">
            <a:extLst>
              <a:ext uri="{FF2B5EF4-FFF2-40B4-BE49-F238E27FC236}">
                <a16:creationId xmlns:a16="http://schemas.microsoft.com/office/drawing/2014/main" id="{D4314301-7DEC-4448-AAC1-ED36B03EB830}"/>
              </a:ext>
            </a:extLst>
          </p:cNvPr>
          <p:cNvSpPr txBox="1"/>
          <p:nvPr/>
        </p:nvSpPr>
        <p:spPr>
          <a:xfrm>
            <a:off x="7270848" y="3112303"/>
            <a:ext cx="1985749" cy="371901"/>
          </a:xfrm>
          <a:prstGeom prst="rect">
            <a:avLst/>
          </a:prstGeom>
          <a:noFill/>
        </p:spPr>
        <p:txBody>
          <a:bodyPr wrap="square" rtlCol="0">
            <a:spAutoFit/>
          </a:bodyPr>
          <a:lstStyle/>
          <a:p>
            <a:r>
              <a:rPr lang="en-US" dirty="0"/>
              <a:t>VOIP VLAN</a:t>
            </a:r>
          </a:p>
        </p:txBody>
      </p:sp>
      <p:sp>
        <p:nvSpPr>
          <p:cNvPr id="4" name="TextBox 3">
            <a:extLst>
              <a:ext uri="{FF2B5EF4-FFF2-40B4-BE49-F238E27FC236}">
                <a16:creationId xmlns:a16="http://schemas.microsoft.com/office/drawing/2014/main" id="{A33352CC-A12B-4C19-8C13-6B952C8FF243}"/>
              </a:ext>
            </a:extLst>
          </p:cNvPr>
          <p:cNvSpPr txBox="1"/>
          <p:nvPr/>
        </p:nvSpPr>
        <p:spPr>
          <a:xfrm>
            <a:off x="1903864" y="3170556"/>
            <a:ext cx="1235122" cy="369332"/>
          </a:xfrm>
          <a:prstGeom prst="rect">
            <a:avLst/>
          </a:prstGeom>
          <a:noFill/>
        </p:spPr>
        <p:txBody>
          <a:bodyPr wrap="square" rtlCol="0">
            <a:spAutoFit/>
          </a:bodyPr>
          <a:lstStyle/>
          <a:p>
            <a:r>
              <a:rPr lang="en-US" dirty="0"/>
              <a:t>10.x.x.x</a:t>
            </a:r>
          </a:p>
        </p:txBody>
      </p:sp>
      <p:sp>
        <p:nvSpPr>
          <p:cNvPr id="37" name="TextBox 36">
            <a:extLst>
              <a:ext uri="{FF2B5EF4-FFF2-40B4-BE49-F238E27FC236}">
                <a16:creationId xmlns:a16="http://schemas.microsoft.com/office/drawing/2014/main" id="{89B71890-B91F-43D2-AB0D-0FC834635A2D}"/>
              </a:ext>
            </a:extLst>
          </p:cNvPr>
          <p:cNvSpPr txBox="1"/>
          <p:nvPr/>
        </p:nvSpPr>
        <p:spPr>
          <a:xfrm>
            <a:off x="5540994" y="3156490"/>
            <a:ext cx="1235122" cy="369332"/>
          </a:xfrm>
          <a:prstGeom prst="rect">
            <a:avLst/>
          </a:prstGeom>
          <a:noFill/>
        </p:spPr>
        <p:txBody>
          <a:bodyPr wrap="square" rtlCol="0">
            <a:spAutoFit/>
          </a:bodyPr>
          <a:lstStyle/>
          <a:p>
            <a:r>
              <a:rPr lang="en-US" dirty="0"/>
              <a:t>172.16.x.x</a:t>
            </a:r>
          </a:p>
        </p:txBody>
      </p:sp>
      <p:sp>
        <p:nvSpPr>
          <p:cNvPr id="39" name="TextBox 38">
            <a:extLst>
              <a:ext uri="{FF2B5EF4-FFF2-40B4-BE49-F238E27FC236}">
                <a16:creationId xmlns:a16="http://schemas.microsoft.com/office/drawing/2014/main" id="{C537867B-FA97-4D69-86D8-5DFA7875CD4D}"/>
              </a:ext>
            </a:extLst>
          </p:cNvPr>
          <p:cNvSpPr txBox="1"/>
          <p:nvPr/>
        </p:nvSpPr>
        <p:spPr>
          <a:xfrm>
            <a:off x="8439439" y="3110398"/>
            <a:ext cx="1477369" cy="369332"/>
          </a:xfrm>
          <a:prstGeom prst="rect">
            <a:avLst/>
          </a:prstGeom>
          <a:noFill/>
        </p:spPr>
        <p:txBody>
          <a:bodyPr wrap="square" rtlCol="0">
            <a:spAutoFit/>
          </a:bodyPr>
          <a:lstStyle/>
          <a:p>
            <a:r>
              <a:rPr lang="en-US" dirty="0"/>
              <a:t>192.168.1.x</a:t>
            </a:r>
          </a:p>
        </p:txBody>
      </p:sp>
      <p:cxnSp>
        <p:nvCxnSpPr>
          <p:cNvPr id="15" name="Straight Connector 14">
            <a:extLst>
              <a:ext uri="{FF2B5EF4-FFF2-40B4-BE49-F238E27FC236}">
                <a16:creationId xmlns:a16="http://schemas.microsoft.com/office/drawing/2014/main" id="{3069A07E-987A-4B99-91A9-F50556378E73}"/>
              </a:ext>
            </a:extLst>
          </p:cNvPr>
          <p:cNvCxnSpPr>
            <a:cxnSpLocks/>
          </p:cNvCxnSpPr>
          <p:nvPr/>
        </p:nvCxnSpPr>
        <p:spPr>
          <a:xfrm>
            <a:off x="2709081" y="4510587"/>
            <a:ext cx="1732704" cy="99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A90779-B852-486B-82F7-F0E09D6D5147}"/>
              </a:ext>
            </a:extLst>
          </p:cNvPr>
          <p:cNvCxnSpPr>
            <a:cxnSpLocks/>
          </p:cNvCxnSpPr>
          <p:nvPr/>
        </p:nvCxnSpPr>
        <p:spPr>
          <a:xfrm flipV="1">
            <a:off x="5250409" y="4510588"/>
            <a:ext cx="174576" cy="77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99E7C3-874B-42CC-AAEE-3A6FD9F8A63E}"/>
              </a:ext>
            </a:extLst>
          </p:cNvPr>
          <p:cNvCxnSpPr>
            <a:cxnSpLocks/>
          </p:cNvCxnSpPr>
          <p:nvPr/>
        </p:nvCxnSpPr>
        <p:spPr>
          <a:xfrm flipV="1">
            <a:off x="5848066" y="4559634"/>
            <a:ext cx="2369593" cy="11621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62B572-2A2D-40B3-8104-82C324177811}"/>
              </a:ext>
            </a:extLst>
          </p:cNvPr>
          <p:cNvSpPr/>
          <p:nvPr/>
        </p:nvSpPr>
        <p:spPr>
          <a:xfrm>
            <a:off x="3930555" y="5281684"/>
            <a:ext cx="3050275" cy="747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2 Switch with VLAN</a:t>
            </a:r>
          </a:p>
        </p:txBody>
      </p:sp>
      <p:sp>
        <p:nvSpPr>
          <p:cNvPr id="14" name="Rectangle 13">
            <a:extLst>
              <a:ext uri="{FF2B5EF4-FFF2-40B4-BE49-F238E27FC236}">
                <a16:creationId xmlns:a16="http://schemas.microsoft.com/office/drawing/2014/main" id="{BAF9613F-28A8-465B-9838-1A5F2693CBD8}"/>
              </a:ext>
            </a:extLst>
          </p:cNvPr>
          <p:cNvSpPr/>
          <p:nvPr/>
        </p:nvSpPr>
        <p:spPr>
          <a:xfrm>
            <a:off x="3930555" y="5295182"/>
            <a:ext cx="3050275" cy="136627"/>
          </a:xfrm>
          <a:prstGeom prst="rect">
            <a:avLst/>
          </a:prstGeom>
          <a:solidFill>
            <a:srgbClr val="B4C7E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10E73F3-74A7-40AF-BAA9-85717A649E52}"/>
              </a:ext>
            </a:extLst>
          </p:cNvPr>
          <p:cNvCxnSpPr>
            <a:cxnSpLocks/>
          </p:cNvCxnSpPr>
          <p:nvPr/>
        </p:nvCxnSpPr>
        <p:spPr>
          <a:xfrm>
            <a:off x="4183039"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1D9319-1BA0-472D-9ECA-6D2DCC33A95C}"/>
              </a:ext>
            </a:extLst>
          </p:cNvPr>
          <p:cNvCxnSpPr>
            <a:cxnSpLocks/>
          </p:cNvCxnSpPr>
          <p:nvPr/>
        </p:nvCxnSpPr>
        <p:spPr>
          <a:xfrm>
            <a:off x="4441785"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16F055-0F71-4F02-81F6-CFFE7D9D7327}"/>
              </a:ext>
            </a:extLst>
          </p:cNvPr>
          <p:cNvCxnSpPr>
            <a:cxnSpLocks/>
          </p:cNvCxnSpPr>
          <p:nvPr/>
        </p:nvCxnSpPr>
        <p:spPr>
          <a:xfrm>
            <a:off x="4639678"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A085A6-6CB1-4B8E-91E8-E26342DEA124}"/>
              </a:ext>
            </a:extLst>
          </p:cNvPr>
          <p:cNvCxnSpPr>
            <a:cxnSpLocks/>
          </p:cNvCxnSpPr>
          <p:nvPr/>
        </p:nvCxnSpPr>
        <p:spPr>
          <a:xfrm>
            <a:off x="4887321" y="5286728"/>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2BD4A8-867D-4A82-BFEA-19C42E4D7CBF}"/>
              </a:ext>
            </a:extLst>
          </p:cNvPr>
          <p:cNvCxnSpPr>
            <a:cxnSpLocks/>
          </p:cNvCxnSpPr>
          <p:nvPr/>
        </p:nvCxnSpPr>
        <p:spPr>
          <a:xfrm>
            <a:off x="5146067" y="529518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1C00029-8E33-474D-B9F9-546923DBDBAA}"/>
              </a:ext>
            </a:extLst>
          </p:cNvPr>
          <p:cNvCxnSpPr>
            <a:cxnSpLocks/>
          </p:cNvCxnSpPr>
          <p:nvPr/>
        </p:nvCxnSpPr>
        <p:spPr>
          <a:xfrm>
            <a:off x="5343960" y="529518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8AF380-36D4-4937-85BB-2D0513EBB0C7}"/>
              </a:ext>
            </a:extLst>
          </p:cNvPr>
          <p:cNvCxnSpPr>
            <a:cxnSpLocks/>
          </p:cNvCxnSpPr>
          <p:nvPr/>
        </p:nvCxnSpPr>
        <p:spPr>
          <a:xfrm>
            <a:off x="5521082"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C052CB-CC67-4E82-BA75-7FB31F99A725}"/>
              </a:ext>
            </a:extLst>
          </p:cNvPr>
          <p:cNvCxnSpPr>
            <a:cxnSpLocks/>
          </p:cNvCxnSpPr>
          <p:nvPr/>
        </p:nvCxnSpPr>
        <p:spPr>
          <a:xfrm>
            <a:off x="5779828"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D0A7DB-D2AB-4281-A376-DC7C05D991E7}"/>
              </a:ext>
            </a:extLst>
          </p:cNvPr>
          <p:cNvCxnSpPr>
            <a:cxnSpLocks/>
          </p:cNvCxnSpPr>
          <p:nvPr/>
        </p:nvCxnSpPr>
        <p:spPr>
          <a:xfrm>
            <a:off x="5977721"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369614-AD2F-441B-A177-A4E2FB37C213}"/>
              </a:ext>
            </a:extLst>
          </p:cNvPr>
          <p:cNvCxnSpPr>
            <a:cxnSpLocks/>
          </p:cNvCxnSpPr>
          <p:nvPr/>
        </p:nvCxnSpPr>
        <p:spPr>
          <a:xfrm>
            <a:off x="6169350" y="5269818"/>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9DF28B-E03D-414E-9BBE-3570F4E4B947}"/>
              </a:ext>
            </a:extLst>
          </p:cNvPr>
          <p:cNvCxnSpPr>
            <a:cxnSpLocks/>
          </p:cNvCxnSpPr>
          <p:nvPr/>
        </p:nvCxnSpPr>
        <p:spPr>
          <a:xfrm>
            <a:off x="6428096"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00BE5E1-E339-4D51-BF3A-1A85BCA33367}"/>
              </a:ext>
            </a:extLst>
          </p:cNvPr>
          <p:cNvCxnSpPr>
            <a:cxnSpLocks/>
          </p:cNvCxnSpPr>
          <p:nvPr/>
        </p:nvCxnSpPr>
        <p:spPr>
          <a:xfrm>
            <a:off x="6625989"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AC18B5-BB99-4F55-97AF-07EC43DD23DD}"/>
              </a:ext>
            </a:extLst>
          </p:cNvPr>
          <p:cNvCxnSpPr>
            <a:cxnSpLocks/>
          </p:cNvCxnSpPr>
          <p:nvPr/>
        </p:nvCxnSpPr>
        <p:spPr>
          <a:xfrm>
            <a:off x="6776116"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AADB337-510C-450F-8964-1463001C72F6}"/>
              </a:ext>
            </a:extLst>
          </p:cNvPr>
          <p:cNvCxnSpPr>
            <a:cxnSpLocks/>
          </p:cNvCxnSpPr>
          <p:nvPr/>
        </p:nvCxnSpPr>
        <p:spPr>
          <a:xfrm>
            <a:off x="4019268"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7E551EE2-8F79-4C2B-9EE3-40E8F7A41629}"/>
              </a:ext>
            </a:extLst>
          </p:cNvPr>
          <p:cNvSpPr/>
          <p:nvPr/>
        </p:nvSpPr>
        <p:spPr>
          <a:xfrm>
            <a:off x="7908881" y="5057377"/>
            <a:ext cx="3874672" cy="9984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57" name="Straight Connector 56">
            <a:extLst>
              <a:ext uri="{FF2B5EF4-FFF2-40B4-BE49-F238E27FC236}">
                <a16:creationId xmlns:a16="http://schemas.microsoft.com/office/drawing/2014/main" id="{3871B657-C1AC-481D-9B1D-8CA7665E667E}"/>
              </a:ext>
            </a:extLst>
          </p:cNvPr>
          <p:cNvCxnSpPr>
            <a:cxnSpLocks/>
            <a:stCxn id="14" idx="3"/>
          </p:cNvCxnSpPr>
          <p:nvPr/>
        </p:nvCxnSpPr>
        <p:spPr>
          <a:xfrm>
            <a:off x="6980830" y="5363496"/>
            <a:ext cx="1328088" cy="1638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3480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A9F6-F0AC-4853-BB2E-F95366019DAF}"/>
              </a:ext>
            </a:extLst>
          </p:cNvPr>
          <p:cNvSpPr txBox="1"/>
          <p:nvPr/>
        </p:nvSpPr>
        <p:spPr>
          <a:xfrm>
            <a:off x="1160060" y="750627"/>
            <a:ext cx="7704161" cy="2308324"/>
          </a:xfrm>
          <a:prstGeom prst="rect">
            <a:avLst/>
          </a:prstGeom>
          <a:noFill/>
        </p:spPr>
        <p:txBody>
          <a:bodyPr wrap="square" rtlCol="0">
            <a:spAutoFit/>
          </a:bodyPr>
          <a:lstStyle/>
          <a:p>
            <a:r>
              <a:rPr lang="en-US" dirty="0"/>
              <a:t>Hub Layer 1—All data out all ports all the time—Connectivity that is cheap and easy</a:t>
            </a:r>
          </a:p>
          <a:p>
            <a:r>
              <a:rPr lang="en-US" dirty="0"/>
              <a:t>Switch  Layer 2—Uses MAC addressing to address traffic out the appropriate port;  Collision Domain Isolation</a:t>
            </a:r>
          </a:p>
          <a:p>
            <a:r>
              <a:rPr lang="en-US" dirty="0"/>
              <a:t>Router Layer 3—Uses IP Addressing; Broadcast Domain Isolation  $$$</a:t>
            </a:r>
          </a:p>
          <a:p>
            <a:r>
              <a:rPr lang="en-US" dirty="0"/>
              <a:t>VLAN (Virtual LAN)—Isolates broadcast traffic on a switch (cheaper, easier to configure)</a:t>
            </a:r>
          </a:p>
          <a:p>
            <a:r>
              <a:rPr lang="en-US" dirty="0"/>
              <a:t>Layer 3 switch allows inter-VLAN communication</a:t>
            </a:r>
          </a:p>
        </p:txBody>
      </p:sp>
      <p:sp>
        <p:nvSpPr>
          <p:cNvPr id="5" name="Rectangle 4">
            <a:extLst>
              <a:ext uri="{FF2B5EF4-FFF2-40B4-BE49-F238E27FC236}">
                <a16:creationId xmlns:a16="http://schemas.microsoft.com/office/drawing/2014/main" id="{8D9A251B-5D29-4463-82AA-3F9882629A78}"/>
              </a:ext>
            </a:extLst>
          </p:cNvPr>
          <p:cNvSpPr/>
          <p:nvPr/>
        </p:nvSpPr>
        <p:spPr>
          <a:xfrm>
            <a:off x="6694229" y="3732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B</a:t>
            </a:r>
          </a:p>
        </p:txBody>
      </p:sp>
      <p:sp>
        <p:nvSpPr>
          <p:cNvPr id="6" name="Rectangle 5">
            <a:extLst>
              <a:ext uri="{FF2B5EF4-FFF2-40B4-BE49-F238E27FC236}">
                <a16:creationId xmlns:a16="http://schemas.microsoft.com/office/drawing/2014/main" id="{0770065D-8C8F-4130-B582-4B29163BAD35}"/>
              </a:ext>
            </a:extLst>
          </p:cNvPr>
          <p:cNvSpPr/>
          <p:nvPr/>
        </p:nvSpPr>
        <p:spPr>
          <a:xfrm>
            <a:off x="6776116" y="463000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a:t>
            </a:r>
          </a:p>
        </p:txBody>
      </p:sp>
      <p:sp>
        <p:nvSpPr>
          <p:cNvPr id="7" name="Rectangle 6">
            <a:extLst>
              <a:ext uri="{FF2B5EF4-FFF2-40B4-BE49-F238E27FC236}">
                <a16:creationId xmlns:a16="http://schemas.microsoft.com/office/drawing/2014/main" id="{B6C7555A-1ED2-436D-B666-0523F4E4B3F1}"/>
              </a:ext>
            </a:extLst>
          </p:cNvPr>
          <p:cNvSpPr/>
          <p:nvPr/>
        </p:nvSpPr>
        <p:spPr>
          <a:xfrm>
            <a:off x="4077271" y="469483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8" name="Rectangle 7">
            <a:extLst>
              <a:ext uri="{FF2B5EF4-FFF2-40B4-BE49-F238E27FC236}">
                <a16:creationId xmlns:a16="http://schemas.microsoft.com/office/drawing/2014/main" id="{450F7F08-64A1-4CEC-80BF-4FE7BC00785B}"/>
              </a:ext>
            </a:extLst>
          </p:cNvPr>
          <p:cNvSpPr/>
          <p:nvPr/>
        </p:nvSpPr>
        <p:spPr>
          <a:xfrm>
            <a:off x="4019268" y="3691720"/>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a:t>
            </a:r>
          </a:p>
        </p:txBody>
      </p:sp>
      <p:cxnSp>
        <p:nvCxnSpPr>
          <p:cNvPr id="10" name="Straight Connector 9">
            <a:extLst>
              <a:ext uri="{FF2B5EF4-FFF2-40B4-BE49-F238E27FC236}">
                <a16:creationId xmlns:a16="http://schemas.microsoft.com/office/drawing/2014/main" id="{5E15C0A2-6FF3-4B0D-BBEB-BFF10081F4A9}"/>
              </a:ext>
            </a:extLst>
          </p:cNvPr>
          <p:cNvCxnSpPr>
            <a:stCxn id="8" idx="3"/>
          </p:cNvCxnSpPr>
          <p:nvPr/>
        </p:nvCxnSpPr>
        <p:spPr>
          <a:xfrm>
            <a:off x="4503763" y="3845258"/>
            <a:ext cx="648268" cy="358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C581B43-267B-4AAE-B791-28239B9F7AF2}"/>
              </a:ext>
            </a:extLst>
          </p:cNvPr>
          <p:cNvCxnSpPr>
            <a:cxnSpLocks/>
            <a:endCxn id="5" idx="1"/>
          </p:cNvCxnSpPr>
          <p:nvPr/>
        </p:nvCxnSpPr>
        <p:spPr>
          <a:xfrm flipV="1">
            <a:off x="5977721" y="3886202"/>
            <a:ext cx="716508" cy="29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E1D7FC-CCAF-46F0-B3DB-8369343FAE6C}"/>
              </a:ext>
            </a:extLst>
          </p:cNvPr>
          <p:cNvCxnSpPr>
            <a:cxnSpLocks/>
          </p:cNvCxnSpPr>
          <p:nvPr/>
        </p:nvCxnSpPr>
        <p:spPr>
          <a:xfrm flipV="1">
            <a:off x="4494664" y="4479880"/>
            <a:ext cx="648268" cy="307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BDC15B-D34E-4E3F-86F3-259DE9D944BC}"/>
              </a:ext>
            </a:extLst>
          </p:cNvPr>
          <p:cNvCxnSpPr>
            <a:cxnSpLocks/>
            <a:endCxn id="6" idx="1"/>
          </p:cNvCxnSpPr>
          <p:nvPr/>
        </p:nvCxnSpPr>
        <p:spPr>
          <a:xfrm>
            <a:off x="6141494" y="4510587"/>
            <a:ext cx="634622" cy="272956"/>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A754C08-9276-4434-A665-81C0E2071F43}"/>
              </a:ext>
            </a:extLst>
          </p:cNvPr>
          <p:cNvSpPr/>
          <p:nvPr/>
        </p:nvSpPr>
        <p:spPr>
          <a:xfrm>
            <a:off x="7710984" y="4274313"/>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6" name="Rectangle 25">
            <a:extLst>
              <a:ext uri="{FF2B5EF4-FFF2-40B4-BE49-F238E27FC236}">
                <a16:creationId xmlns:a16="http://schemas.microsoft.com/office/drawing/2014/main" id="{11DBFD72-CCD6-49C9-9A77-4F25F3F5B8C5}"/>
              </a:ext>
            </a:extLst>
          </p:cNvPr>
          <p:cNvSpPr/>
          <p:nvPr/>
        </p:nvSpPr>
        <p:spPr>
          <a:xfrm>
            <a:off x="1903865" y="4203512"/>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30" name="Rectangle 29">
            <a:extLst>
              <a:ext uri="{FF2B5EF4-FFF2-40B4-BE49-F238E27FC236}">
                <a16:creationId xmlns:a16="http://schemas.microsoft.com/office/drawing/2014/main" id="{9A427B0B-1009-487E-A456-3F44DF900F8F}"/>
              </a:ext>
            </a:extLst>
          </p:cNvPr>
          <p:cNvSpPr/>
          <p:nvPr/>
        </p:nvSpPr>
        <p:spPr>
          <a:xfrm>
            <a:off x="992878" y="379066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J</a:t>
            </a:r>
          </a:p>
        </p:txBody>
      </p:sp>
      <p:sp>
        <p:nvSpPr>
          <p:cNvPr id="31" name="Rectangle 30">
            <a:extLst>
              <a:ext uri="{FF2B5EF4-FFF2-40B4-BE49-F238E27FC236}">
                <a16:creationId xmlns:a16="http://schemas.microsoft.com/office/drawing/2014/main" id="{F31907EF-5551-4355-8A52-F9C7D5070FF3}"/>
              </a:ext>
            </a:extLst>
          </p:cNvPr>
          <p:cNvSpPr/>
          <p:nvPr/>
        </p:nvSpPr>
        <p:spPr>
          <a:xfrm>
            <a:off x="992878" y="4749424"/>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a:t>
            </a:r>
          </a:p>
        </p:txBody>
      </p:sp>
      <p:cxnSp>
        <p:nvCxnSpPr>
          <p:cNvPr id="32" name="Straight Connector 31">
            <a:extLst>
              <a:ext uri="{FF2B5EF4-FFF2-40B4-BE49-F238E27FC236}">
                <a16:creationId xmlns:a16="http://schemas.microsoft.com/office/drawing/2014/main" id="{11F90603-A2AB-4A10-9CB1-A680B915FEB6}"/>
              </a:ext>
            </a:extLst>
          </p:cNvPr>
          <p:cNvCxnSpPr>
            <a:cxnSpLocks/>
          </p:cNvCxnSpPr>
          <p:nvPr/>
        </p:nvCxnSpPr>
        <p:spPr>
          <a:xfrm flipV="1">
            <a:off x="1410271" y="4534473"/>
            <a:ext cx="648268" cy="3070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03A1995-100D-4793-9737-F2629F42F8EF}"/>
              </a:ext>
            </a:extLst>
          </p:cNvPr>
          <p:cNvSpPr/>
          <p:nvPr/>
        </p:nvSpPr>
        <p:spPr>
          <a:xfrm>
            <a:off x="9106470" y="3724561"/>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34" name="Rectangle 33">
            <a:extLst>
              <a:ext uri="{FF2B5EF4-FFF2-40B4-BE49-F238E27FC236}">
                <a16:creationId xmlns:a16="http://schemas.microsoft.com/office/drawing/2014/main" id="{E7F5D646-04DD-4AE6-AB23-81E8EBE76290}"/>
              </a:ext>
            </a:extLst>
          </p:cNvPr>
          <p:cNvSpPr/>
          <p:nvPr/>
        </p:nvSpPr>
        <p:spPr>
          <a:xfrm>
            <a:off x="9256597" y="4614225"/>
            <a:ext cx="484495"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Z</a:t>
            </a:r>
          </a:p>
        </p:txBody>
      </p:sp>
      <p:cxnSp>
        <p:nvCxnSpPr>
          <p:cNvPr id="35" name="Straight Connector 34">
            <a:extLst>
              <a:ext uri="{FF2B5EF4-FFF2-40B4-BE49-F238E27FC236}">
                <a16:creationId xmlns:a16="http://schemas.microsoft.com/office/drawing/2014/main" id="{5B156B3A-DA0D-474A-9515-12BA616849E8}"/>
              </a:ext>
            </a:extLst>
          </p:cNvPr>
          <p:cNvCxnSpPr>
            <a:cxnSpLocks/>
            <a:endCxn id="33" idx="1"/>
          </p:cNvCxnSpPr>
          <p:nvPr/>
        </p:nvCxnSpPr>
        <p:spPr>
          <a:xfrm flipV="1">
            <a:off x="8439439" y="3878099"/>
            <a:ext cx="667031" cy="374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9C4BCC-6D70-4172-90EE-899DCAE818D7}"/>
              </a:ext>
            </a:extLst>
          </p:cNvPr>
          <p:cNvCxnSpPr>
            <a:cxnSpLocks/>
            <a:endCxn id="34" idx="1"/>
          </p:cNvCxnSpPr>
          <p:nvPr/>
        </p:nvCxnSpPr>
        <p:spPr>
          <a:xfrm>
            <a:off x="8621975" y="4494807"/>
            <a:ext cx="634622" cy="272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2B92E6-3DFD-43F2-97F6-6EF99440DC0B}"/>
              </a:ext>
            </a:extLst>
          </p:cNvPr>
          <p:cNvCxnSpPr/>
          <p:nvPr/>
        </p:nvCxnSpPr>
        <p:spPr>
          <a:xfrm>
            <a:off x="1434724" y="3954436"/>
            <a:ext cx="648268" cy="358254"/>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6EA2B5-A486-4066-9ED2-5A0F077450F7}"/>
              </a:ext>
            </a:extLst>
          </p:cNvPr>
          <p:cNvSpPr/>
          <p:nvPr/>
        </p:nvSpPr>
        <p:spPr>
          <a:xfrm>
            <a:off x="5099146" y="4218866"/>
            <a:ext cx="1153236" cy="307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a:t>
            </a:r>
          </a:p>
        </p:txBody>
      </p:sp>
      <p:sp>
        <p:nvSpPr>
          <p:cNvPr id="2" name="TextBox 1">
            <a:extLst>
              <a:ext uri="{FF2B5EF4-FFF2-40B4-BE49-F238E27FC236}">
                <a16:creationId xmlns:a16="http://schemas.microsoft.com/office/drawing/2014/main" id="{6EDDE320-98EB-4670-B94F-A6FDD0282D9C}"/>
              </a:ext>
            </a:extLst>
          </p:cNvPr>
          <p:cNvSpPr txBox="1"/>
          <p:nvPr/>
        </p:nvSpPr>
        <p:spPr>
          <a:xfrm>
            <a:off x="692055" y="3141275"/>
            <a:ext cx="1985749" cy="371901"/>
          </a:xfrm>
          <a:prstGeom prst="rect">
            <a:avLst/>
          </a:prstGeom>
          <a:noFill/>
        </p:spPr>
        <p:txBody>
          <a:bodyPr wrap="square" rtlCol="0">
            <a:spAutoFit/>
          </a:bodyPr>
          <a:lstStyle/>
          <a:p>
            <a:r>
              <a:rPr lang="en-US" dirty="0"/>
              <a:t>Sales VLAN</a:t>
            </a:r>
          </a:p>
        </p:txBody>
      </p:sp>
      <p:sp>
        <p:nvSpPr>
          <p:cNvPr id="27" name="TextBox 26">
            <a:extLst>
              <a:ext uri="{FF2B5EF4-FFF2-40B4-BE49-F238E27FC236}">
                <a16:creationId xmlns:a16="http://schemas.microsoft.com/office/drawing/2014/main" id="{2F576B20-1786-4602-BC91-BC3E44F8B81B}"/>
              </a:ext>
            </a:extLst>
          </p:cNvPr>
          <p:cNvSpPr txBox="1"/>
          <p:nvPr/>
        </p:nvSpPr>
        <p:spPr>
          <a:xfrm>
            <a:off x="5103125" y="3149223"/>
            <a:ext cx="1985749" cy="371901"/>
          </a:xfrm>
          <a:prstGeom prst="rect">
            <a:avLst/>
          </a:prstGeom>
          <a:noFill/>
        </p:spPr>
        <p:txBody>
          <a:bodyPr wrap="square" rtlCol="0">
            <a:spAutoFit/>
          </a:bodyPr>
          <a:lstStyle/>
          <a:p>
            <a:r>
              <a:rPr lang="en-US" dirty="0"/>
              <a:t>HR</a:t>
            </a:r>
          </a:p>
        </p:txBody>
      </p:sp>
      <p:sp>
        <p:nvSpPr>
          <p:cNvPr id="28" name="TextBox 27">
            <a:extLst>
              <a:ext uri="{FF2B5EF4-FFF2-40B4-BE49-F238E27FC236}">
                <a16:creationId xmlns:a16="http://schemas.microsoft.com/office/drawing/2014/main" id="{D4314301-7DEC-4448-AAC1-ED36B03EB830}"/>
              </a:ext>
            </a:extLst>
          </p:cNvPr>
          <p:cNvSpPr txBox="1"/>
          <p:nvPr/>
        </p:nvSpPr>
        <p:spPr>
          <a:xfrm>
            <a:off x="7871346" y="3108279"/>
            <a:ext cx="1985749" cy="371901"/>
          </a:xfrm>
          <a:prstGeom prst="rect">
            <a:avLst/>
          </a:prstGeom>
          <a:noFill/>
        </p:spPr>
        <p:txBody>
          <a:bodyPr wrap="square" rtlCol="0">
            <a:spAutoFit/>
          </a:bodyPr>
          <a:lstStyle/>
          <a:p>
            <a:r>
              <a:rPr lang="en-US" dirty="0"/>
              <a:t>VOIP</a:t>
            </a:r>
          </a:p>
        </p:txBody>
      </p:sp>
      <p:sp>
        <p:nvSpPr>
          <p:cNvPr id="4" name="TextBox 3">
            <a:extLst>
              <a:ext uri="{FF2B5EF4-FFF2-40B4-BE49-F238E27FC236}">
                <a16:creationId xmlns:a16="http://schemas.microsoft.com/office/drawing/2014/main" id="{A33352CC-A12B-4C19-8C13-6B952C8FF243}"/>
              </a:ext>
            </a:extLst>
          </p:cNvPr>
          <p:cNvSpPr txBox="1"/>
          <p:nvPr/>
        </p:nvSpPr>
        <p:spPr>
          <a:xfrm>
            <a:off x="1903864" y="3170556"/>
            <a:ext cx="1235122" cy="369332"/>
          </a:xfrm>
          <a:prstGeom prst="rect">
            <a:avLst/>
          </a:prstGeom>
          <a:noFill/>
        </p:spPr>
        <p:txBody>
          <a:bodyPr wrap="square" rtlCol="0">
            <a:spAutoFit/>
          </a:bodyPr>
          <a:lstStyle/>
          <a:p>
            <a:r>
              <a:rPr lang="en-US" dirty="0"/>
              <a:t>10.x.x.x</a:t>
            </a:r>
          </a:p>
        </p:txBody>
      </p:sp>
      <p:sp>
        <p:nvSpPr>
          <p:cNvPr id="37" name="TextBox 36">
            <a:extLst>
              <a:ext uri="{FF2B5EF4-FFF2-40B4-BE49-F238E27FC236}">
                <a16:creationId xmlns:a16="http://schemas.microsoft.com/office/drawing/2014/main" id="{89B71890-B91F-43D2-AB0D-0FC834635A2D}"/>
              </a:ext>
            </a:extLst>
          </p:cNvPr>
          <p:cNvSpPr txBox="1"/>
          <p:nvPr/>
        </p:nvSpPr>
        <p:spPr>
          <a:xfrm>
            <a:off x="5540994" y="3156490"/>
            <a:ext cx="1235122" cy="369332"/>
          </a:xfrm>
          <a:prstGeom prst="rect">
            <a:avLst/>
          </a:prstGeom>
          <a:noFill/>
        </p:spPr>
        <p:txBody>
          <a:bodyPr wrap="square" rtlCol="0">
            <a:spAutoFit/>
          </a:bodyPr>
          <a:lstStyle/>
          <a:p>
            <a:r>
              <a:rPr lang="en-US" dirty="0"/>
              <a:t>172.16.x.x</a:t>
            </a:r>
          </a:p>
        </p:txBody>
      </p:sp>
      <p:sp>
        <p:nvSpPr>
          <p:cNvPr id="39" name="TextBox 38">
            <a:extLst>
              <a:ext uri="{FF2B5EF4-FFF2-40B4-BE49-F238E27FC236}">
                <a16:creationId xmlns:a16="http://schemas.microsoft.com/office/drawing/2014/main" id="{C537867B-FA97-4D69-86D8-5DFA7875CD4D}"/>
              </a:ext>
            </a:extLst>
          </p:cNvPr>
          <p:cNvSpPr txBox="1"/>
          <p:nvPr/>
        </p:nvSpPr>
        <p:spPr>
          <a:xfrm>
            <a:off x="8439439" y="3111693"/>
            <a:ext cx="1477369" cy="369332"/>
          </a:xfrm>
          <a:prstGeom prst="rect">
            <a:avLst/>
          </a:prstGeom>
          <a:noFill/>
        </p:spPr>
        <p:txBody>
          <a:bodyPr wrap="square" rtlCol="0">
            <a:spAutoFit/>
          </a:bodyPr>
          <a:lstStyle/>
          <a:p>
            <a:r>
              <a:rPr lang="en-US" dirty="0"/>
              <a:t>192.168.1.x</a:t>
            </a:r>
          </a:p>
        </p:txBody>
      </p:sp>
      <p:cxnSp>
        <p:nvCxnSpPr>
          <p:cNvPr id="15" name="Straight Connector 14">
            <a:extLst>
              <a:ext uri="{FF2B5EF4-FFF2-40B4-BE49-F238E27FC236}">
                <a16:creationId xmlns:a16="http://schemas.microsoft.com/office/drawing/2014/main" id="{3069A07E-987A-4B99-91A9-F50556378E73}"/>
              </a:ext>
            </a:extLst>
          </p:cNvPr>
          <p:cNvCxnSpPr>
            <a:cxnSpLocks/>
          </p:cNvCxnSpPr>
          <p:nvPr/>
        </p:nvCxnSpPr>
        <p:spPr>
          <a:xfrm>
            <a:off x="2709081" y="4510587"/>
            <a:ext cx="1732704" cy="99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A90779-B852-486B-82F7-F0E09D6D5147}"/>
              </a:ext>
            </a:extLst>
          </p:cNvPr>
          <p:cNvCxnSpPr>
            <a:cxnSpLocks/>
          </p:cNvCxnSpPr>
          <p:nvPr/>
        </p:nvCxnSpPr>
        <p:spPr>
          <a:xfrm flipV="1">
            <a:off x="5250409" y="4510588"/>
            <a:ext cx="174576" cy="77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99E7C3-874B-42CC-AAEE-3A6FD9F8A63E}"/>
              </a:ext>
            </a:extLst>
          </p:cNvPr>
          <p:cNvCxnSpPr>
            <a:cxnSpLocks/>
          </p:cNvCxnSpPr>
          <p:nvPr/>
        </p:nvCxnSpPr>
        <p:spPr>
          <a:xfrm flipV="1">
            <a:off x="5848066" y="4559634"/>
            <a:ext cx="2369593" cy="116219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62B572-2A2D-40B3-8104-82C324177811}"/>
              </a:ext>
            </a:extLst>
          </p:cNvPr>
          <p:cNvSpPr/>
          <p:nvPr/>
        </p:nvSpPr>
        <p:spPr>
          <a:xfrm>
            <a:off x="3930555" y="5281684"/>
            <a:ext cx="3050275" cy="747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Layer 3 Switch with VLAN</a:t>
            </a:r>
          </a:p>
        </p:txBody>
      </p:sp>
      <p:sp>
        <p:nvSpPr>
          <p:cNvPr id="14" name="Rectangle 13">
            <a:extLst>
              <a:ext uri="{FF2B5EF4-FFF2-40B4-BE49-F238E27FC236}">
                <a16:creationId xmlns:a16="http://schemas.microsoft.com/office/drawing/2014/main" id="{BAF9613F-28A8-465B-9838-1A5F2693CBD8}"/>
              </a:ext>
            </a:extLst>
          </p:cNvPr>
          <p:cNvSpPr/>
          <p:nvPr/>
        </p:nvSpPr>
        <p:spPr>
          <a:xfrm>
            <a:off x="3930555" y="5295182"/>
            <a:ext cx="3050275" cy="136627"/>
          </a:xfrm>
          <a:prstGeom prst="rect">
            <a:avLst/>
          </a:prstGeom>
          <a:solidFill>
            <a:srgbClr val="B4C7E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10E73F3-74A7-40AF-BAA9-85717A649E52}"/>
              </a:ext>
            </a:extLst>
          </p:cNvPr>
          <p:cNvCxnSpPr>
            <a:cxnSpLocks/>
          </p:cNvCxnSpPr>
          <p:nvPr/>
        </p:nvCxnSpPr>
        <p:spPr>
          <a:xfrm>
            <a:off x="4183039"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A1D9319-1BA0-472D-9ECA-6D2DCC33A95C}"/>
              </a:ext>
            </a:extLst>
          </p:cNvPr>
          <p:cNvCxnSpPr>
            <a:cxnSpLocks/>
          </p:cNvCxnSpPr>
          <p:nvPr/>
        </p:nvCxnSpPr>
        <p:spPr>
          <a:xfrm>
            <a:off x="4441785"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416F055-0F71-4F02-81F6-CFFE7D9D7327}"/>
              </a:ext>
            </a:extLst>
          </p:cNvPr>
          <p:cNvCxnSpPr>
            <a:cxnSpLocks/>
          </p:cNvCxnSpPr>
          <p:nvPr/>
        </p:nvCxnSpPr>
        <p:spPr>
          <a:xfrm>
            <a:off x="4639678"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A085A6-6CB1-4B8E-91E8-E26342DEA124}"/>
              </a:ext>
            </a:extLst>
          </p:cNvPr>
          <p:cNvCxnSpPr>
            <a:cxnSpLocks/>
          </p:cNvCxnSpPr>
          <p:nvPr/>
        </p:nvCxnSpPr>
        <p:spPr>
          <a:xfrm>
            <a:off x="4887321" y="5286728"/>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2BD4A8-867D-4A82-BFEA-19C42E4D7CBF}"/>
              </a:ext>
            </a:extLst>
          </p:cNvPr>
          <p:cNvCxnSpPr>
            <a:cxnSpLocks/>
          </p:cNvCxnSpPr>
          <p:nvPr/>
        </p:nvCxnSpPr>
        <p:spPr>
          <a:xfrm>
            <a:off x="5146067" y="529518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1C00029-8E33-474D-B9F9-546923DBDBAA}"/>
              </a:ext>
            </a:extLst>
          </p:cNvPr>
          <p:cNvCxnSpPr>
            <a:cxnSpLocks/>
          </p:cNvCxnSpPr>
          <p:nvPr/>
        </p:nvCxnSpPr>
        <p:spPr>
          <a:xfrm>
            <a:off x="5343960" y="529518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28AF380-36D4-4937-85BB-2D0513EBB0C7}"/>
              </a:ext>
            </a:extLst>
          </p:cNvPr>
          <p:cNvCxnSpPr>
            <a:cxnSpLocks/>
          </p:cNvCxnSpPr>
          <p:nvPr/>
        </p:nvCxnSpPr>
        <p:spPr>
          <a:xfrm>
            <a:off x="5521082"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C052CB-CC67-4E82-BA75-7FB31F99A725}"/>
              </a:ext>
            </a:extLst>
          </p:cNvPr>
          <p:cNvCxnSpPr>
            <a:cxnSpLocks/>
          </p:cNvCxnSpPr>
          <p:nvPr/>
        </p:nvCxnSpPr>
        <p:spPr>
          <a:xfrm>
            <a:off x="5779828"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BD0A7DB-D2AB-4281-A376-DC7C05D991E7}"/>
              </a:ext>
            </a:extLst>
          </p:cNvPr>
          <p:cNvCxnSpPr>
            <a:cxnSpLocks/>
          </p:cNvCxnSpPr>
          <p:nvPr/>
        </p:nvCxnSpPr>
        <p:spPr>
          <a:xfrm>
            <a:off x="5977721" y="5286726"/>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369614-AD2F-441B-A177-A4E2FB37C213}"/>
              </a:ext>
            </a:extLst>
          </p:cNvPr>
          <p:cNvCxnSpPr>
            <a:cxnSpLocks/>
          </p:cNvCxnSpPr>
          <p:nvPr/>
        </p:nvCxnSpPr>
        <p:spPr>
          <a:xfrm>
            <a:off x="6169350" y="5269818"/>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29DF28B-E03D-414E-9BBE-3570F4E4B947}"/>
              </a:ext>
            </a:extLst>
          </p:cNvPr>
          <p:cNvCxnSpPr>
            <a:cxnSpLocks/>
          </p:cNvCxnSpPr>
          <p:nvPr/>
        </p:nvCxnSpPr>
        <p:spPr>
          <a:xfrm>
            <a:off x="6428096"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00BE5E1-E339-4D51-BF3A-1A85BCA33367}"/>
              </a:ext>
            </a:extLst>
          </p:cNvPr>
          <p:cNvCxnSpPr>
            <a:cxnSpLocks/>
          </p:cNvCxnSpPr>
          <p:nvPr/>
        </p:nvCxnSpPr>
        <p:spPr>
          <a:xfrm>
            <a:off x="6625989"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AC18B5-BB99-4F55-97AF-07EC43DD23DD}"/>
              </a:ext>
            </a:extLst>
          </p:cNvPr>
          <p:cNvCxnSpPr>
            <a:cxnSpLocks/>
          </p:cNvCxnSpPr>
          <p:nvPr/>
        </p:nvCxnSpPr>
        <p:spPr>
          <a:xfrm>
            <a:off x="6776116"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AADB337-510C-450F-8964-1463001C72F6}"/>
              </a:ext>
            </a:extLst>
          </p:cNvPr>
          <p:cNvCxnSpPr>
            <a:cxnSpLocks/>
          </p:cNvCxnSpPr>
          <p:nvPr/>
        </p:nvCxnSpPr>
        <p:spPr>
          <a:xfrm>
            <a:off x="4019268" y="5278272"/>
            <a:ext cx="0" cy="15353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7177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Network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CF54799-9227-4BC7-B270-0EC95A1C16C8}"/>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272</a:t>
            </a:fld>
            <a:endParaRPr lang="en-US" sz="600">
              <a:solidFill>
                <a:srgbClr val="FFFFFF"/>
              </a:solidFill>
            </a:endParaRPr>
          </a:p>
        </p:txBody>
      </p:sp>
    </p:spTree>
    <p:extLst>
      <p:ext uri="{BB962C8B-B14F-4D97-AF65-F5344CB8AC3E}">
        <p14:creationId xmlns:p14="http://schemas.microsoft.com/office/powerpoint/2010/main" val="228449536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4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layer 3 network </a:t>
            </a:r>
            <a:endParaRPr sz="1600" dirty="0"/>
          </a:p>
        </p:txBody>
      </p:sp>
      <p:sp>
        <p:nvSpPr>
          <p:cNvPr id="2" name="Footer Placeholder 1">
            <a:extLst>
              <a:ext uri="{FF2B5EF4-FFF2-40B4-BE49-F238E27FC236}">
                <a16:creationId xmlns:a16="http://schemas.microsoft.com/office/drawing/2014/main" id="{256A6932-D7F2-4214-AF82-41A85B8A436B}"/>
              </a:ext>
            </a:extLst>
          </p:cNvPr>
          <p:cNvSpPr>
            <a:spLocks noGrp="1"/>
          </p:cNvSpPr>
          <p:nvPr>
            <p:ph type="ftr" sz="quarter" idx="11"/>
          </p:nvPr>
        </p:nvSpPr>
        <p:spPr/>
        <p:txBody>
          <a:bodyPr/>
          <a:lstStyle/>
          <a:p>
            <a:endParaRPr lang="en-US"/>
          </a:p>
        </p:txBody>
      </p:sp>
      <p:sp>
        <p:nvSpPr>
          <p:cNvPr id="1950" name="Google Shape;1950;p24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273</a:t>
            </a:fld>
            <a:endParaRPr/>
          </a:p>
        </p:txBody>
      </p:sp>
      <p:sp>
        <p:nvSpPr>
          <p:cNvPr id="1951" name="Google Shape;1951;p243"/>
          <p:cNvSpPr txBox="1">
            <a:spLocks noGrp="1"/>
          </p:cNvSpPr>
          <p:nvPr>
            <p:ph type="body" idx="4294967295"/>
          </p:nvPr>
        </p:nvSpPr>
        <p:spPr>
          <a:xfrm>
            <a:off x="0" y="1844675"/>
            <a:ext cx="7886700"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Routers Isolate traffic into broadcast domains and use IP addressing to direct traffic</a:t>
            </a:r>
            <a:endParaRPr sz="1600"/>
          </a:p>
          <a:p>
            <a:pPr marL="203195" indent="-33866">
              <a:lnSpc>
                <a:spcPct val="90000"/>
              </a:lnSpc>
              <a:spcBef>
                <a:spcPts val="933"/>
              </a:spcBef>
              <a:buClr>
                <a:schemeClr val="dk1"/>
              </a:buClr>
              <a:buSzPts val="1900"/>
              <a:buNone/>
            </a:pPr>
            <a:endParaRPr sz="2533">
              <a:solidFill>
                <a:schemeClr val="dk1"/>
              </a:solidFill>
              <a:latin typeface="Calibri"/>
              <a:ea typeface="Calibri"/>
              <a:cs typeface="Calibri"/>
              <a:sym typeface="Calibri"/>
            </a:endParaRPr>
          </a:p>
          <a:p>
            <a:pPr marL="203195" indent="-203195">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952" name="Google Shape;1952;p243"/>
          <p:cNvPicPr preferRelativeResize="0"/>
          <p:nvPr/>
        </p:nvPicPr>
        <p:blipFill rotWithShape="1">
          <a:blip r:embed="rId3">
            <a:alphaModFix/>
          </a:blip>
          <a:srcRect/>
          <a:stretch/>
        </p:blipFill>
        <p:spPr>
          <a:xfrm>
            <a:off x="1570181" y="2756647"/>
            <a:ext cx="8639491" cy="3348709"/>
          </a:xfrm>
          <a:prstGeom prst="rect">
            <a:avLst/>
          </a:prstGeom>
          <a:noFill/>
          <a:ln w="9525" cap="flat" cmpd="sng">
            <a:solidFill>
              <a:schemeClr val="accent1"/>
            </a:solidFill>
            <a:prstDash val="solid"/>
            <a:miter lim="800000"/>
            <a:headEnd type="none" w="sm" len="sm"/>
            <a:tailEnd type="none" w="sm" len="sm"/>
          </a:ln>
        </p:spPr>
      </p:pic>
    </p:spTree>
    <p:extLst>
      <p:ext uri="{BB962C8B-B14F-4D97-AF65-F5344CB8AC3E}">
        <p14:creationId xmlns:p14="http://schemas.microsoft.com/office/powerpoint/2010/main" val="18063261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24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VLANs</a:t>
            </a:r>
            <a:endParaRPr sz="1600" dirty="0"/>
          </a:p>
        </p:txBody>
      </p:sp>
      <p:sp>
        <p:nvSpPr>
          <p:cNvPr id="2" name="Footer Placeholder 1">
            <a:extLst>
              <a:ext uri="{FF2B5EF4-FFF2-40B4-BE49-F238E27FC236}">
                <a16:creationId xmlns:a16="http://schemas.microsoft.com/office/drawing/2014/main" id="{7FBF4C97-024E-4297-9C27-E7982FC8B167}"/>
              </a:ext>
            </a:extLst>
          </p:cNvPr>
          <p:cNvSpPr>
            <a:spLocks noGrp="1"/>
          </p:cNvSpPr>
          <p:nvPr>
            <p:ph type="ftr" sz="quarter" idx="11"/>
          </p:nvPr>
        </p:nvSpPr>
        <p:spPr/>
        <p:txBody>
          <a:bodyPr/>
          <a:lstStyle/>
          <a:p>
            <a:endParaRPr lang="en-US"/>
          </a:p>
        </p:txBody>
      </p:sp>
      <p:sp>
        <p:nvSpPr>
          <p:cNvPr id="1961" name="Google Shape;1961;p24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274</a:t>
            </a:fld>
            <a:endParaRPr/>
          </a:p>
        </p:txBody>
      </p:sp>
      <p:sp>
        <p:nvSpPr>
          <p:cNvPr id="1959" name="Google Shape;1959;p244"/>
          <p:cNvSpPr txBox="1">
            <a:spLocks noGrp="1"/>
          </p:cNvSpPr>
          <p:nvPr>
            <p:ph type="body" idx="4294967295"/>
          </p:nvPr>
        </p:nvSpPr>
        <p:spPr>
          <a:xfrm>
            <a:off x="0" y="1987550"/>
            <a:ext cx="3786188" cy="3122613"/>
          </a:xfrm>
          <a:prstGeom prst="rect">
            <a:avLst/>
          </a:prstGeom>
          <a:noFill/>
          <a:ln>
            <a:noFill/>
          </a:ln>
        </p:spPr>
        <p:txBody>
          <a:bodyPr spcFirstLastPara="1" wrap="square" lIns="100767" tIns="50367" rIns="100767" bIns="50367" anchor="t" anchorCtr="0">
            <a:noAutofit/>
          </a:bodyPr>
          <a:lstStyle/>
          <a:p>
            <a:pPr marL="203195" indent="-203195">
              <a:lnSpc>
                <a:spcPct val="70000"/>
              </a:lnSpc>
              <a:buClr>
                <a:schemeClr val="dk1"/>
              </a:buClr>
              <a:buSzPts val="1600"/>
              <a:buFont typeface="Arial"/>
              <a:buChar char="•"/>
            </a:pPr>
            <a:r>
              <a:rPr lang="en" sz="2133">
                <a:solidFill>
                  <a:schemeClr val="dk1"/>
                </a:solidFill>
                <a:latin typeface="Calibri"/>
                <a:ea typeface="Calibri"/>
                <a:cs typeface="Calibri"/>
                <a:sym typeface="Calibri"/>
              </a:rPr>
              <a:t>Routers are expensive</a:t>
            </a:r>
            <a:endParaRPr sz="1600"/>
          </a:p>
          <a:p>
            <a:pPr marL="203195" indent="-203195">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To get broadcast isolation on a switch, a VLAN is necessary</a:t>
            </a:r>
            <a:endParaRPr sz="1600"/>
          </a:p>
          <a:p>
            <a:pPr marL="203195" indent="-203195">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Not all switches support VLANs</a:t>
            </a:r>
            <a:endParaRPr sz="1600"/>
          </a:p>
          <a:p>
            <a:pPr marL="203195" indent="-203195">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A Layer 2 switch (even with a VLAN) doesn’t truly understand Layer 3 IP Addressing</a:t>
            </a:r>
            <a:endParaRPr sz="1600"/>
          </a:p>
          <a:p>
            <a:pPr marL="203195" indent="-203195">
              <a:lnSpc>
                <a:spcPct val="70000"/>
              </a:lnSpc>
              <a:spcBef>
                <a:spcPts val="933"/>
              </a:spcBef>
              <a:spcAft>
                <a:spcPts val="2133"/>
              </a:spcAft>
              <a:buClr>
                <a:schemeClr val="dk1"/>
              </a:buClr>
              <a:buSzPts val="1600"/>
              <a:buFont typeface="Arial"/>
              <a:buChar char="•"/>
            </a:pPr>
            <a:r>
              <a:rPr lang="en" sz="2133">
                <a:solidFill>
                  <a:schemeClr val="dk1"/>
                </a:solidFill>
                <a:latin typeface="Calibri"/>
                <a:ea typeface="Calibri"/>
                <a:cs typeface="Calibri"/>
                <a:sym typeface="Calibri"/>
              </a:rPr>
              <a:t>A Layer 3 switch is necessary for inter-Vlan Communication</a:t>
            </a:r>
            <a:endParaRPr sz="1600"/>
          </a:p>
        </p:txBody>
      </p:sp>
      <p:pic>
        <p:nvPicPr>
          <p:cNvPr id="1960" name="Google Shape;1960;p244"/>
          <p:cNvPicPr preferRelativeResize="0"/>
          <p:nvPr/>
        </p:nvPicPr>
        <p:blipFill rotWithShape="1">
          <a:blip r:embed="rId3">
            <a:alphaModFix/>
          </a:blip>
          <a:srcRect/>
          <a:stretch/>
        </p:blipFill>
        <p:spPr>
          <a:xfrm>
            <a:off x="4677409" y="1986804"/>
            <a:ext cx="4649308" cy="3593725"/>
          </a:xfrm>
          <a:prstGeom prst="rect">
            <a:avLst/>
          </a:prstGeom>
          <a:noFill/>
          <a:ln>
            <a:noFill/>
          </a:ln>
        </p:spPr>
      </p:pic>
    </p:spTree>
    <p:extLst>
      <p:ext uri="{BB962C8B-B14F-4D97-AF65-F5344CB8AC3E}">
        <p14:creationId xmlns:p14="http://schemas.microsoft.com/office/powerpoint/2010/main" val="29625133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24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Layer 3 Protocols</a:t>
            </a:r>
            <a:endParaRPr sz="1600" dirty="0"/>
          </a:p>
        </p:txBody>
      </p:sp>
      <p:sp>
        <p:nvSpPr>
          <p:cNvPr id="2" name="Footer Placeholder 1">
            <a:extLst>
              <a:ext uri="{FF2B5EF4-FFF2-40B4-BE49-F238E27FC236}">
                <a16:creationId xmlns:a16="http://schemas.microsoft.com/office/drawing/2014/main" id="{A712C0A4-08C8-45EE-A226-3B21352346DF}"/>
              </a:ext>
            </a:extLst>
          </p:cNvPr>
          <p:cNvSpPr>
            <a:spLocks noGrp="1"/>
          </p:cNvSpPr>
          <p:nvPr>
            <p:ph type="ftr" sz="quarter" idx="11"/>
          </p:nvPr>
        </p:nvSpPr>
        <p:spPr/>
        <p:txBody>
          <a:bodyPr/>
          <a:lstStyle/>
          <a:p>
            <a:endParaRPr lang="en-US"/>
          </a:p>
        </p:txBody>
      </p:sp>
      <p:sp>
        <p:nvSpPr>
          <p:cNvPr id="1969" name="Google Shape;1969;p24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275</a:t>
            </a:fld>
            <a:endParaRPr/>
          </a:p>
        </p:txBody>
      </p:sp>
      <p:sp>
        <p:nvSpPr>
          <p:cNvPr id="1968" name="Google Shape;1968;p245"/>
          <p:cNvSpPr txBox="1">
            <a:spLocks noGrp="1"/>
          </p:cNvSpPr>
          <p:nvPr>
            <p:ph type="body" idx="4294967295"/>
          </p:nvPr>
        </p:nvSpPr>
        <p:spPr>
          <a:xfrm>
            <a:off x="614149" y="1847850"/>
            <a:ext cx="9675813" cy="4351338"/>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All Protocols that start with the letter “I” except IMAP (which is a layer 7 mail protocol)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IP</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ICMP – IP “helpers” (like ping)</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IGMP – Internet Group Message Protocol</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IGRP</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IPSEC</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IKE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ISAKMP</a:t>
            </a:r>
            <a:endParaRPr sz="1600" dirty="0"/>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438348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4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ICMP</a:t>
            </a:r>
            <a:endParaRPr sz="1600" dirty="0"/>
          </a:p>
        </p:txBody>
      </p:sp>
      <p:sp>
        <p:nvSpPr>
          <p:cNvPr id="2" name="Footer Placeholder 1">
            <a:extLst>
              <a:ext uri="{FF2B5EF4-FFF2-40B4-BE49-F238E27FC236}">
                <a16:creationId xmlns:a16="http://schemas.microsoft.com/office/drawing/2014/main" id="{E9E370BE-5DCA-4ABA-93EE-637DC1D1F3DB}"/>
              </a:ext>
            </a:extLst>
          </p:cNvPr>
          <p:cNvSpPr>
            <a:spLocks noGrp="1"/>
          </p:cNvSpPr>
          <p:nvPr>
            <p:ph type="ftr" sz="quarter" idx="11"/>
          </p:nvPr>
        </p:nvSpPr>
        <p:spPr/>
        <p:txBody>
          <a:bodyPr/>
          <a:lstStyle/>
          <a:p>
            <a:endParaRPr lang="en-US"/>
          </a:p>
        </p:txBody>
      </p:sp>
      <p:sp>
        <p:nvSpPr>
          <p:cNvPr id="1976" name="Google Shape;1976;p24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276</a:t>
            </a:fld>
            <a:endParaRPr/>
          </a:p>
        </p:txBody>
      </p:sp>
      <p:pic>
        <p:nvPicPr>
          <p:cNvPr id="1977" name="Google Shape;1977;p246" descr="A picture containing sky, building&#10;&#10;Description generated with high confidence"/>
          <p:cNvPicPr preferRelativeResize="0"/>
          <p:nvPr/>
        </p:nvPicPr>
        <p:blipFill rotWithShape="1">
          <a:blip r:embed="rId3">
            <a:alphaModFix/>
          </a:blip>
          <a:srcRect/>
          <a:stretch/>
        </p:blipFill>
        <p:spPr>
          <a:xfrm>
            <a:off x="7381303" y="2355011"/>
            <a:ext cx="3563471" cy="2413356"/>
          </a:xfrm>
          <a:prstGeom prst="rect">
            <a:avLst/>
          </a:prstGeom>
          <a:noFill/>
          <a:ln>
            <a:noFill/>
          </a:ln>
        </p:spPr>
      </p:pic>
      <p:pic>
        <p:nvPicPr>
          <p:cNvPr id="1978" name="Google Shape;1978;p246" descr="A close up of text on a white background&#10;&#10;Description generated with high confidence"/>
          <p:cNvPicPr preferRelativeResize="0"/>
          <p:nvPr/>
        </p:nvPicPr>
        <p:blipFill rotWithShape="1">
          <a:blip r:embed="rId4">
            <a:alphaModFix/>
          </a:blip>
          <a:srcRect/>
          <a:stretch/>
        </p:blipFill>
        <p:spPr>
          <a:xfrm>
            <a:off x="277091" y="4433839"/>
            <a:ext cx="4504765" cy="1827648"/>
          </a:xfrm>
          <a:prstGeom prst="rect">
            <a:avLst/>
          </a:prstGeom>
          <a:noFill/>
          <a:ln>
            <a:noFill/>
          </a:ln>
        </p:spPr>
      </p:pic>
      <p:sp>
        <p:nvSpPr>
          <p:cNvPr id="1979" name="Google Shape;1979;p246"/>
          <p:cNvSpPr/>
          <p:nvPr/>
        </p:nvSpPr>
        <p:spPr>
          <a:xfrm>
            <a:off x="6299488" y="5032775"/>
            <a:ext cx="3440400" cy="10592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SMURF:  Uses a spoofed source address (Target) and directed broadcasts to launch a DDos</a:t>
            </a:r>
            <a:endParaRPr sz="2000">
              <a:solidFill>
                <a:schemeClr val="dk1"/>
              </a:solidFill>
              <a:latin typeface="Calibri"/>
              <a:ea typeface="Calibri"/>
              <a:cs typeface="Calibri"/>
              <a:sym typeface="Calibri"/>
            </a:endParaRPr>
          </a:p>
        </p:txBody>
      </p:sp>
      <p:sp>
        <p:nvSpPr>
          <p:cNvPr id="1980" name="Google Shape;1980;p246"/>
          <p:cNvSpPr/>
          <p:nvPr/>
        </p:nvSpPr>
        <p:spPr>
          <a:xfrm>
            <a:off x="5264727" y="3189700"/>
            <a:ext cx="2770800" cy="10592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Ping Flood: Sends an overwhelming amount of ICMP echo request packets</a:t>
            </a:r>
            <a:endParaRPr sz="1600"/>
          </a:p>
        </p:txBody>
      </p:sp>
      <p:pic>
        <p:nvPicPr>
          <p:cNvPr id="1981" name="Google Shape;1981;p246"/>
          <p:cNvPicPr preferRelativeResize="0"/>
          <p:nvPr/>
        </p:nvPicPr>
        <p:blipFill rotWithShape="1">
          <a:blip r:embed="rId5">
            <a:alphaModFix/>
          </a:blip>
          <a:srcRect/>
          <a:stretch/>
        </p:blipFill>
        <p:spPr>
          <a:xfrm>
            <a:off x="9739915" y="4999939"/>
            <a:ext cx="1680048" cy="1261565"/>
          </a:xfrm>
          <a:prstGeom prst="rect">
            <a:avLst/>
          </a:prstGeom>
          <a:noFill/>
          <a:ln>
            <a:noFill/>
          </a:ln>
        </p:spPr>
      </p:pic>
      <p:pic>
        <p:nvPicPr>
          <p:cNvPr id="1982" name="Google Shape;1982;p246"/>
          <p:cNvPicPr preferRelativeResize="0"/>
          <p:nvPr/>
        </p:nvPicPr>
        <p:blipFill rotWithShape="1">
          <a:blip r:embed="rId6">
            <a:alphaModFix/>
          </a:blip>
          <a:srcRect/>
          <a:stretch/>
        </p:blipFill>
        <p:spPr>
          <a:xfrm>
            <a:off x="277091" y="1959528"/>
            <a:ext cx="2940653" cy="2205489"/>
          </a:xfrm>
          <a:prstGeom prst="rect">
            <a:avLst/>
          </a:prstGeom>
          <a:noFill/>
          <a:ln>
            <a:noFill/>
          </a:ln>
        </p:spPr>
      </p:pic>
      <p:pic>
        <p:nvPicPr>
          <p:cNvPr id="1983" name="Google Shape;1983;p246" descr="A screenshot of a cell phone&#10;&#10;Description generated with very high confidence"/>
          <p:cNvPicPr preferRelativeResize="0"/>
          <p:nvPr/>
        </p:nvPicPr>
        <p:blipFill rotWithShape="1">
          <a:blip r:embed="rId7">
            <a:alphaModFix/>
          </a:blip>
          <a:srcRect/>
          <a:stretch/>
        </p:blipFill>
        <p:spPr>
          <a:xfrm>
            <a:off x="3777668" y="300417"/>
            <a:ext cx="3509689" cy="2510191"/>
          </a:xfrm>
          <a:prstGeom prst="rect">
            <a:avLst/>
          </a:prstGeom>
          <a:noFill/>
          <a:ln>
            <a:noFill/>
          </a:ln>
        </p:spPr>
      </p:pic>
    </p:spTree>
    <p:extLst>
      <p:ext uri="{BB962C8B-B14F-4D97-AF65-F5344CB8AC3E}">
        <p14:creationId xmlns:p14="http://schemas.microsoft.com/office/powerpoint/2010/main" val="399309189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Transport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9195BCB-8D00-44DC-B67F-1B5E3FCFB73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277</a:t>
            </a:fld>
            <a:endParaRPr lang="en-US" sz="600">
              <a:solidFill>
                <a:srgbClr val="FFFFFF"/>
              </a:solidFill>
            </a:endParaRPr>
          </a:p>
        </p:txBody>
      </p:sp>
    </p:spTree>
    <p:extLst>
      <p:ext uri="{BB962C8B-B14F-4D97-AF65-F5344CB8AC3E}">
        <p14:creationId xmlns:p14="http://schemas.microsoft.com/office/powerpoint/2010/main" val="269655047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24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Layer 4 Transport</a:t>
            </a:r>
            <a:endParaRPr sz="1600" dirty="0"/>
          </a:p>
        </p:txBody>
      </p:sp>
      <p:sp>
        <p:nvSpPr>
          <p:cNvPr id="2" name="Footer Placeholder 1">
            <a:extLst>
              <a:ext uri="{FF2B5EF4-FFF2-40B4-BE49-F238E27FC236}">
                <a16:creationId xmlns:a16="http://schemas.microsoft.com/office/drawing/2014/main" id="{19EB4369-150B-4E0C-9A80-94A9C5C3EE10}"/>
              </a:ext>
            </a:extLst>
          </p:cNvPr>
          <p:cNvSpPr>
            <a:spLocks noGrp="1"/>
          </p:cNvSpPr>
          <p:nvPr>
            <p:ph type="ftr" sz="quarter" idx="11"/>
          </p:nvPr>
        </p:nvSpPr>
        <p:spPr/>
        <p:txBody>
          <a:bodyPr/>
          <a:lstStyle/>
          <a:p>
            <a:endParaRPr lang="en-US"/>
          </a:p>
        </p:txBody>
      </p:sp>
      <p:sp>
        <p:nvSpPr>
          <p:cNvPr id="1990" name="Google Shape;1990;p24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278</a:t>
            </a:fld>
            <a:endParaRPr/>
          </a:p>
        </p:txBody>
      </p:sp>
      <p:sp>
        <p:nvSpPr>
          <p:cNvPr id="1991" name="Google Shape;1991;p247"/>
          <p:cNvSpPr txBox="1">
            <a:spLocks noGrp="1"/>
          </p:cNvSpPr>
          <p:nvPr>
            <p:ph type="body" idx="4294967295"/>
          </p:nvPr>
        </p:nvSpPr>
        <p:spPr>
          <a:xfrm>
            <a:off x="0" y="2219325"/>
            <a:ext cx="9329738"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OSI Layer 4 Transport – Provides </a:t>
            </a:r>
            <a:r>
              <a:rPr lang="en" sz="2533" b="1" dirty="0">
                <a:solidFill>
                  <a:schemeClr val="dk1"/>
                </a:solidFill>
                <a:latin typeface="Calibri"/>
                <a:ea typeface="Calibri"/>
                <a:cs typeface="Calibri"/>
                <a:sym typeface="Calibri"/>
              </a:rPr>
              <a:t>end-to-end data transport services</a:t>
            </a:r>
            <a:r>
              <a:rPr lang="en" sz="2533" dirty="0">
                <a:solidFill>
                  <a:schemeClr val="dk1"/>
                </a:solidFill>
                <a:latin typeface="Calibri"/>
                <a:ea typeface="Calibri"/>
                <a:cs typeface="Calibri"/>
                <a:sym typeface="Calibri"/>
              </a:rPr>
              <a:t> and establishes a logical connection between 2 computers systems”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“pony express”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Protocols used at layer 4-7</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SSL/TLS (Discussed in Cryptography Domain)</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TCP </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UDP</a:t>
            </a:r>
            <a:endParaRPr sz="1600" dirty="0"/>
          </a:p>
        </p:txBody>
      </p:sp>
    </p:spTree>
    <p:extLst>
      <p:ext uri="{BB962C8B-B14F-4D97-AF65-F5344CB8AC3E}">
        <p14:creationId xmlns:p14="http://schemas.microsoft.com/office/powerpoint/2010/main" val="14863293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248"/>
          <p:cNvSpPr txBox="1">
            <a:spLocks noGrp="1"/>
          </p:cNvSpPr>
          <p:nvPr>
            <p:ph type="title"/>
          </p:nvPr>
        </p:nvSpPr>
        <p:spPr>
          <a:xfrm>
            <a:off x="1200727" y="403412"/>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dirty="0"/>
              <a:t>TCP (Transmission Control Protocol)</a:t>
            </a:r>
            <a:endParaRPr sz="1600" dirty="0"/>
          </a:p>
        </p:txBody>
      </p:sp>
      <p:sp>
        <p:nvSpPr>
          <p:cNvPr id="2" name="Footer Placeholder 1">
            <a:extLst>
              <a:ext uri="{FF2B5EF4-FFF2-40B4-BE49-F238E27FC236}">
                <a16:creationId xmlns:a16="http://schemas.microsoft.com/office/drawing/2014/main" id="{07A254EC-DFCF-4A26-B050-E832DEFF74FA}"/>
              </a:ext>
            </a:extLst>
          </p:cNvPr>
          <p:cNvSpPr>
            <a:spLocks noGrp="1"/>
          </p:cNvSpPr>
          <p:nvPr>
            <p:ph type="ftr" sz="quarter" idx="11"/>
          </p:nvPr>
        </p:nvSpPr>
        <p:spPr/>
        <p:txBody>
          <a:bodyPr/>
          <a:lstStyle/>
          <a:p>
            <a:endParaRPr lang="en-US"/>
          </a:p>
        </p:txBody>
      </p:sp>
      <p:sp>
        <p:nvSpPr>
          <p:cNvPr id="1998" name="Google Shape;1998;p24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279</a:t>
            </a:fld>
            <a:endParaRPr/>
          </a:p>
        </p:txBody>
      </p:sp>
      <p:sp>
        <p:nvSpPr>
          <p:cNvPr id="1999" name="Google Shape;1999;p248"/>
          <p:cNvSpPr txBox="1">
            <a:spLocks noGrp="1"/>
          </p:cNvSpPr>
          <p:nvPr>
            <p:ph type="body" idx="4294967295"/>
          </p:nvPr>
        </p:nvSpPr>
        <p:spPr>
          <a:xfrm>
            <a:off x="0" y="1919288"/>
            <a:ext cx="7773988" cy="3019425"/>
          </a:xfrm>
          <a:prstGeom prst="rect">
            <a:avLst/>
          </a:prstGeom>
          <a:noFill/>
          <a:ln>
            <a:noFill/>
          </a:ln>
        </p:spPr>
        <p:txBody>
          <a:bodyPr spcFirstLastPara="1" wrap="square" lIns="100767" tIns="50367" rIns="100767" bIns="50367" anchor="t" anchorCtr="0">
            <a:noAutofit/>
          </a:bodyPr>
          <a:lstStyle/>
          <a:p>
            <a:pPr marL="203195" indent="-194728">
              <a:lnSpc>
                <a:spcPct val="80000"/>
              </a:lnSpc>
              <a:buClr>
                <a:schemeClr val="dk1"/>
              </a:buClr>
              <a:buSzPts val="2300"/>
              <a:buFont typeface="Arial"/>
              <a:buChar char="•"/>
            </a:pPr>
            <a:r>
              <a:rPr lang="en" sz="3067">
                <a:solidFill>
                  <a:schemeClr val="dk1"/>
                </a:solidFill>
                <a:latin typeface="Calibri"/>
                <a:ea typeface="Calibri"/>
                <a:cs typeface="Calibri"/>
                <a:sym typeface="Calibri"/>
              </a:rPr>
              <a:t>Connection oriented “guaranteed” delivery. </a:t>
            </a:r>
            <a:endParaRPr sz="1600"/>
          </a:p>
          <a:p>
            <a:pPr marL="203195" indent="-194728">
              <a:lnSpc>
                <a:spcPct val="8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Advantages</a:t>
            </a:r>
            <a:endParaRPr sz="1600"/>
          </a:p>
          <a:p>
            <a:pPr marL="626518" lvl="1" indent="-220128">
              <a:lnSpc>
                <a:spcPct val="8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Easier to program with</a:t>
            </a:r>
            <a:endParaRPr sz="1600"/>
          </a:p>
          <a:p>
            <a:pPr marL="626518" lvl="1" indent="-220128">
              <a:lnSpc>
                <a:spcPct val="8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Truly implements a session</a:t>
            </a:r>
            <a:endParaRPr sz="1600"/>
          </a:p>
          <a:p>
            <a:pPr marL="626518" lvl="1" indent="-220128">
              <a:lnSpc>
                <a:spcPct val="8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Adds security</a:t>
            </a:r>
            <a:endParaRPr sz="1600"/>
          </a:p>
          <a:p>
            <a:pPr marL="203195" indent="-194728">
              <a:lnSpc>
                <a:spcPct val="8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Disadvantages</a:t>
            </a:r>
            <a:endParaRPr sz="1600"/>
          </a:p>
          <a:p>
            <a:pPr marL="626518" lvl="1" indent="-220128">
              <a:lnSpc>
                <a:spcPct val="8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More overhead / slower</a:t>
            </a:r>
            <a:endParaRPr sz="1600"/>
          </a:p>
          <a:p>
            <a:pPr marL="626518" lvl="1" indent="-220128">
              <a:lnSpc>
                <a:spcPct val="8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SYN Floods</a:t>
            </a:r>
            <a:endParaRPr sz="1600"/>
          </a:p>
          <a:p>
            <a:pPr marL="626518" lvl="1" indent="-50799">
              <a:lnSpc>
                <a:spcPct val="80000"/>
              </a:lnSpc>
              <a:spcBef>
                <a:spcPts val="400"/>
              </a:spcBef>
              <a:spcAft>
                <a:spcPts val="2133"/>
              </a:spcAft>
              <a:buClr>
                <a:schemeClr val="dk1"/>
              </a:buClr>
              <a:buSzPts val="2000"/>
              <a:buNone/>
            </a:pPr>
            <a:endParaRPr sz="26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7796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Google Shape;194;p3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600" kern="1200" dirty="0">
                <a:solidFill>
                  <a:schemeClr val="tx1">
                    <a:lumMod val="85000"/>
                    <a:lumOff val="15000"/>
                  </a:schemeClr>
                </a:solidFill>
                <a:latin typeface="+mj-lt"/>
                <a:ea typeface="+mj-ea"/>
                <a:cs typeface="+mj-cs"/>
              </a:rPr>
              <a:t>Information Security Frameworks</a:t>
            </a:r>
          </a:p>
        </p:txBody>
      </p:sp>
      <p:cxnSp>
        <p:nvCxnSpPr>
          <p:cNvPr id="75" name="Straight Connector 74">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CCCE3DB-3A3E-45C8-B24B-7DDF4A54266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28</a:t>
            </a:fld>
            <a:endParaRPr lang="en-US" sz="600">
              <a:solidFill>
                <a:srgbClr val="FFFFFF"/>
              </a:solidFill>
            </a:endParaRPr>
          </a:p>
        </p:txBody>
      </p:sp>
    </p:spTree>
    <p:extLst>
      <p:ext uri="{BB962C8B-B14F-4D97-AF65-F5344CB8AC3E}">
        <p14:creationId xmlns:p14="http://schemas.microsoft.com/office/powerpoint/2010/main" val="85505037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249"/>
          <p:cNvSpPr txBox="1">
            <a:spLocks noGrp="1"/>
          </p:cNvSpPr>
          <p:nvPr>
            <p:ph type="title"/>
          </p:nvPr>
        </p:nvSpPr>
        <p:spPr>
          <a:xfrm>
            <a:off x="838200" y="142559"/>
            <a:ext cx="10515600" cy="1325600"/>
          </a:xfrm>
          <a:prstGeom prst="rect">
            <a:avLst/>
          </a:prstGeom>
          <a:noFill/>
          <a:ln>
            <a:noFill/>
          </a:ln>
        </p:spPr>
        <p:txBody>
          <a:bodyPr spcFirstLastPara="1" wrap="square" lIns="100767" tIns="50367" rIns="100767" bIns="50367" anchor="ctr" anchorCtr="0">
            <a:noAutofit/>
          </a:bodyPr>
          <a:lstStyle/>
          <a:p>
            <a:r>
              <a:rPr lang="en" dirty="0"/>
              <a:t>TCP  </a:t>
            </a:r>
            <a:endParaRPr sz="1600" dirty="0"/>
          </a:p>
        </p:txBody>
      </p:sp>
      <p:sp>
        <p:nvSpPr>
          <p:cNvPr id="2" name="Footer Placeholder 1">
            <a:extLst>
              <a:ext uri="{FF2B5EF4-FFF2-40B4-BE49-F238E27FC236}">
                <a16:creationId xmlns:a16="http://schemas.microsoft.com/office/drawing/2014/main" id="{F56D2954-1888-464F-880F-0E4ADDCF862C}"/>
              </a:ext>
            </a:extLst>
          </p:cNvPr>
          <p:cNvSpPr>
            <a:spLocks noGrp="1"/>
          </p:cNvSpPr>
          <p:nvPr>
            <p:ph type="ftr" sz="quarter" idx="11"/>
          </p:nvPr>
        </p:nvSpPr>
        <p:spPr/>
        <p:txBody>
          <a:bodyPr/>
          <a:lstStyle/>
          <a:p>
            <a:endParaRPr lang="en-US"/>
          </a:p>
        </p:txBody>
      </p:sp>
      <p:sp>
        <p:nvSpPr>
          <p:cNvPr id="2006" name="Google Shape;2006;p24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280</a:t>
            </a:fld>
            <a:endParaRPr/>
          </a:p>
        </p:txBody>
      </p:sp>
      <p:pic>
        <p:nvPicPr>
          <p:cNvPr id="2007" name="Google Shape;2007;p249" descr="A close up of a device&#10;&#10;Description generated with high confidence"/>
          <p:cNvPicPr preferRelativeResize="0"/>
          <p:nvPr/>
        </p:nvPicPr>
        <p:blipFill rotWithShape="1">
          <a:blip r:embed="rId3">
            <a:alphaModFix/>
          </a:blip>
          <a:srcRect/>
          <a:stretch/>
        </p:blipFill>
        <p:spPr>
          <a:xfrm>
            <a:off x="3796167" y="2345868"/>
            <a:ext cx="4059267" cy="3803533"/>
          </a:xfrm>
          <a:prstGeom prst="rect">
            <a:avLst/>
          </a:prstGeom>
          <a:noFill/>
          <a:ln>
            <a:noFill/>
          </a:ln>
        </p:spPr>
      </p:pic>
      <p:sp>
        <p:nvSpPr>
          <p:cNvPr id="2008" name="Google Shape;2008;p249"/>
          <p:cNvSpPr txBox="1"/>
          <p:nvPr/>
        </p:nvSpPr>
        <p:spPr>
          <a:xfrm>
            <a:off x="838200" y="1161541"/>
            <a:ext cx="9975200" cy="733200"/>
          </a:xfrm>
          <a:prstGeom prst="rect">
            <a:avLst/>
          </a:prstGeom>
          <a:noFill/>
          <a:ln>
            <a:noFill/>
          </a:ln>
        </p:spPr>
        <p:txBody>
          <a:bodyPr spcFirstLastPara="1" wrap="square" lIns="100767" tIns="50367" rIns="100767" bIns="50367" anchor="t" anchorCtr="0">
            <a:noAutofit/>
          </a:bodyPr>
          <a:lstStyle/>
          <a:p>
            <a:r>
              <a:rPr lang="en" sz="2667">
                <a:solidFill>
                  <a:schemeClr val="dk1"/>
                </a:solidFill>
                <a:latin typeface="Calibri"/>
                <a:ea typeface="Calibri"/>
                <a:cs typeface="Calibri"/>
                <a:sym typeface="Calibri"/>
              </a:rPr>
              <a:t>A reliable, connection-oriented protocol, which uses the three way handshake as seen below</a:t>
            </a:r>
            <a:endParaRPr sz="1600"/>
          </a:p>
        </p:txBody>
      </p:sp>
    </p:spTree>
    <p:extLst>
      <p:ext uri="{BB962C8B-B14F-4D97-AF65-F5344CB8AC3E}">
        <p14:creationId xmlns:p14="http://schemas.microsoft.com/office/powerpoint/2010/main" val="356331011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25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200"/>
            </a:pPr>
            <a:r>
              <a:rPr lang="en" sz="2933" dirty="0"/>
              <a:t>UDP (User Datagram Protocol)</a:t>
            </a:r>
            <a:endParaRPr sz="1600" dirty="0"/>
          </a:p>
        </p:txBody>
      </p:sp>
      <p:sp>
        <p:nvSpPr>
          <p:cNvPr id="2" name="Footer Placeholder 1">
            <a:extLst>
              <a:ext uri="{FF2B5EF4-FFF2-40B4-BE49-F238E27FC236}">
                <a16:creationId xmlns:a16="http://schemas.microsoft.com/office/drawing/2014/main" id="{3CF9C4EC-41AD-47CF-AABF-E8DA1E4AEA06}"/>
              </a:ext>
            </a:extLst>
          </p:cNvPr>
          <p:cNvSpPr>
            <a:spLocks noGrp="1"/>
          </p:cNvSpPr>
          <p:nvPr>
            <p:ph type="ftr" sz="quarter" idx="11"/>
          </p:nvPr>
        </p:nvSpPr>
        <p:spPr/>
        <p:txBody>
          <a:bodyPr/>
          <a:lstStyle/>
          <a:p>
            <a:endParaRPr lang="en-US"/>
          </a:p>
        </p:txBody>
      </p:sp>
      <p:sp>
        <p:nvSpPr>
          <p:cNvPr id="2015" name="Google Shape;2015;p25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281</a:t>
            </a:fld>
            <a:endParaRPr/>
          </a:p>
        </p:txBody>
      </p:sp>
      <p:sp>
        <p:nvSpPr>
          <p:cNvPr id="2016" name="Google Shape;2016;p250"/>
          <p:cNvSpPr txBox="1">
            <a:spLocks noGrp="1"/>
          </p:cNvSpPr>
          <p:nvPr>
            <p:ph type="body" idx="4294967295"/>
          </p:nvPr>
        </p:nvSpPr>
        <p:spPr>
          <a:xfrm>
            <a:off x="0" y="2286000"/>
            <a:ext cx="997426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Connectionless</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Unreliable</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No handshaking</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Desirable when “real time” transfer is essential</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Media Streaming, Gaming, live time chat, etc</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FTP uses TCP</a:t>
            </a:r>
            <a:endParaRPr sz="1600"/>
          </a:p>
          <a:p>
            <a:pPr marL="626518" lvl="1" indent="-220128">
              <a:lnSpc>
                <a:spcPct val="90000"/>
              </a:lnSpc>
              <a:spcBef>
                <a:spcPts val="400"/>
              </a:spcBef>
              <a:spcAft>
                <a:spcPts val="2133"/>
              </a:spcAft>
              <a:buClr>
                <a:schemeClr val="dk1"/>
              </a:buClr>
              <a:buSzPts val="2000"/>
              <a:buFont typeface="Arial"/>
              <a:buChar char="•"/>
            </a:pPr>
            <a:r>
              <a:rPr lang="en" sz="2667">
                <a:solidFill>
                  <a:schemeClr val="dk1"/>
                </a:solidFill>
                <a:latin typeface="Calibri"/>
                <a:ea typeface="Calibri"/>
                <a:cs typeface="Calibri"/>
                <a:sym typeface="Calibri"/>
              </a:rPr>
              <a:t>TFTP uses UDP</a:t>
            </a:r>
            <a:endParaRPr sz="1600"/>
          </a:p>
        </p:txBody>
      </p:sp>
    </p:spTree>
    <p:extLst>
      <p:ext uri="{BB962C8B-B14F-4D97-AF65-F5344CB8AC3E}">
        <p14:creationId xmlns:p14="http://schemas.microsoft.com/office/powerpoint/2010/main" val="41131218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5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Best Joke Ever…..</a:t>
            </a:r>
            <a:endParaRPr sz="1600" dirty="0"/>
          </a:p>
        </p:txBody>
      </p:sp>
      <p:sp>
        <p:nvSpPr>
          <p:cNvPr id="2" name="Footer Placeholder 1">
            <a:extLst>
              <a:ext uri="{FF2B5EF4-FFF2-40B4-BE49-F238E27FC236}">
                <a16:creationId xmlns:a16="http://schemas.microsoft.com/office/drawing/2014/main" id="{306D327E-919D-4065-9798-1296C558259F}"/>
              </a:ext>
            </a:extLst>
          </p:cNvPr>
          <p:cNvSpPr>
            <a:spLocks noGrp="1"/>
          </p:cNvSpPr>
          <p:nvPr>
            <p:ph type="ftr" sz="quarter" idx="11"/>
          </p:nvPr>
        </p:nvSpPr>
        <p:spPr/>
        <p:txBody>
          <a:bodyPr/>
          <a:lstStyle/>
          <a:p>
            <a:endParaRPr lang="en-US"/>
          </a:p>
        </p:txBody>
      </p:sp>
      <p:sp>
        <p:nvSpPr>
          <p:cNvPr id="2022" name="Google Shape;2022;p25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282</a:t>
            </a:fld>
            <a:endParaRPr/>
          </a:p>
        </p:txBody>
      </p:sp>
      <p:sp>
        <p:nvSpPr>
          <p:cNvPr id="2023" name="Google Shape;2023;p251"/>
          <p:cNvSpPr txBox="1"/>
          <p:nvPr/>
        </p:nvSpPr>
        <p:spPr>
          <a:xfrm>
            <a:off x="1090624" y="1160583"/>
            <a:ext cx="10437200" cy="896000"/>
          </a:xfrm>
          <a:prstGeom prst="rect">
            <a:avLst/>
          </a:prstGeom>
          <a:noFill/>
          <a:ln>
            <a:noFill/>
          </a:ln>
        </p:spPr>
        <p:txBody>
          <a:bodyPr spcFirstLastPara="1" wrap="square" lIns="100767" tIns="50367" rIns="100767" bIns="50367" anchor="t" anchorCtr="0">
            <a:noAutofit/>
          </a:bodyPr>
          <a:lstStyle/>
          <a:p>
            <a:r>
              <a:rPr lang="en" sz="3067" dirty="0">
                <a:solidFill>
                  <a:schemeClr val="dk1"/>
                </a:solidFill>
                <a:latin typeface="Calibri"/>
                <a:ea typeface="Calibri"/>
                <a:cs typeface="Calibri"/>
                <a:sym typeface="Calibri"/>
              </a:rPr>
              <a:t>What’s the best thing about a UDP Joke???</a:t>
            </a:r>
            <a:endParaRPr sz="1600" dirty="0"/>
          </a:p>
          <a:p>
            <a:endParaRPr sz="3467" dirty="0">
              <a:solidFill>
                <a:schemeClr val="dk1"/>
              </a:solidFill>
              <a:latin typeface="Calibri"/>
              <a:ea typeface="Calibri"/>
              <a:cs typeface="Calibri"/>
              <a:sym typeface="Calibri"/>
            </a:endParaRPr>
          </a:p>
        </p:txBody>
      </p:sp>
      <p:sp>
        <p:nvSpPr>
          <p:cNvPr id="2024" name="Google Shape;2024;p251"/>
          <p:cNvSpPr/>
          <p:nvPr/>
        </p:nvSpPr>
        <p:spPr>
          <a:xfrm>
            <a:off x="1161024" y="1825783"/>
            <a:ext cx="10366800" cy="461600"/>
          </a:xfrm>
          <a:prstGeom prst="rect">
            <a:avLst/>
          </a:prstGeom>
          <a:noFill/>
          <a:ln>
            <a:noFill/>
          </a:ln>
        </p:spPr>
        <p:txBody>
          <a:bodyPr spcFirstLastPara="1" wrap="square" lIns="100767" tIns="50367" rIns="100767" bIns="50367" anchor="t" anchorCtr="0">
            <a:noAutofit/>
          </a:bodyPr>
          <a:lstStyle/>
          <a:p>
            <a:r>
              <a:rPr lang="en" sz="3067" dirty="0">
                <a:solidFill>
                  <a:schemeClr val="dk1"/>
                </a:solidFill>
                <a:latin typeface="Calibri"/>
                <a:ea typeface="Calibri"/>
                <a:cs typeface="Calibri"/>
                <a:sym typeface="Calibri"/>
              </a:rPr>
              <a:t>I don’t care if you get it or not!</a:t>
            </a:r>
            <a:endParaRPr sz="1600" dirty="0"/>
          </a:p>
        </p:txBody>
      </p:sp>
      <p:pic>
        <p:nvPicPr>
          <p:cNvPr id="2025" name="Google Shape;2025;p251" descr="A dog lying on the ground&#10;&#10;Description generated with very high confidence"/>
          <p:cNvPicPr preferRelativeResize="0"/>
          <p:nvPr/>
        </p:nvPicPr>
        <p:blipFill rotWithShape="1">
          <a:blip r:embed="rId3">
            <a:alphaModFix/>
          </a:blip>
          <a:srcRect/>
          <a:stretch/>
        </p:blipFill>
        <p:spPr>
          <a:xfrm>
            <a:off x="3810000" y="2486183"/>
            <a:ext cx="4501019" cy="3728351"/>
          </a:xfrm>
          <a:prstGeom prst="rect">
            <a:avLst/>
          </a:prstGeom>
          <a:noFill/>
          <a:ln>
            <a:noFill/>
          </a:ln>
        </p:spPr>
      </p:pic>
    </p:spTree>
    <p:extLst>
      <p:ext uri="{BB962C8B-B14F-4D97-AF65-F5344CB8AC3E}">
        <p14:creationId xmlns:p14="http://schemas.microsoft.com/office/powerpoint/2010/main" val="22858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Session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95C43C4-45A8-4B1E-A95B-E0A1BBBBC7C9}"/>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283</a:t>
            </a:fld>
            <a:endParaRPr lang="en-US" sz="600">
              <a:solidFill>
                <a:srgbClr val="FFFFFF"/>
              </a:solidFill>
            </a:endParaRPr>
          </a:p>
        </p:txBody>
      </p:sp>
    </p:spTree>
    <p:extLst>
      <p:ext uri="{BB962C8B-B14F-4D97-AF65-F5344CB8AC3E}">
        <p14:creationId xmlns:p14="http://schemas.microsoft.com/office/powerpoint/2010/main" val="40567245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5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Layer 5 Session </a:t>
            </a:r>
            <a:endParaRPr sz="1600" dirty="0"/>
          </a:p>
        </p:txBody>
      </p:sp>
      <p:sp>
        <p:nvSpPr>
          <p:cNvPr id="2" name="Footer Placeholder 1">
            <a:extLst>
              <a:ext uri="{FF2B5EF4-FFF2-40B4-BE49-F238E27FC236}">
                <a16:creationId xmlns:a16="http://schemas.microsoft.com/office/drawing/2014/main" id="{2CF282BA-A93B-4370-8860-D692E6CF8468}"/>
              </a:ext>
            </a:extLst>
          </p:cNvPr>
          <p:cNvSpPr>
            <a:spLocks noGrp="1"/>
          </p:cNvSpPr>
          <p:nvPr>
            <p:ph type="ftr" sz="quarter" idx="11"/>
          </p:nvPr>
        </p:nvSpPr>
        <p:spPr/>
        <p:txBody>
          <a:bodyPr/>
          <a:lstStyle/>
          <a:p>
            <a:endParaRPr lang="en-US"/>
          </a:p>
        </p:txBody>
      </p:sp>
      <p:sp>
        <p:nvSpPr>
          <p:cNvPr id="2032" name="Google Shape;2032;p2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284</a:t>
            </a:fld>
            <a:endParaRPr/>
          </a:p>
        </p:txBody>
      </p:sp>
      <p:sp>
        <p:nvSpPr>
          <p:cNvPr id="2033" name="Google Shape;2033;p252"/>
          <p:cNvSpPr txBox="1">
            <a:spLocks noGrp="1"/>
          </p:cNvSpPr>
          <p:nvPr>
            <p:ph type="body" idx="4294967295"/>
          </p:nvPr>
        </p:nvSpPr>
        <p:spPr>
          <a:xfrm>
            <a:off x="0" y="2084388"/>
            <a:ext cx="3952875" cy="3167062"/>
          </a:xfrm>
          <a:prstGeom prst="rect">
            <a:avLst/>
          </a:prstGeom>
          <a:noFill/>
          <a:ln>
            <a:noFill/>
          </a:ln>
        </p:spPr>
        <p:txBody>
          <a:bodyPr spcFirstLastPara="1" wrap="square" lIns="100767" tIns="50367" rIns="100767" bIns="50367" anchor="t" anchorCtr="0">
            <a:noAutofit/>
          </a:bodyPr>
          <a:lstStyle/>
          <a:p>
            <a:pPr marL="67732" indent="0">
              <a:lnSpc>
                <a:spcPct val="90000"/>
              </a:lnSpc>
              <a:buClr>
                <a:schemeClr val="dk1"/>
              </a:buClr>
              <a:buSzPts val="1900"/>
              <a:buNone/>
            </a:pPr>
            <a:r>
              <a:rPr lang="en" sz="2533">
                <a:solidFill>
                  <a:schemeClr val="dk1"/>
                </a:solidFill>
                <a:latin typeface="Calibri"/>
                <a:ea typeface="Calibri"/>
                <a:cs typeface="Calibri"/>
                <a:sym typeface="Calibri"/>
              </a:rPr>
              <a:t>OSI Layer 5  (Session) – responsible for establishing a connection between two applications (either on the same computer or two different computers)</a:t>
            </a:r>
            <a:endParaRPr sz="1600"/>
          </a:p>
          <a:p>
            <a:pPr marL="67732" indent="0">
              <a:lnSpc>
                <a:spcPct val="90000"/>
              </a:lnSpc>
              <a:spcBef>
                <a:spcPts val="933"/>
              </a:spcBef>
              <a:buClr>
                <a:schemeClr val="dk1"/>
              </a:buClr>
              <a:buSzPts val="1900"/>
              <a:buNone/>
            </a:pPr>
            <a:r>
              <a:rPr lang="en" sz="2533">
                <a:solidFill>
                  <a:schemeClr val="dk1"/>
                </a:solidFill>
                <a:latin typeface="Calibri"/>
                <a:ea typeface="Calibri"/>
                <a:cs typeface="Calibri"/>
                <a:sym typeface="Calibri"/>
              </a:rPr>
              <a:t>Dialogue control</a:t>
            </a:r>
            <a:endParaRPr sz="1600"/>
          </a:p>
          <a:p>
            <a:pPr marL="67732" indent="0">
              <a:lnSpc>
                <a:spcPct val="90000"/>
              </a:lnSpc>
              <a:spcBef>
                <a:spcPts val="933"/>
              </a:spcBef>
              <a:spcAft>
                <a:spcPts val="2133"/>
              </a:spcAft>
              <a:buClr>
                <a:schemeClr val="dk1"/>
              </a:buClr>
              <a:buSzPts val="1900"/>
              <a:buNone/>
            </a:pPr>
            <a:r>
              <a:rPr lang="en" sz="2533">
                <a:solidFill>
                  <a:schemeClr val="dk1"/>
                </a:solidFill>
                <a:latin typeface="Calibri"/>
                <a:ea typeface="Calibri"/>
                <a:cs typeface="Calibri"/>
                <a:sym typeface="Calibri"/>
              </a:rPr>
              <a:t>Release connection</a:t>
            </a:r>
            <a:endParaRPr sz="1600"/>
          </a:p>
        </p:txBody>
      </p:sp>
      <p:pic>
        <p:nvPicPr>
          <p:cNvPr id="2034" name="Google Shape;2034;p252" descr="A screenshot of a cell phone&#10;&#10;Description generated with very high confidence"/>
          <p:cNvPicPr preferRelativeResize="0"/>
          <p:nvPr/>
        </p:nvPicPr>
        <p:blipFill rotWithShape="1">
          <a:blip r:embed="rId3">
            <a:alphaModFix/>
          </a:blip>
          <a:srcRect/>
          <a:stretch/>
        </p:blipFill>
        <p:spPr>
          <a:xfrm>
            <a:off x="4519119" y="1986943"/>
            <a:ext cx="5190703" cy="3361765"/>
          </a:xfrm>
          <a:prstGeom prst="rect">
            <a:avLst/>
          </a:prstGeom>
          <a:noFill/>
          <a:ln>
            <a:noFill/>
          </a:ln>
        </p:spPr>
      </p:pic>
    </p:spTree>
    <p:extLst>
      <p:ext uri="{BB962C8B-B14F-4D97-AF65-F5344CB8AC3E}">
        <p14:creationId xmlns:p14="http://schemas.microsoft.com/office/powerpoint/2010/main" val="59339136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Presentation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65CBCF80-6B55-409E-A162-520D3D39F5F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285</a:t>
            </a:fld>
            <a:endParaRPr lang="en-US" sz="600">
              <a:solidFill>
                <a:srgbClr val="FFFFFF"/>
              </a:solidFill>
            </a:endParaRPr>
          </a:p>
        </p:txBody>
      </p:sp>
    </p:spTree>
    <p:extLst>
      <p:ext uri="{BB962C8B-B14F-4D97-AF65-F5344CB8AC3E}">
        <p14:creationId xmlns:p14="http://schemas.microsoft.com/office/powerpoint/2010/main" val="224893558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5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Layer 6 Presentation</a:t>
            </a:r>
            <a:endParaRPr sz="1600" dirty="0"/>
          </a:p>
        </p:txBody>
      </p:sp>
      <p:sp>
        <p:nvSpPr>
          <p:cNvPr id="2" name="Footer Placeholder 1">
            <a:extLst>
              <a:ext uri="{FF2B5EF4-FFF2-40B4-BE49-F238E27FC236}">
                <a16:creationId xmlns:a16="http://schemas.microsoft.com/office/drawing/2014/main" id="{358552E0-0346-4931-9B56-6E5F678D5103}"/>
              </a:ext>
            </a:extLst>
          </p:cNvPr>
          <p:cNvSpPr>
            <a:spLocks noGrp="1"/>
          </p:cNvSpPr>
          <p:nvPr>
            <p:ph type="ftr" sz="quarter" idx="11"/>
          </p:nvPr>
        </p:nvSpPr>
        <p:spPr/>
        <p:txBody>
          <a:bodyPr/>
          <a:lstStyle/>
          <a:p>
            <a:endParaRPr lang="en-US"/>
          </a:p>
        </p:txBody>
      </p:sp>
      <p:sp>
        <p:nvSpPr>
          <p:cNvPr id="2041" name="Google Shape;2041;p25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286</a:t>
            </a:fld>
            <a:endParaRPr/>
          </a:p>
        </p:txBody>
      </p:sp>
      <p:sp>
        <p:nvSpPr>
          <p:cNvPr id="2042" name="Google Shape;2042;p253"/>
          <p:cNvSpPr txBox="1">
            <a:spLocks noGrp="1"/>
          </p:cNvSpPr>
          <p:nvPr>
            <p:ph type="body" idx="4294967295"/>
          </p:nvPr>
        </p:nvSpPr>
        <p:spPr>
          <a:xfrm>
            <a:off x="0" y="2286000"/>
            <a:ext cx="7046913" cy="3167063"/>
          </a:xfrm>
          <a:prstGeom prst="rect">
            <a:avLst/>
          </a:prstGeom>
          <a:noFill/>
          <a:ln>
            <a:noFill/>
          </a:ln>
        </p:spPr>
        <p:txBody>
          <a:bodyPr spcFirstLastPara="1" wrap="square" lIns="100767" tIns="50367" rIns="100767" bIns="50367" anchor="t" anchorCtr="0">
            <a:noAutofit/>
          </a:bodyPr>
          <a:lstStyle/>
          <a:p>
            <a:pPr marL="372524" indent="-304792">
              <a:lnSpc>
                <a:spcPct val="90000"/>
              </a:lnSpc>
              <a:buClr>
                <a:schemeClr val="dk1"/>
              </a:buClr>
              <a:buSzPts val="2000"/>
              <a:buNone/>
            </a:pPr>
            <a:r>
              <a:rPr lang="en" sz="2667">
                <a:solidFill>
                  <a:schemeClr val="dk1"/>
                </a:solidFill>
                <a:latin typeface="Calibri"/>
                <a:ea typeface="Calibri"/>
                <a:cs typeface="Calibri"/>
                <a:sym typeface="Calibri"/>
              </a:rPr>
              <a:t>Present the data in a format that all computers can understand</a:t>
            </a:r>
            <a:endParaRPr sz="1600"/>
          </a:p>
          <a:p>
            <a:pPr marL="372524" indent="-304792">
              <a:lnSpc>
                <a:spcPct val="90000"/>
              </a:lnSpc>
              <a:spcBef>
                <a:spcPts val="933"/>
              </a:spcBef>
              <a:buClr>
                <a:schemeClr val="dk1"/>
              </a:buClr>
              <a:buSzPts val="2000"/>
              <a:buNone/>
            </a:pPr>
            <a:r>
              <a:rPr lang="en" sz="2667">
                <a:solidFill>
                  <a:schemeClr val="dk1"/>
                </a:solidFill>
                <a:latin typeface="Calibri"/>
                <a:ea typeface="Calibri"/>
                <a:cs typeface="Calibri"/>
                <a:sym typeface="Calibri"/>
              </a:rPr>
              <a:t>This is the only layer of OSI that does NOT have any protocols.</a:t>
            </a:r>
            <a:endParaRPr sz="1600"/>
          </a:p>
          <a:p>
            <a:pPr marL="795847" lvl="1" indent="-380990">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Concerned with encryption, compression and formatting</a:t>
            </a:r>
            <a:endParaRPr sz="1600"/>
          </a:p>
          <a:p>
            <a:pPr marL="795847" lvl="1" indent="-380990">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Making sure data is presented in a universal format</a:t>
            </a:r>
            <a:endParaRPr sz="1600"/>
          </a:p>
          <a:p>
            <a:pPr marL="795847" lvl="1" indent="-380990">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File level encryption</a:t>
            </a:r>
            <a:endParaRPr sz="1600"/>
          </a:p>
          <a:p>
            <a:pPr marL="795847" lvl="1" indent="-380990">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Removing redundancy from files (compression)</a:t>
            </a:r>
            <a:endParaRPr sz="1600"/>
          </a:p>
          <a:p>
            <a:pPr marL="372524" indent="-135463">
              <a:lnSpc>
                <a:spcPct val="90000"/>
              </a:lnSpc>
              <a:spcBef>
                <a:spcPts val="933"/>
              </a:spcBef>
              <a:spcAft>
                <a:spcPts val="2133"/>
              </a:spcAft>
              <a:buClr>
                <a:schemeClr val="dk1"/>
              </a:buClr>
              <a:buSzPts val="2000"/>
              <a:buNone/>
            </a:pPr>
            <a:endParaRPr sz="26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911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Application Layer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0A67AF9-B72E-4D64-A96F-8A4E990FA7E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287</a:t>
            </a:fld>
            <a:endParaRPr lang="en-US" sz="600">
              <a:solidFill>
                <a:srgbClr val="FFFFFF"/>
              </a:solidFill>
            </a:endParaRPr>
          </a:p>
        </p:txBody>
      </p:sp>
    </p:spTree>
    <p:extLst>
      <p:ext uri="{BB962C8B-B14F-4D97-AF65-F5344CB8AC3E}">
        <p14:creationId xmlns:p14="http://schemas.microsoft.com/office/powerpoint/2010/main" val="10465576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OSI model Layer 7 – Application</a:t>
            </a:r>
            <a:endParaRPr sz="1600" dirty="0"/>
          </a:p>
        </p:txBody>
      </p:sp>
      <p:sp>
        <p:nvSpPr>
          <p:cNvPr id="2" name="Footer Placeholder 1">
            <a:extLst>
              <a:ext uri="{FF2B5EF4-FFF2-40B4-BE49-F238E27FC236}">
                <a16:creationId xmlns:a16="http://schemas.microsoft.com/office/drawing/2014/main" id="{E39E8B60-BEE7-42E3-B7DA-FAE3759D75FD}"/>
              </a:ext>
            </a:extLst>
          </p:cNvPr>
          <p:cNvSpPr>
            <a:spLocks noGrp="1"/>
          </p:cNvSpPr>
          <p:nvPr>
            <p:ph type="ftr" sz="quarter" idx="11"/>
          </p:nvPr>
        </p:nvSpPr>
        <p:spPr/>
        <p:txBody>
          <a:bodyPr/>
          <a:lstStyle/>
          <a:p>
            <a:endParaRPr lang="en-US"/>
          </a:p>
        </p:txBody>
      </p:sp>
      <p:sp>
        <p:nvSpPr>
          <p:cNvPr id="2048" name="Google Shape;2048;p25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288</a:t>
            </a:fld>
            <a:endParaRPr/>
          </a:p>
        </p:txBody>
      </p:sp>
      <p:sp>
        <p:nvSpPr>
          <p:cNvPr id="2049" name="Google Shape;2049;p254"/>
          <p:cNvSpPr txBox="1">
            <a:spLocks noGrp="1"/>
          </p:cNvSpPr>
          <p:nvPr>
            <p:ph type="body" idx="4294967295"/>
          </p:nvPr>
        </p:nvSpPr>
        <p:spPr>
          <a:xfrm>
            <a:off x="0" y="2276475"/>
            <a:ext cx="9550400" cy="3836988"/>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This defines a protocol (way of sending data) that two different programs or applications understand.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HTTP, HTTPS, FTP, TFTP, SMTP, SNMP, etc.</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Application Proxies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Non-Repudiation</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Certificates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Integration with Directory Services</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Time awareness---</a:t>
            </a:r>
            <a:r>
              <a:rPr lang="en-US" sz="2133" dirty="0">
                <a:solidFill>
                  <a:schemeClr val="dk1"/>
                </a:solidFill>
                <a:latin typeface="Calibri"/>
                <a:ea typeface="Calibri"/>
                <a:cs typeface="Calibri"/>
                <a:sym typeface="Calibri"/>
              </a:rPr>
              <a:t>NTP  Network Time Protocol—Controls synchronization of time on systems---Kerberos, digital forensics, and many other services require time synchronization.</a:t>
            </a:r>
            <a:endParaRPr sz="1600" dirty="0"/>
          </a:p>
        </p:txBody>
      </p:sp>
    </p:spTree>
    <p:extLst>
      <p:ext uri="{BB962C8B-B14F-4D97-AF65-F5344CB8AC3E}">
        <p14:creationId xmlns:p14="http://schemas.microsoft.com/office/powerpoint/2010/main" val="185636473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46B1FF-9804-433D-A643-325379AB6353}"/>
              </a:ext>
            </a:extLst>
          </p:cNvPr>
          <p:cNvSpPr txBox="1">
            <a:spLocks/>
          </p:cNvSpPr>
          <p:nvPr/>
        </p:nvSpPr>
        <p:spPr>
          <a:xfrm>
            <a:off x="802709" y="-19333"/>
            <a:ext cx="10515600" cy="1325600"/>
          </a:xfrm>
          <a:prstGeom prst="rect">
            <a:avLst/>
          </a:prstGeom>
          <a:noFill/>
          <a:ln>
            <a:noFill/>
          </a:ln>
        </p:spPr>
        <p:txBody>
          <a:bodyPr spcFirstLastPara="1" wrap="square" lIns="100767" tIns="50367" rIns="100767" bIns="50367" anchor="ctr" anchorCtr="0"/>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9pPr>
          </a:lstStyle>
          <a:p>
            <a:pPr algn="l"/>
            <a:r>
              <a:rPr lang="en-US" sz="4000" dirty="0"/>
              <a:t>I was going to tell you an NTP joke but…</a:t>
            </a:r>
          </a:p>
        </p:txBody>
      </p:sp>
      <p:pic>
        <p:nvPicPr>
          <p:cNvPr id="4" name="Google Shape;2025;p251" descr="A dog lying on the ground&#10;&#10;Description generated with very high confidence">
            <a:extLst>
              <a:ext uri="{FF2B5EF4-FFF2-40B4-BE49-F238E27FC236}">
                <a16:creationId xmlns:a16="http://schemas.microsoft.com/office/drawing/2014/main" id="{B7476ED7-65D7-4758-B7A6-669BAFA25BE7}"/>
              </a:ext>
            </a:extLst>
          </p:cNvPr>
          <p:cNvPicPr preferRelativeResize="0"/>
          <p:nvPr/>
        </p:nvPicPr>
        <p:blipFill rotWithShape="1">
          <a:blip r:embed="rId2">
            <a:alphaModFix/>
          </a:blip>
          <a:srcRect/>
          <a:stretch/>
        </p:blipFill>
        <p:spPr>
          <a:xfrm>
            <a:off x="3810000" y="2486183"/>
            <a:ext cx="4501019" cy="3728351"/>
          </a:xfrm>
          <a:prstGeom prst="rect">
            <a:avLst/>
          </a:prstGeom>
          <a:noFill/>
          <a:ln>
            <a:noFill/>
          </a:ln>
        </p:spPr>
      </p:pic>
      <p:sp>
        <p:nvSpPr>
          <p:cNvPr id="7" name="Title 1">
            <a:extLst>
              <a:ext uri="{FF2B5EF4-FFF2-40B4-BE49-F238E27FC236}">
                <a16:creationId xmlns:a16="http://schemas.microsoft.com/office/drawing/2014/main" id="{74048CB8-65E1-46C8-AD93-6904D67BD29A}"/>
              </a:ext>
            </a:extLst>
          </p:cNvPr>
          <p:cNvSpPr txBox="1">
            <a:spLocks/>
          </p:cNvSpPr>
          <p:nvPr/>
        </p:nvSpPr>
        <p:spPr>
          <a:xfrm>
            <a:off x="667243" y="1160583"/>
            <a:ext cx="10515600" cy="1325600"/>
          </a:xfrm>
          <a:prstGeom prst="rect">
            <a:avLst/>
          </a:prstGeom>
          <a:noFill/>
          <a:ln>
            <a:noFill/>
          </a:ln>
        </p:spPr>
        <p:txBody>
          <a:bodyPr spcFirstLastPara="1" wrap="square" lIns="100767" tIns="50367" rIns="100767" bIns="50367" anchor="ctr" anchorCtr="0"/>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9pPr>
          </a:lstStyle>
          <a:p>
            <a:pPr algn="l"/>
            <a:r>
              <a:rPr lang="en-US" sz="4000" dirty="0"/>
              <a:t>My timing is always off</a:t>
            </a:r>
          </a:p>
        </p:txBody>
      </p:sp>
      <p:sp>
        <p:nvSpPr>
          <p:cNvPr id="5" name="Footer Placeholder 4">
            <a:extLst>
              <a:ext uri="{FF2B5EF4-FFF2-40B4-BE49-F238E27FC236}">
                <a16:creationId xmlns:a16="http://schemas.microsoft.com/office/drawing/2014/main" id="{2953F82A-694C-477E-882D-07F138F9EB47}"/>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5AA2FDD4-B11F-47ED-9D85-C04575504F4C}"/>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289</a:t>
            </a:fld>
            <a:endParaRPr lang="en"/>
          </a:p>
        </p:txBody>
      </p:sp>
    </p:spTree>
    <p:extLst>
      <p:ext uri="{BB962C8B-B14F-4D97-AF65-F5344CB8AC3E}">
        <p14:creationId xmlns:p14="http://schemas.microsoft.com/office/powerpoint/2010/main" val="155563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a:stretch/>
        </p:blipFill>
        <p:spPr>
          <a:xfrm>
            <a:off x="5650667" y="1166369"/>
            <a:ext cx="6541333" cy="4928801"/>
          </a:xfrm>
          <a:prstGeom prst="rect">
            <a:avLst/>
          </a:prstGeom>
          <a:noFill/>
          <a:ln>
            <a:noFill/>
          </a:ln>
        </p:spPr>
      </p:pic>
      <p:sp>
        <p:nvSpPr>
          <p:cNvPr id="251" name="Google Shape;251;p38"/>
          <p:cNvSpPr txBox="1">
            <a:spLocks noGrp="1"/>
          </p:cNvSpPr>
          <p:nvPr>
            <p:ph type="title"/>
          </p:nvPr>
        </p:nvSpPr>
        <p:spPr>
          <a:xfrm>
            <a:off x="715805" y="221627"/>
            <a:ext cx="8228000" cy="773600"/>
          </a:xfrm>
          <a:prstGeom prst="rect">
            <a:avLst/>
          </a:prstGeom>
          <a:noFill/>
          <a:ln>
            <a:noFill/>
          </a:ln>
        </p:spPr>
        <p:txBody>
          <a:bodyPr spcFirstLastPara="1" wrap="square" lIns="83133" tIns="32033" rIns="83133" bIns="41567" anchor="ctr" anchorCtr="0">
            <a:noAutofit/>
          </a:bodyPr>
          <a:lstStyle/>
          <a:p>
            <a:pPr>
              <a:lnSpc>
                <a:spcPct val="90000"/>
              </a:lnSpc>
              <a:buSzPts val="3000"/>
            </a:pPr>
            <a:r>
              <a:rPr lang="en" b="1" dirty="0">
                <a:solidFill>
                  <a:srgbClr val="262530"/>
                </a:solidFill>
              </a:rPr>
              <a:t>Frameworks:  ISO 27001</a:t>
            </a:r>
            <a:r>
              <a:rPr lang="en" sz="4000" dirty="0">
                <a:latin typeface="Assistant"/>
                <a:ea typeface="Assistant"/>
                <a:cs typeface="Assistant"/>
                <a:sym typeface="Assistant"/>
              </a:rPr>
              <a:t>  </a:t>
            </a:r>
            <a:endParaRPr sz="1600" dirty="0"/>
          </a:p>
        </p:txBody>
      </p:sp>
      <p:sp>
        <p:nvSpPr>
          <p:cNvPr id="252" name="Google Shape;252;p38"/>
          <p:cNvSpPr txBox="1">
            <a:spLocks noGrp="1"/>
          </p:cNvSpPr>
          <p:nvPr>
            <p:ph idx="1"/>
          </p:nvPr>
        </p:nvSpPr>
        <p:spPr>
          <a:xfrm>
            <a:off x="134000" y="1085567"/>
            <a:ext cx="5700800" cy="4928800"/>
          </a:xfrm>
          <a:prstGeom prst="rect">
            <a:avLst/>
          </a:prstGeom>
          <a:noFill/>
          <a:ln>
            <a:noFill/>
          </a:ln>
        </p:spPr>
        <p:txBody>
          <a:bodyPr spcFirstLastPara="1" wrap="square" lIns="100767" tIns="50367" rIns="100767" bIns="50367" anchor="t" anchorCtr="0">
            <a:noAutofit/>
          </a:bodyPr>
          <a:lstStyle/>
          <a:p>
            <a:pPr marL="203195" indent="-177796">
              <a:lnSpc>
                <a:spcPct val="115000"/>
              </a:lnSpc>
              <a:buClr>
                <a:schemeClr val="dk1"/>
              </a:buClr>
              <a:buSzPts val="1300"/>
              <a:buFont typeface="Arial"/>
              <a:buChar char="●"/>
            </a:pPr>
            <a:r>
              <a:rPr lang="en" sz="1733">
                <a:solidFill>
                  <a:schemeClr val="dk1"/>
                </a:solidFill>
                <a:latin typeface="Assistant"/>
                <a:ea typeface="Assistant"/>
                <a:cs typeface="Assistant"/>
                <a:sym typeface="Assistant"/>
              </a:rPr>
              <a:t>Standard Framework for implementing and managing an ISMS based on the </a:t>
            </a:r>
            <a:r>
              <a:rPr lang="en" sz="1733" b="1">
                <a:solidFill>
                  <a:schemeClr val="dk1"/>
                </a:solidFill>
                <a:latin typeface="Assistant"/>
                <a:ea typeface="Assistant"/>
                <a:cs typeface="Assistant"/>
                <a:sym typeface="Assistant"/>
              </a:rPr>
              <a:t>PDCA</a:t>
            </a:r>
            <a:r>
              <a:rPr lang="en" sz="1733">
                <a:solidFill>
                  <a:schemeClr val="dk1"/>
                </a:solidFill>
                <a:latin typeface="Assistant"/>
                <a:ea typeface="Assistant"/>
                <a:cs typeface="Assistant"/>
                <a:sym typeface="Assistant"/>
              </a:rPr>
              <a:t> model</a:t>
            </a:r>
            <a:endParaRPr sz="1733"/>
          </a:p>
          <a:p>
            <a:pPr marL="203195" indent="-177796">
              <a:lnSpc>
                <a:spcPct val="115000"/>
              </a:lnSpc>
              <a:spcBef>
                <a:spcPts val="933"/>
              </a:spcBef>
              <a:buClr>
                <a:schemeClr val="dk1"/>
              </a:buClr>
              <a:buSzPts val="1300"/>
              <a:buFont typeface="Assistant"/>
              <a:buChar char="●"/>
            </a:pPr>
            <a:r>
              <a:rPr lang="en" sz="1733">
                <a:solidFill>
                  <a:schemeClr val="dk1"/>
                </a:solidFill>
                <a:latin typeface="Assistant"/>
                <a:ea typeface="Assistant"/>
                <a:cs typeface="Assistant"/>
                <a:sym typeface="Assistant"/>
              </a:rPr>
              <a:t>Requires senior management to </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Systematically examine the organization's information security risks, taking account of the threats, vulnerabilities, and impacts;</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Design and implement a coherent and comprehensive suite of information security controls and/or other forms of risk treatment (such as risk avoidance or risk transfer) to address those risks that are deemed unacceptable; and</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Adopt an overarching management process to ensure that the information security controls continue to meet the organization's information security needs on an ongoing basis.</a:t>
            </a:r>
            <a:endParaRPr sz="1733"/>
          </a:p>
        </p:txBody>
      </p:sp>
      <p:sp>
        <p:nvSpPr>
          <p:cNvPr id="2" name="Footer Placeholder 1">
            <a:extLst>
              <a:ext uri="{FF2B5EF4-FFF2-40B4-BE49-F238E27FC236}">
                <a16:creationId xmlns:a16="http://schemas.microsoft.com/office/drawing/2014/main" id="{E9234DE7-8943-46F2-9175-A93D25E44E5F}"/>
              </a:ext>
            </a:extLst>
          </p:cNvPr>
          <p:cNvSpPr>
            <a:spLocks noGrp="1"/>
          </p:cNvSpPr>
          <p:nvPr>
            <p:ph type="ftr" sz="quarter" idx="11"/>
          </p:nvPr>
        </p:nvSpPr>
        <p:spPr/>
        <p:txBody>
          <a:bodyPr/>
          <a:lstStyle/>
          <a:p>
            <a:endParaRPr lang="en-US"/>
          </a:p>
        </p:txBody>
      </p:sp>
      <p:sp>
        <p:nvSpPr>
          <p:cNvPr id="253" name="Google Shape;253;p3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29</a:t>
            </a:fld>
            <a:endParaRPr kern="0">
              <a:solidFill>
                <a:srgbClr val="000000"/>
              </a:solidFill>
            </a:endParaRPr>
          </a:p>
        </p:txBody>
      </p:sp>
    </p:spTree>
    <p:extLst>
      <p:ext uri="{BB962C8B-B14F-4D97-AF65-F5344CB8AC3E}">
        <p14:creationId xmlns:p14="http://schemas.microsoft.com/office/powerpoint/2010/main" val="17447663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TCP Model and OSI Review</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3B22E9F-24BF-4543-B27E-A55E8F077DAB}"/>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290</a:t>
            </a:fld>
            <a:endParaRPr lang="en-US" sz="600">
              <a:solidFill>
                <a:srgbClr val="FFFFFF"/>
              </a:solidFill>
            </a:endParaRPr>
          </a:p>
        </p:txBody>
      </p:sp>
    </p:spTree>
    <p:extLst>
      <p:ext uri="{BB962C8B-B14F-4D97-AF65-F5344CB8AC3E}">
        <p14:creationId xmlns:p14="http://schemas.microsoft.com/office/powerpoint/2010/main" val="327305758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55"/>
          <p:cNvSpPr txBox="1">
            <a:spLocks noGrp="1"/>
          </p:cNvSpPr>
          <p:nvPr>
            <p:ph type="title"/>
          </p:nvPr>
        </p:nvSpPr>
        <p:spPr>
          <a:xfrm>
            <a:off x="1116828" y="215333"/>
            <a:ext cx="10515600" cy="1325600"/>
          </a:xfrm>
          <a:prstGeom prst="rect">
            <a:avLst/>
          </a:prstGeom>
          <a:noFill/>
          <a:ln>
            <a:noFill/>
          </a:ln>
        </p:spPr>
        <p:txBody>
          <a:bodyPr spcFirstLastPara="1" wrap="square" lIns="100767" tIns="50367" rIns="100767" bIns="50367" anchor="ctr" anchorCtr="0">
            <a:noAutofit/>
          </a:bodyPr>
          <a:lstStyle/>
          <a:p>
            <a:r>
              <a:rPr lang="en" dirty="0"/>
              <a:t>OSI vs. TCP/IP model</a:t>
            </a:r>
            <a:endParaRPr sz="1600" dirty="0"/>
          </a:p>
        </p:txBody>
      </p:sp>
      <p:sp>
        <p:nvSpPr>
          <p:cNvPr id="2" name="Footer Placeholder 1">
            <a:extLst>
              <a:ext uri="{FF2B5EF4-FFF2-40B4-BE49-F238E27FC236}">
                <a16:creationId xmlns:a16="http://schemas.microsoft.com/office/drawing/2014/main" id="{D2751AA4-4883-4A63-A8FA-446A8B815B72}"/>
              </a:ext>
            </a:extLst>
          </p:cNvPr>
          <p:cNvSpPr>
            <a:spLocks noGrp="1"/>
          </p:cNvSpPr>
          <p:nvPr>
            <p:ph type="ftr" sz="quarter" idx="11"/>
          </p:nvPr>
        </p:nvSpPr>
        <p:spPr/>
        <p:txBody>
          <a:bodyPr/>
          <a:lstStyle/>
          <a:p>
            <a:endParaRPr lang="en-US"/>
          </a:p>
        </p:txBody>
      </p:sp>
      <p:sp>
        <p:nvSpPr>
          <p:cNvPr id="2055" name="Google Shape;2055;p25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291</a:t>
            </a:fld>
            <a:endParaRPr/>
          </a:p>
        </p:txBody>
      </p:sp>
      <p:pic>
        <p:nvPicPr>
          <p:cNvPr id="2056" name="Google Shape;2056;p255" descr="A screenshot of text&#10;&#10;Description generated with very high confidence"/>
          <p:cNvPicPr preferRelativeResize="0"/>
          <p:nvPr/>
        </p:nvPicPr>
        <p:blipFill rotWithShape="1">
          <a:blip r:embed="rId3">
            <a:alphaModFix/>
          </a:blip>
          <a:srcRect/>
          <a:stretch/>
        </p:blipFill>
        <p:spPr>
          <a:xfrm>
            <a:off x="2216726" y="1540934"/>
            <a:ext cx="8315807" cy="4703545"/>
          </a:xfrm>
          <a:prstGeom prst="rect">
            <a:avLst/>
          </a:prstGeom>
          <a:noFill/>
          <a:ln>
            <a:noFill/>
          </a:ln>
        </p:spPr>
      </p:pic>
    </p:spTree>
    <p:extLst>
      <p:ext uri="{BB962C8B-B14F-4D97-AF65-F5344CB8AC3E}">
        <p14:creationId xmlns:p14="http://schemas.microsoft.com/office/powerpoint/2010/main" val="315854039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235"/>
          <p:cNvSpPr txBox="1">
            <a:spLocks noGrp="1"/>
          </p:cNvSpPr>
          <p:nvPr>
            <p:ph type="title"/>
          </p:nvPr>
        </p:nvSpPr>
        <p:spPr>
          <a:xfrm>
            <a:off x="1108364" y="470647"/>
            <a:ext cx="10515600" cy="964800"/>
          </a:xfrm>
          <a:prstGeom prst="rect">
            <a:avLst/>
          </a:prstGeom>
          <a:noFill/>
          <a:ln>
            <a:noFill/>
          </a:ln>
        </p:spPr>
        <p:txBody>
          <a:bodyPr spcFirstLastPara="1" wrap="square" lIns="100767" tIns="50367" rIns="100767" bIns="50367" anchor="ctr" anchorCtr="0">
            <a:noAutofit/>
          </a:bodyPr>
          <a:lstStyle/>
          <a:p>
            <a:r>
              <a:rPr lang="en" dirty="0"/>
              <a:t>Data and the OSI</a:t>
            </a:r>
            <a:endParaRPr sz="1600" dirty="0"/>
          </a:p>
        </p:txBody>
      </p:sp>
      <p:sp>
        <p:nvSpPr>
          <p:cNvPr id="3" name="Footer Placeholder 2">
            <a:extLst>
              <a:ext uri="{FF2B5EF4-FFF2-40B4-BE49-F238E27FC236}">
                <a16:creationId xmlns:a16="http://schemas.microsoft.com/office/drawing/2014/main" id="{7FC5FCFB-9224-4006-9472-8DA38BE9347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C1993864-3046-4D4A-ACD4-AE3B6B4EC1A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292</a:t>
            </a:fld>
            <a:endParaRPr lang="en"/>
          </a:p>
        </p:txBody>
      </p:sp>
      <p:graphicFrame>
        <p:nvGraphicFramePr>
          <p:cNvPr id="1860" name="Google Shape;1860;p235"/>
          <p:cNvGraphicFramePr/>
          <p:nvPr/>
        </p:nvGraphicFramePr>
        <p:xfrm>
          <a:off x="6003636" y="1525917"/>
          <a:ext cx="5957666" cy="4778366"/>
        </p:xfrm>
        <a:graphic>
          <a:graphicData uri="http://schemas.openxmlformats.org/drawingml/2006/table">
            <a:tbl>
              <a:tblPr firstRow="1" bandRow="1">
                <a:noFill/>
              </a:tblPr>
              <a:tblGrid>
                <a:gridCol w="646533">
                  <a:extLst>
                    <a:ext uri="{9D8B030D-6E8A-4147-A177-3AD203B41FA5}">
                      <a16:colId xmlns:a16="http://schemas.microsoft.com/office/drawing/2014/main" val="20000"/>
                    </a:ext>
                  </a:extLst>
                </a:gridCol>
                <a:gridCol w="1200700">
                  <a:extLst>
                    <a:ext uri="{9D8B030D-6E8A-4147-A177-3AD203B41FA5}">
                      <a16:colId xmlns:a16="http://schemas.microsoft.com/office/drawing/2014/main" val="20001"/>
                    </a:ext>
                  </a:extLst>
                </a:gridCol>
                <a:gridCol w="4110433">
                  <a:extLst>
                    <a:ext uri="{9D8B030D-6E8A-4147-A177-3AD203B41FA5}">
                      <a16:colId xmlns:a16="http://schemas.microsoft.com/office/drawing/2014/main" val="20002"/>
                    </a:ext>
                  </a:extLst>
                </a:gridCol>
              </a:tblGrid>
              <a:tr h="289433">
                <a:tc>
                  <a:txBody>
                    <a:bodyPr/>
                    <a:lstStyle/>
                    <a:p>
                      <a:pPr marL="0" marR="0" lvl="0" indent="0" algn="l" rtl="0">
                        <a:spcBef>
                          <a:spcPts val="0"/>
                        </a:spcBef>
                        <a:spcAft>
                          <a:spcPts val="0"/>
                        </a:spcAft>
                        <a:buNone/>
                      </a:pPr>
                      <a:r>
                        <a:rPr lang="en" sz="1100"/>
                        <a:t>Layer</a:t>
                      </a:r>
                      <a:endParaRPr sz="1200"/>
                    </a:p>
                  </a:txBody>
                  <a:tcPr marL="91467" marR="91467" marT="33300" marB="33300"/>
                </a:tc>
                <a:tc>
                  <a:txBody>
                    <a:bodyPr/>
                    <a:lstStyle/>
                    <a:p>
                      <a:pPr marL="0" marR="0" lvl="0" indent="0" algn="l" rtl="0">
                        <a:spcBef>
                          <a:spcPts val="0"/>
                        </a:spcBef>
                        <a:spcAft>
                          <a:spcPts val="0"/>
                        </a:spcAft>
                        <a:buNone/>
                      </a:pPr>
                      <a:r>
                        <a:rPr lang="en" sz="1100"/>
                        <a:t>OSI Layer</a:t>
                      </a:r>
                      <a:endParaRPr sz="1200"/>
                    </a:p>
                  </a:txBody>
                  <a:tcPr marL="91467" marR="91467" marT="33300" marB="33300"/>
                </a:tc>
                <a:tc>
                  <a:txBody>
                    <a:bodyPr/>
                    <a:lstStyle/>
                    <a:p>
                      <a:pPr marL="0" marR="0" lvl="0" indent="0" algn="l" rtl="0">
                        <a:spcBef>
                          <a:spcPts val="0"/>
                        </a:spcBef>
                        <a:spcAft>
                          <a:spcPts val="0"/>
                        </a:spcAft>
                        <a:buNone/>
                      </a:pPr>
                      <a:r>
                        <a:rPr lang="en" sz="1100"/>
                        <a:t>Functions/Mechanisms</a:t>
                      </a:r>
                      <a:endParaRPr sz="1200"/>
                    </a:p>
                  </a:txBody>
                  <a:tcPr marL="91467" marR="91467" marT="33300" marB="33300"/>
                </a:tc>
                <a:extLst>
                  <a:ext uri="{0D108BD9-81ED-4DB2-BD59-A6C34878D82A}">
                    <a16:rowId xmlns:a16="http://schemas.microsoft.com/office/drawing/2014/main" val="10000"/>
                  </a:ext>
                </a:extLst>
              </a:tr>
              <a:tr h="569733">
                <a:tc>
                  <a:txBody>
                    <a:bodyPr/>
                    <a:lstStyle/>
                    <a:p>
                      <a:pPr marL="0" marR="0" lvl="0" indent="0" algn="l" rtl="0">
                        <a:spcBef>
                          <a:spcPts val="0"/>
                        </a:spcBef>
                        <a:spcAft>
                          <a:spcPts val="0"/>
                        </a:spcAft>
                        <a:buNone/>
                      </a:pPr>
                      <a:r>
                        <a:rPr lang="en" sz="1100"/>
                        <a:t>7</a:t>
                      </a:r>
                      <a:endParaRPr sz="1200"/>
                    </a:p>
                  </a:txBody>
                  <a:tcPr marL="91467" marR="91467" marT="33300" marB="33300"/>
                </a:tc>
                <a:tc>
                  <a:txBody>
                    <a:bodyPr/>
                    <a:lstStyle/>
                    <a:p>
                      <a:pPr marL="0" marR="0" lvl="0" indent="0" algn="l" rtl="0">
                        <a:spcBef>
                          <a:spcPts val="0"/>
                        </a:spcBef>
                        <a:spcAft>
                          <a:spcPts val="0"/>
                        </a:spcAft>
                        <a:buNone/>
                      </a:pPr>
                      <a:r>
                        <a:rPr lang="en" sz="1100"/>
                        <a:t>Application</a:t>
                      </a:r>
                      <a:endParaRPr sz="1200"/>
                    </a:p>
                  </a:txBody>
                  <a:tcPr marL="91467" marR="91467" marT="33300" marB="33300"/>
                </a:tc>
                <a:tc>
                  <a:txBody>
                    <a:bodyPr/>
                    <a:lstStyle/>
                    <a:p>
                      <a:pPr marL="0" marR="0" lvl="0" indent="0" algn="l" rtl="0">
                        <a:spcBef>
                          <a:spcPts val="0"/>
                        </a:spcBef>
                        <a:spcAft>
                          <a:spcPts val="0"/>
                        </a:spcAft>
                        <a:buNone/>
                      </a:pPr>
                      <a:r>
                        <a:rPr lang="en" sz="1100"/>
                        <a:t>Reads the application layer protocol commands (such as, http) and display accordingly thru the user application</a:t>
                      </a:r>
                      <a:endParaRPr sz="1200"/>
                    </a:p>
                  </a:txBody>
                  <a:tcPr marL="91467" marR="91467" marT="33300" marB="33300"/>
                </a:tc>
                <a:extLst>
                  <a:ext uri="{0D108BD9-81ED-4DB2-BD59-A6C34878D82A}">
                    <a16:rowId xmlns:a16="http://schemas.microsoft.com/office/drawing/2014/main" val="10001"/>
                  </a:ext>
                </a:extLst>
              </a:tr>
              <a:tr h="402767">
                <a:tc>
                  <a:txBody>
                    <a:bodyPr/>
                    <a:lstStyle/>
                    <a:p>
                      <a:pPr marL="0" marR="0" lvl="0" indent="0" algn="l" rtl="0">
                        <a:spcBef>
                          <a:spcPts val="0"/>
                        </a:spcBef>
                        <a:spcAft>
                          <a:spcPts val="0"/>
                        </a:spcAft>
                        <a:buNone/>
                      </a:pPr>
                      <a:r>
                        <a:rPr lang="en" sz="1100"/>
                        <a:t>6</a:t>
                      </a:r>
                      <a:endParaRPr sz="1200"/>
                    </a:p>
                  </a:txBody>
                  <a:tcPr marL="91467" marR="91467" marT="33300" marB="33300"/>
                </a:tc>
                <a:tc>
                  <a:txBody>
                    <a:bodyPr/>
                    <a:lstStyle/>
                    <a:p>
                      <a:pPr marL="0" marR="0" lvl="0" indent="0" algn="l" rtl="0">
                        <a:spcBef>
                          <a:spcPts val="0"/>
                        </a:spcBef>
                        <a:spcAft>
                          <a:spcPts val="0"/>
                        </a:spcAft>
                        <a:buNone/>
                      </a:pPr>
                      <a:r>
                        <a:rPr lang="en" sz="1100"/>
                        <a:t>Presentation</a:t>
                      </a:r>
                      <a:endParaRPr sz="1200"/>
                    </a:p>
                  </a:txBody>
                  <a:tcPr marL="91467" marR="91467" marT="33300" marB="33300"/>
                </a:tc>
                <a:tc>
                  <a:txBody>
                    <a:bodyPr/>
                    <a:lstStyle/>
                    <a:p>
                      <a:pPr marL="0" marR="0" lvl="0" indent="0" algn="l" rtl="0">
                        <a:spcBef>
                          <a:spcPts val="0"/>
                        </a:spcBef>
                        <a:spcAft>
                          <a:spcPts val="0"/>
                        </a:spcAft>
                        <a:buNone/>
                      </a:pPr>
                      <a:r>
                        <a:rPr lang="en" sz="1100"/>
                        <a:t>Interprets and formats the information correctly</a:t>
                      </a:r>
                      <a:endParaRPr sz="1200"/>
                    </a:p>
                  </a:txBody>
                  <a:tcPr marL="91467" marR="91467" marT="33300" marB="33300"/>
                </a:tc>
                <a:extLst>
                  <a:ext uri="{0D108BD9-81ED-4DB2-BD59-A6C34878D82A}">
                    <a16:rowId xmlns:a16="http://schemas.microsoft.com/office/drawing/2014/main" val="10002"/>
                  </a:ext>
                </a:extLst>
              </a:tr>
              <a:tr h="736667">
                <a:tc>
                  <a:txBody>
                    <a:bodyPr/>
                    <a:lstStyle/>
                    <a:p>
                      <a:pPr marL="0" marR="0" lvl="0" indent="0" algn="l" rtl="0">
                        <a:spcBef>
                          <a:spcPts val="0"/>
                        </a:spcBef>
                        <a:spcAft>
                          <a:spcPts val="0"/>
                        </a:spcAft>
                        <a:buNone/>
                      </a:pPr>
                      <a:r>
                        <a:rPr lang="en" sz="1100"/>
                        <a:t>5</a:t>
                      </a:r>
                      <a:endParaRPr sz="1200"/>
                    </a:p>
                  </a:txBody>
                  <a:tcPr marL="91467" marR="91467" marT="33300" marB="33300"/>
                </a:tc>
                <a:tc>
                  <a:txBody>
                    <a:bodyPr/>
                    <a:lstStyle/>
                    <a:p>
                      <a:pPr marL="0" marR="0" lvl="0" indent="0" algn="l" rtl="0">
                        <a:spcBef>
                          <a:spcPts val="0"/>
                        </a:spcBef>
                        <a:spcAft>
                          <a:spcPts val="0"/>
                        </a:spcAft>
                        <a:buNone/>
                      </a:pPr>
                      <a:r>
                        <a:rPr lang="en" sz="1100"/>
                        <a:t>Session</a:t>
                      </a:r>
                      <a:endParaRPr sz="1200"/>
                    </a:p>
                  </a:txBody>
                  <a:tcPr marL="91467" marR="91467" marT="33300" marB="33300"/>
                </a:tc>
                <a:tc>
                  <a:txBody>
                    <a:bodyPr/>
                    <a:lstStyle/>
                    <a:p>
                      <a:pPr marL="0" marR="0" lvl="0" indent="0" algn="l" rtl="0">
                        <a:spcBef>
                          <a:spcPts val="0"/>
                        </a:spcBef>
                        <a:spcAft>
                          <a:spcPts val="0"/>
                        </a:spcAft>
                        <a:buNone/>
                      </a:pPr>
                      <a:r>
                        <a:rPr lang="en" sz="1100"/>
                        <a:t>Appropriate service is used to access data (based on port numbers)  Then session  information is used to id the appropriate data stream</a:t>
                      </a:r>
                      <a:endParaRPr sz="1200"/>
                    </a:p>
                  </a:txBody>
                  <a:tcPr marL="91467" marR="91467" marT="33300" marB="33300"/>
                </a:tc>
                <a:extLst>
                  <a:ext uri="{0D108BD9-81ED-4DB2-BD59-A6C34878D82A}">
                    <a16:rowId xmlns:a16="http://schemas.microsoft.com/office/drawing/2014/main" val="10003"/>
                  </a:ext>
                </a:extLst>
              </a:tr>
              <a:tr h="736667">
                <a:tc>
                  <a:txBody>
                    <a:bodyPr/>
                    <a:lstStyle/>
                    <a:p>
                      <a:pPr marL="0" marR="0" lvl="0" indent="0" algn="l" rtl="0">
                        <a:spcBef>
                          <a:spcPts val="0"/>
                        </a:spcBef>
                        <a:spcAft>
                          <a:spcPts val="0"/>
                        </a:spcAft>
                        <a:buNone/>
                      </a:pPr>
                      <a:r>
                        <a:rPr lang="en" sz="1100"/>
                        <a:t>4</a:t>
                      </a:r>
                      <a:endParaRPr sz="1200"/>
                    </a:p>
                  </a:txBody>
                  <a:tcPr marL="91467" marR="91467" marT="33300" marB="33300"/>
                </a:tc>
                <a:tc>
                  <a:txBody>
                    <a:bodyPr/>
                    <a:lstStyle/>
                    <a:p>
                      <a:pPr marL="0" marR="0" lvl="0" indent="0" algn="l" rtl="0">
                        <a:spcBef>
                          <a:spcPts val="0"/>
                        </a:spcBef>
                        <a:spcAft>
                          <a:spcPts val="0"/>
                        </a:spcAft>
                        <a:buNone/>
                      </a:pPr>
                      <a:r>
                        <a:rPr lang="en" sz="1100"/>
                        <a:t>Transport</a:t>
                      </a:r>
                      <a:endParaRPr sz="1200"/>
                    </a:p>
                  </a:txBody>
                  <a:tcPr marL="91467" marR="91467" marT="33300" marB="33300"/>
                </a:tc>
                <a:tc>
                  <a:txBody>
                    <a:bodyPr/>
                    <a:lstStyle/>
                    <a:p>
                      <a:pPr marL="0" marR="0" lvl="0" indent="0" algn="l" rtl="0">
                        <a:spcBef>
                          <a:spcPts val="0"/>
                        </a:spcBef>
                        <a:spcAft>
                          <a:spcPts val="0"/>
                        </a:spcAft>
                        <a:buNone/>
                      </a:pPr>
                      <a:r>
                        <a:rPr lang="en" sz="1100"/>
                        <a:t>Segments assembled, acknowledgements sent.  Port number is used to determine which service is needed.  The data is passed upwards to layer 5</a:t>
                      </a:r>
                      <a:endParaRPr sz="1200"/>
                    </a:p>
                  </a:txBody>
                  <a:tcPr marL="91467" marR="91467" marT="33300" marB="33300"/>
                </a:tc>
                <a:extLst>
                  <a:ext uri="{0D108BD9-81ED-4DB2-BD59-A6C34878D82A}">
                    <a16:rowId xmlns:a16="http://schemas.microsoft.com/office/drawing/2014/main" val="10004"/>
                  </a:ext>
                </a:extLst>
              </a:tr>
              <a:tr h="903633">
                <a:tc>
                  <a:txBody>
                    <a:bodyPr/>
                    <a:lstStyle/>
                    <a:p>
                      <a:pPr marL="0" marR="0" lvl="0" indent="0" algn="l" rtl="0">
                        <a:spcBef>
                          <a:spcPts val="0"/>
                        </a:spcBef>
                        <a:spcAft>
                          <a:spcPts val="0"/>
                        </a:spcAft>
                        <a:buNone/>
                      </a:pPr>
                      <a:r>
                        <a:rPr lang="en" sz="1100"/>
                        <a:t>3</a:t>
                      </a:r>
                      <a:endParaRPr sz="1200"/>
                    </a:p>
                  </a:txBody>
                  <a:tcPr marL="91467" marR="91467" marT="33300" marB="33300"/>
                </a:tc>
                <a:tc>
                  <a:txBody>
                    <a:bodyPr/>
                    <a:lstStyle/>
                    <a:p>
                      <a:pPr marL="0" marR="0" lvl="0" indent="0" algn="l" rtl="0">
                        <a:spcBef>
                          <a:spcPts val="0"/>
                        </a:spcBef>
                        <a:spcAft>
                          <a:spcPts val="0"/>
                        </a:spcAft>
                        <a:buNone/>
                      </a:pPr>
                      <a:r>
                        <a:rPr lang="en" sz="1100"/>
                        <a:t>Network</a:t>
                      </a:r>
                      <a:endParaRPr sz="1200"/>
                    </a:p>
                  </a:txBody>
                  <a:tcPr marL="91467" marR="91467" marT="33300" marB="33300"/>
                </a:tc>
                <a:tc>
                  <a:txBody>
                    <a:bodyPr/>
                    <a:lstStyle/>
                    <a:p>
                      <a:pPr marL="0" marR="0" lvl="0" indent="0" algn="l" rtl="0">
                        <a:spcBef>
                          <a:spcPts val="0"/>
                        </a:spcBef>
                        <a:spcAft>
                          <a:spcPts val="0"/>
                        </a:spcAft>
                        <a:buNone/>
                      </a:pPr>
                      <a:r>
                        <a:rPr lang="en" sz="1100"/>
                        <a:t>Removes the IP header of the Packet and passes the data on so that Transport layer information can be accessed by Layer 4. Data becomes a Segment after Network layer information is removed</a:t>
                      </a:r>
                      <a:endParaRPr sz="1200"/>
                    </a:p>
                  </a:txBody>
                  <a:tcPr marL="91467" marR="91467" marT="33300" marB="33300"/>
                </a:tc>
                <a:extLst>
                  <a:ext uri="{0D108BD9-81ED-4DB2-BD59-A6C34878D82A}">
                    <a16:rowId xmlns:a16="http://schemas.microsoft.com/office/drawing/2014/main" val="10005"/>
                  </a:ext>
                </a:extLst>
              </a:tr>
              <a:tr h="569733">
                <a:tc>
                  <a:txBody>
                    <a:bodyPr/>
                    <a:lstStyle/>
                    <a:p>
                      <a:pPr marL="0" marR="0" lvl="0" indent="0" algn="l" rtl="0">
                        <a:spcBef>
                          <a:spcPts val="0"/>
                        </a:spcBef>
                        <a:spcAft>
                          <a:spcPts val="0"/>
                        </a:spcAft>
                        <a:buNone/>
                      </a:pPr>
                      <a:r>
                        <a:rPr lang="en" sz="1100"/>
                        <a:t>2</a:t>
                      </a:r>
                      <a:endParaRPr sz="1200"/>
                    </a:p>
                  </a:txBody>
                  <a:tcPr marL="91467" marR="91467" marT="33300" marB="33300"/>
                </a:tc>
                <a:tc>
                  <a:txBody>
                    <a:bodyPr/>
                    <a:lstStyle/>
                    <a:p>
                      <a:pPr marL="0" marR="0" lvl="0" indent="0" algn="l" rtl="0">
                        <a:spcBef>
                          <a:spcPts val="0"/>
                        </a:spcBef>
                        <a:spcAft>
                          <a:spcPts val="0"/>
                        </a:spcAft>
                        <a:buNone/>
                      </a:pPr>
                      <a:r>
                        <a:rPr lang="en" sz="1100"/>
                        <a:t>Data Link</a:t>
                      </a:r>
                      <a:endParaRPr sz="1200"/>
                    </a:p>
                  </a:txBody>
                  <a:tcPr marL="91467" marR="91467" marT="33300" marB="33300"/>
                </a:tc>
                <a:tc>
                  <a:txBody>
                    <a:bodyPr/>
                    <a:lstStyle/>
                    <a:p>
                      <a:pPr marL="0" marR="0" lvl="0" indent="0" algn="l" rtl="0">
                        <a:spcBef>
                          <a:spcPts val="0"/>
                        </a:spcBef>
                        <a:spcAft>
                          <a:spcPts val="0"/>
                        </a:spcAft>
                        <a:buNone/>
                      </a:pPr>
                      <a:r>
                        <a:rPr lang="en" sz="1100"/>
                        <a:t>Data Link headers including MAC addresses, etc are removed and the frame is converted to a packet</a:t>
                      </a:r>
                      <a:endParaRPr sz="1200"/>
                    </a:p>
                  </a:txBody>
                  <a:tcPr marL="91467" marR="91467" marT="33300" marB="33300"/>
                </a:tc>
                <a:extLst>
                  <a:ext uri="{0D108BD9-81ED-4DB2-BD59-A6C34878D82A}">
                    <a16:rowId xmlns:a16="http://schemas.microsoft.com/office/drawing/2014/main" val="10006"/>
                  </a:ext>
                </a:extLst>
              </a:tr>
              <a:tr h="569733">
                <a:tc>
                  <a:txBody>
                    <a:bodyPr/>
                    <a:lstStyle/>
                    <a:p>
                      <a:pPr marL="0" marR="0" lvl="0" indent="0" algn="l" rtl="0">
                        <a:spcBef>
                          <a:spcPts val="0"/>
                        </a:spcBef>
                        <a:spcAft>
                          <a:spcPts val="0"/>
                        </a:spcAft>
                        <a:buNone/>
                      </a:pPr>
                      <a:r>
                        <a:rPr lang="en" sz="1100"/>
                        <a:t>1</a:t>
                      </a:r>
                      <a:endParaRPr sz="1200"/>
                    </a:p>
                  </a:txBody>
                  <a:tcPr marL="91467" marR="91467" marT="33300" marB="33300"/>
                </a:tc>
                <a:tc>
                  <a:txBody>
                    <a:bodyPr/>
                    <a:lstStyle/>
                    <a:p>
                      <a:pPr marL="0" marR="0" lvl="0" indent="0" algn="l" rtl="0">
                        <a:spcBef>
                          <a:spcPts val="0"/>
                        </a:spcBef>
                        <a:spcAft>
                          <a:spcPts val="0"/>
                        </a:spcAft>
                        <a:buNone/>
                      </a:pPr>
                      <a:r>
                        <a:rPr lang="en" sz="1100"/>
                        <a:t>Physical Layer</a:t>
                      </a:r>
                      <a:endParaRPr sz="1200"/>
                    </a:p>
                  </a:txBody>
                  <a:tcPr marL="91467" marR="91467" marT="33300" marB="33300"/>
                </a:tc>
                <a:tc>
                  <a:txBody>
                    <a:bodyPr/>
                    <a:lstStyle/>
                    <a:p>
                      <a:pPr marL="0" marR="0" lvl="0" indent="0" algn="l" rtl="0">
                        <a:spcBef>
                          <a:spcPts val="0"/>
                        </a:spcBef>
                        <a:spcAft>
                          <a:spcPts val="0"/>
                        </a:spcAft>
                        <a:buNone/>
                      </a:pPr>
                      <a:r>
                        <a:rPr lang="en" sz="1100"/>
                        <a:t>Physical signal is received and translated into bits.  Bits are translated into frames and sent to Data Link Layer</a:t>
                      </a:r>
                      <a:endParaRPr sz="1200"/>
                    </a:p>
                  </a:txBody>
                  <a:tcPr marL="91467" marR="91467" marT="33300" marB="33300"/>
                </a:tc>
                <a:extLst>
                  <a:ext uri="{0D108BD9-81ED-4DB2-BD59-A6C34878D82A}">
                    <a16:rowId xmlns:a16="http://schemas.microsoft.com/office/drawing/2014/main" val="10007"/>
                  </a:ext>
                </a:extLst>
              </a:tr>
            </a:tbl>
          </a:graphicData>
        </a:graphic>
      </p:graphicFrame>
      <p:graphicFrame>
        <p:nvGraphicFramePr>
          <p:cNvPr id="1861" name="Google Shape;1861;p235"/>
          <p:cNvGraphicFramePr/>
          <p:nvPr/>
        </p:nvGraphicFramePr>
        <p:xfrm>
          <a:off x="110889" y="1525918"/>
          <a:ext cx="5675700" cy="4821720"/>
        </p:xfrm>
        <a:graphic>
          <a:graphicData uri="http://schemas.openxmlformats.org/drawingml/2006/table">
            <a:tbl>
              <a:tblPr firstRow="1" bandRow="1">
                <a:noFill/>
              </a:tblPr>
              <a:tblGrid>
                <a:gridCol w="628000">
                  <a:extLst>
                    <a:ext uri="{9D8B030D-6E8A-4147-A177-3AD203B41FA5}">
                      <a16:colId xmlns:a16="http://schemas.microsoft.com/office/drawing/2014/main" val="20000"/>
                    </a:ext>
                  </a:extLst>
                </a:gridCol>
                <a:gridCol w="1200700">
                  <a:extLst>
                    <a:ext uri="{9D8B030D-6E8A-4147-A177-3AD203B41FA5}">
                      <a16:colId xmlns:a16="http://schemas.microsoft.com/office/drawing/2014/main" val="20001"/>
                    </a:ext>
                  </a:extLst>
                </a:gridCol>
                <a:gridCol w="3847000">
                  <a:extLst>
                    <a:ext uri="{9D8B030D-6E8A-4147-A177-3AD203B41FA5}">
                      <a16:colId xmlns:a16="http://schemas.microsoft.com/office/drawing/2014/main" val="20002"/>
                    </a:ext>
                  </a:extLst>
                </a:gridCol>
              </a:tblGrid>
              <a:tr h="229160">
                <a:tc>
                  <a:txBody>
                    <a:bodyPr/>
                    <a:lstStyle/>
                    <a:p>
                      <a:pPr marL="0" marR="0" lvl="0" indent="0" algn="l" rtl="0">
                        <a:spcBef>
                          <a:spcPts val="0"/>
                        </a:spcBef>
                        <a:spcAft>
                          <a:spcPts val="0"/>
                        </a:spcAft>
                        <a:buNone/>
                      </a:pPr>
                      <a:r>
                        <a:rPr lang="en" sz="1100"/>
                        <a:t>Layer</a:t>
                      </a:r>
                      <a:endParaRPr sz="1200"/>
                    </a:p>
                  </a:txBody>
                  <a:tcPr marL="91467" marR="91467" marT="33300" marB="33300"/>
                </a:tc>
                <a:tc>
                  <a:txBody>
                    <a:bodyPr/>
                    <a:lstStyle/>
                    <a:p>
                      <a:pPr marL="0" marR="0" lvl="0" indent="0" algn="l" rtl="0">
                        <a:spcBef>
                          <a:spcPts val="0"/>
                        </a:spcBef>
                        <a:spcAft>
                          <a:spcPts val="0"/>
                        </a:spcAft>
                        <a:buNone/>
                      </a:pPr>
                      <a:r>
                        <a:rPr lang="en" sz="1100"/>
                        <a:t>OSI Layer</a:t>
                      </a:r>
                      <a:endParaRPr sz="1200"/>
                    </a:p>
                  </a:txBody>
                  <a:tcPr marL="91467" marR="91467" marT="33300" marB="33300"/>
                </a:tc>
                <a:tc>
                  <a:txBody>
                    <a:bodyPr/>
                    <a:lstStyle/>
                    <a:p>
                      <a:pPr marL="0" marR="0" lvl="0" indent="0" algn="l" rtl="0">
                        <a:spcBef>
                          <a:spcPts val="0"/>
                        </a:spcBef>
                        <a:spcAft>
                          <a:spcPts val="0"/>
                        </a:spcAft>
                        <a:buNone/>
                      </a:pPr>
                      <a:r>
                        <a:rPr lang="en" sz="1100"/>
                        <a:t>Functions/Mechanisms</a:t>
                      </a:r>
                      <a:endParaRPr sz="1200"/>
                    </a:p>
                  </a:txBody>
                  <a:tcPr marL="91467" marR="91467" marT="33300" marB="33300"/>
                </a:tc>
                <a:extLst>
                  <a:ext uri="{0D108BD9-81ED-4DB2-BD59-A6C34878D82A}">
                    <a16:rowId xmlns:a16="http://schemas.microsoft.com/office/drawing/2014/main" val="10000"/>
                  </a:ext>
                </a:extLst>
              </a:tr>
              <a:tr h="554280">
                <a:tc>
                  <a:txBody>
                    <a:bodyPr/>
                    <a:lstStyle/>
                    <a:p>
                      <a:pPr marL="0" marR="0" lvl="0" indent="0" algn="l" rtl="0">
                        <a:spcBef>
                          <a:spcPts val="0"/>
                        </a:spcBef>
                        <a:spcAft>
                          <a:spcPts val="0"/>
                        </a:spcAft>
                        <a:buNone/>
                      </a:pPr>
                      <a:r>
                        <a:rPr lang="en" sz="1100"/>
                        <a:t>7</a:t>
                      </a:r>
                      <a:endParaRPr sz="1200"/>
                    </a:p>
                  </a:txBody>
                  <a:tcPr marL="91467" marR="91467" marT="33300" marB="33300"/>
                </a:tc>
                <a:tc>
                  <a:txBody>
                    <a:bodyPr/>
                    <a:lstStyle/>
                    <a:p>
                      <a:pPr marL="0" marR="0" lvl="0" indent="0" algn="l" rtl="0">
                        <a:spcBef>
                          <a:spcPts val="0"/>
                        </a:spcBef>
                        <a:spcAft>
                          <a:spcPts val="0"/>
                        </a:spcAft>
                        <a:buNone/>
                      </a:pPr>
                      <a:r>
                        <a:rPr lang="en" sz="1100"/>
                        <a:t>Application</a:t>
                      </a:r>
                      <a:endParaRPr sz="1200"/>
                    </a:p>
                  </a:txBody>
                  <a:tcPr marL="91467" marR="91467" marT="33300" marB="33300"/>
                </a:tc>
                <a:tc>
                  <a:txBody>
                    <a:bodyPr/>
                    <a:lstStyle/>
                    <a:p>
                      <a:pPr marL="0" marR="0" lvl="0" indent="0" algn="l" rtl="0">
                        <a:spcBef>
                          <a:spcPts val="0"/>
                        </a:spcBef>
                        <a:spcAft>
                          <a:spcPts val="0"/>
                        </a:spcAft>
                        <a:buNone/>
                      </a:pPr>
                      <a:r>
                        <a:rPr lang="en" sz="1100" dirty="0"/>
                        <a:t>Protocols that support the applications for users.  HTTP, HTTPS, SMTP, POP3 Telnet, FTP, TFTP, NTP, NNTP, SNMP, and others</a:t>
                      </a:r>
                      <a:endParaRPr sz="1200" dirty="0"/>
                    </a:p>
                  </a:txBody>
                  <a:tcPr marL="91467" marR="91467" marT="33300" marB="33300"/>
                </a:tc>
                <a:extLst>
                  <a:ext uri="{0D108BD9-81ED-4DB2-BD59-A6C34878D82A}">
                    <a16:rowId xmlns:a16="http://schemas.microsoft.com/office/drawing/2014/main" val="10001"/>
                  </a:ext>
                </a:extLst>
              </a:tr>
              <a:tr h="391720">
                <a:tc>
                  <a:txBody>
                    <a:bodyPr/>
                    <a:lstStyle/>
                    <a:p>
                      <a:pPr marL="0" marR="0" lvl="0" indent="0" algn="l" rtl="0">
                        <a:spcBef>
                          <a:spcPts val="0"/>
                        </a:spcBef>
                        <a:spcAft>
                          <a:spcPts val="0"/>
                        </a:spcAft>
                        <a:buNone/>
                      </a:pPr>
                      <a:r>
                        <a:rPr lang="en" sz="1100"/>
                        <a:t>6</a:t>
                      </a:r>
                      <a:endParaRPr sz="1200"/>
                    </a:p>
                  </a:txBody>
                  <a:tcPr marL="91467" marR="91467" marT="33300" marB="33300"/>
                </a:tc>
                <a:tc>
                  <a:txBody>
                    <a:bodyPr/>
                    <a:lstStyle/>
                    <a:p>
                      <a:pPr marL="0" marR="0" lvl="0" indent="0" algn="l" rtl="0">
                        <a:spcBef>
                          <a:spcPts val="0"/>
                        </a:spcBef>
                        <a:spcAft>
                          <a:spcPts val="0"/>
                        </a:spcAft>
                        <a:buNone/>
                      </a:pPr>
                      <a:r>
                        <a:rPr lang="en" sz="1100"/>
                        <a:t>Presentation</a:t>
                      </a:r>
                      <a:endParaRPr sz="1200"/>
                    </a:p>
                  </a:txBody>
                  <a:tcPr marL="91467" marR="91467" marT="33300" marB="33300"/>
                </a:tc>
                <a:tc>
                  <a:txBody>
                    <a:bodyPr/>
                    <a:lstStyle/>
                    <a:p>
                      <a:pPr marL="0" marR="0" lvl="0" indent="0" algn="l" rtl="0">
                        <a:spcBef>
                          <a:spcPts val="0"/>
                        </a:spcBef>
                        <a:spcAft>
                          <a:spcPts val="0"/>
                        </a:spcAft>
                        <a:buNone/>
                      </a:pPr>
                      <a:r>
                        <a:rPr lang="en" sz="1100"/>
                        <a:t>Formatting of message and multimedia formatting.  GIF, JPEG, MP4, etc.</a:t>
                      </a:r>
                      <a:endParaRPr sz="1200"/>
                    </a:p>
                  </a:txBody>
                  <a:tcPr marL="91467" marR="91467" marT="33300" marB="33300"/>
                </a:tc>
                <a:extLst>
                  <a:ext uri="{0D108BD9-81ED-4DB2-BD59-A6C34878D82A}">
                    <a16:rowId xmlns:a16="http://schemas.microsoft.com/office/drawing/2014/main" val="10002"/>
                  </a:ext>
                </a:extLst>
              </a:tr>
              <a:tr h="687800">
                <a:tc>
                  <a:txBody>
                    <a:bodyPr/>
                    <a:lstStyle/>
                    <a:p>
                      <a:pPr marL="0" marR="0" lvl="0" indent="0" algn="l" rtl="0">
                        <a:spcBef>
                          <a:spcPts val="0"/>
                        </a:spcBef>
                        <a:spcAft>
                          <a:spcPts val="0"/>
                        </a:spcAft>
                        <a:buNone/>
                      </a:pPr>
                      <a:r>
                        <a:rPr lang="en" sz="1100"/>
                        <a:t>5</a:t>
                      </a:r>
                      <a:endParaRPr sz="1200"/>
                    </a:p>
                  </a:txBody>
                  <a:tcPr marL="91467" marR="91467" marT="33300" marB="33300"/>
                </a:tc>
                <a:tc>
                  <a:txBody>
                    <a:bodyPr/>
                    <a:lstStyle/>
                    <a:p>
                      <a:pPr marL="0" marR="0" lvl="0" indent="0" algn="l" rtl="0">
                        <a:spcBef>
                          <a:spcPts val="0"/>
                        </a:spcBef>
                        <a:spcAft>
                          <a:spcPts val="0"/>
                        </a:spcAft>
                        <a:buNone/>
                      </a:pPr>
                      <a:r>
                        <a:rPr lang="en" sz="1100"/>
                        <a:t>Session</a:t>
                      </a:r>
                      <a:endParaRPr sz="1200"/>
                    </a:p>
                  </a:txBody>
                  <a:tcPr marL="91467" marR="91467" marT="33300" marB="33300"/>
                </a:tc>
                <a:tc>
                  <a:txBody>
                    <a:bodyPr/>
                    <a:lstStyle/>
                    <a:p>
                      <a:pPr marL="0" marR="0" lvl="0" indent="0" algn="l" rtl="0">
                        <a:spcBef>
                          <a:spcPts val="0"/>
                        </a:spcBef>
                        <a:spcAft>
                          <a:spcPts val="0"/>
                        </a:spcAft>
                        <a:buNone/>
                      </a:pPr>
                      <a:r>
                        <a:rPr lang="en" sz="1100"/>
                        <a:t>Headers are added to data for application-to-application communication (client-server.) RPC, SQL, LDAP</a:t>
                      </a:r>
                      <a:endParaRPr sz="1200"/>
                    </a:p>
                    <a:p>
                      <a:pPr marL="0" marR="0" lvl="0" indent="0" algn="l" rtl="0">
                        <a:spcBef>
                          <a:spcPts val="0"/>
                        </a:spcBef>
                        <a:spcAft>
                          <a:spcPts val="0"/>
                        </a:spcAft>
                        <a:buNone/>
                      </a:pPr>
                      <a:r>
                        <a:rPr lang="en" sz="1100"/>
                        <a:t>Identification of communication streams</a:t>
                      </a:r>
                      <a:endParaRPr sz="1200"/>
                    </a:p>
                  </a:txBody>
                  <a:tcPr marL="91467" marR="91467" marT="33300" marB="33300"/>
                </a:tc>
                <a:extLst>
                  <a:ext uri="{0D108BD9-81ED-4DB2-BD59-A6C34878D82A}">
                    <a16:rowId xmlns:a16="http://schemas.microsoft.com/office/drawing/2014/main" val="10003"/>
                  </a:ext>
                </a:extLst>
              </a:tr>
              <a:tr h="554280">
                <a:tc>
                  <a:txBody>
                    <a:bodyPr/>
                    <a:lstStyle/>
                    <a:p>
                      <a:pPr marL="0" marR="0" lvl="0" indent="0" algn="l" rtl="0">
                        <a:spcBef>
                          <a:spcPts val="0"/>
                        </a:spcBef>
                        <a:spcAft>
                          <a:spcPts val="0"/>
                        </a:spcAft>
                        <a:buNone/>
                      </a:pPr>
                      <a:r>
                        <a:rPr lang="en" sz="1100"/>
                        <a:t>4</a:t>
                      </a:r>
                      <a:endParaRPr sz="1200"/>
                    </a:p>
                  </a:txBody>
                  <a:tcPr marL="91467" marR="91467" marT="33300" marB="33300"/>
                </a:tc>
                <a:tc>
                  <a:txBody>
                    <a:bodyPr/>
                    <a:lstStyle/>
                    <a:p>
                      <a:pPr marL="0" marR="0" lvl="0" indent="0" algn="l" rtl="0">
                        <a:spcBef>
                          <a:spcPts val="0"/>
                        </a:spcBef>
                        <a:spcAft>
                          <a:spcPts val="0"/>
                        </a:spcAft>
                        <a:buNone/>
                      </a:pPr>
                      <a:r>
                        <a:rPr lang="en" sz="1100"/>
                        <a:t>Transport</a:t>
                      </a:r>
                      <a:endParaRPr sz="1200"/>
                    </a:p>
                  </a:txBody>
                  <a:tcPr marL="91467" marR="91467" marT="33300" marB="33300"/>
                </a:tc>
                <a:tc>
                  <a:txBody>
                    <a:bodyPr/>
                    <a:lstStyle/>
                    <a:p>
                      <a:pPr marL="0" marR="0" lvl="0" indent="0" algn="l" rtl="0">
                        <a:spcBef>
                          <a:spcPts val="0"/>
                        </a:spcBef>
                        <a:spcAft>
                          <a:spcPts val="0"/>
                        </a:spcAft>
                        <a:buNone/>
                      </a:pPr>
                      <a:r>
                        <a:rPr lang="en" sz="1100"/>
                        <a:t>Headers are added for acknowledgements and flow control.  Port numbers added..  Data has now become a segment. TCP, UDP, SSL, TLS</a:t>
                      </a:r>
                      <a:endParaRPr sz="1200"/>
                    </a:p>
                  </a:txBody>
                  <a:tcPr marL="91467" marR="91467" marT="33300" marB="33300"/>
                </a:tc>
                <a:extLst>
                  <a:ext uri="{0D108BD9-81ED-4DB2-BD59-A6C34878D82A}">
                    <a16:rowId xmlns:a16="http://schemas.microsoft.com/office/drawing/2014/main" val="10004"/>
                  </a:ext>
                </a:extLst>
              </a:tr>
              <a:tr h="843100">
                <a:tc>
                  <a:txBody>
                    <a:bodyPr/>
                    <a:lstStyle/>
                    <a:p>
                      <a:pPr marL="0" marR="0" lvl="0" indent="0" algn="l" rtl="0">
                        <a:spcBef>
                          <a:spcPts val="0"/>
                        </a:spcBef>
                        <a:spcAft>
                          <a:spcPts val="0"/>
                        </a:spcAft>
                        <a:buNone/>
                      </a:pPr>
                      <a:r>
                        <a:rPr lang="en" sz="1100"/>
                        <a:t>3</a:t>
                      </a:r>
                      <a:endParaRPr sz="1200"/>
                    </a:p>
                  </a:txBody>
                  <a:tcPr marL="91467" marR="91467" marT="33300" marB="33300"/>
                </a:tc>
                <a:tc>
                  <a:txBody>
                    <a:bodyPr/>
                    <a:lstStyle/>
                    <a:p>
                      <a:pPr marL="0" marR="0" lvl="0" indent="0" algn="l" rtl="0">
                        <a:spcBef>
                          <a:spcPts val="0"/>
                        </a:spcBef>
                        <a:spcAft>
                          <a:spcPts val="0"/>
                        </a:spcAft>
                        <a:buNone/>
                      </a:pPr>
                      <a:r>
                        <a:rPr lang="en" sz="1100"/>
                        <a:t>Network</a:t>
                      </a:r>
                      <a:endParaRPr sz="1200"/>
                    </a:p>
                  </a:txBody>
                  <a:tcPr marL="91467" marR="91467" marT="33300" marB="33300"/>
                </a:tc>
                <a:tc>
                  <a:txBody>
                    <a:bodyPr/>
                    <a:lstStyle/>
                    <a:p>
                      <a:pPr marL="0" marR="0" lvl="0" indent="0" algn="l" rtl="0">
                        <a:spcBef>
                          <a:spcPts val="0"/>
                        </a:spcBef>
                        <a:spcAft>
                          <a:spcPts val="0"/>
                        </a:spcAft>
                        <a:buNone/>
                      </a:pPr>
                      <a:r>
                        <a:rPr lang="en" sz="1100"/>
                        <a:t>Logical addressing and best path determination information is added to a segment, which now has become a packet.  IP, ICMP, IPSec, IGRP</a:t>
                      </a:r>
                      <a:endParaRPr sz="1200"/>
                    </a:p>
                    <a:p>
                      <a:pPr marL="0" marR="0" lvl="0" indent="0" algn="l" rtl="0">
                        <a:spcBef>
                          <a:spcPts val="0"/>
                        </a:spcBef>
                        <a:spcAft>
                          <a:spcPts val="0"/>
                        </a:spcAft>
                        <a:buNone/>
                      </a:pPr>
                      <a:r>
                        <a:rPr lang="en" sz="1100"/>
                        <a:t>Routers</a:t>
                      </a:r>
                      <a:endParaRPr sz="1200"/>
                    </a:p>
                  </a:txBody>
                  <a:tcPr marL="91467" marR="91467" marT="33300" marB="33300"/>
                </a:tc>
                <a:extLst>
                  <a:ext uri="{0D108BD9-81ED-4DB2-BD59-A6C34878D82A}">
                    <a16:rowId xmlns:a16="http://schemas.microsoft.com/office/drawing/2014/main" val="10005"/>
                  </a:ext>
                </a:extLst>
              </a:tr>
              <a:tr h="843100">
                <a:tc>
                  <a:txBody>
                    <a:bodyPr/>
                    <a:lstStyle/>
                    <a:p>
                      <a:pPr marL="0" marR="0" lvl="0" indent="0" algn="l" rtl="0">
                        <a:spcBef>
                          <a:spcPts val="0"/>
                        </a:spcBef>
                        <a:spcAft>
                          <a:spcPts val="0"/>
                        </a:spcAft>
                        <a:buNone/>
                      </a:pPr>
                      <a:r>
                        <a:rPr lang="en" sz="1100"/>
                        <a:t>2</a:t>
                      </a:r>
                      <a:endParaRPr sz="1200"/>
                    </a:p>
                  </a:txBody>
                  <a:tcPr marL="91467" marR="91467" marT="33300" marB="33300"/>
                </a:tc>
                <a:tc>
                  <a:txBody>
                    <a:bodyPr/>
                    <a:lstStyle/>
                    <a:p>
                      <a:pPr marL="0" marR="0" lvl="0" indent="0" algn="l" rtl="0">
                        <a:spcBef>
                          <a:spcPts val="0"/>
                        </a:spcBef>
                        <a:spcAft>
                          <a:spcPts val="0"/>
                        </a:spcAft>
                        <a:buNone/>
                      </a:pPr>
                      <a:r>
                        <a:rPr lang="en" sz="1100"/>
                        <a:t>Data Link</a:t>
                      </a:r>
                      <a:endParaRPr sz="1200"/>
                    </a:p>
                  </a:txBody>
                  <a:tcPr marL="91467" marR="91467" marT="33300" marB="33300"/>
                </a:tc>
                <a:tc>
                  <a:txBody>
                    <a:bodyPr/>
                    <a:lstStyle/>
                    <a:p>
                      <a:pPr marL="0" marR="0" lvl="0" indent="0" algn="l" rtl="0">
                        <a:spcBef>
                          <a:spcPts val="0"/>
                        </a:spcBef>
                        <a:spcAft>
                          <a:spcPts val="0"/>
                        </a:spcAft>
                        <a:buNone/>
                      </a:pPr>
                      <a:r>
                        <a:rPr lang="en" sz="1100"/>
                        <a:t>Packet is delivered to layer 2 where MAC Addressing, Media Access Determination, Framing information are added.  The packet is now a frame.  ARP, RARP, Ethernet, Token Passing.  Switches</a:t>
                      </a:r>
                      <a:endParaRPr sz="1200"/>
                    </a:p>
                  </a:txBody>
                  <a:tcPr marL="91467" marR="91467" marT="33300" marB="33300"/>
                </a:tc>
                <a:extLst>
                  <a:ext uri="{0D108BD9-81ED-4DB2-BD59-A6C34878D82A}">
                    <a16:rowId xmlns:a16="http://schemas.microsoft.com/office/drawing/2014/main" val="10006"/>
                  </a:ext>
                </a:extLst>
              </a:tr>
              <a:tr h="687800">
                <a:tc>
                  <a:txBody>
                    <a:bodyPr/>
                    <a:lstStyle/>
                    <a:p>
                      <a:pPr marL="0" marR="0" lvl="0" indent="0" algn="l" rtl="0">
                        <a:spcBef>
                          <a:spcPts val="0"/>
                        </a:spcBef>
                        <a:spcAft>
                          <a:spcPts val="0"/>
                        </a:spcAft>
                        <a:buNone/>
                      </a:pPr>
                      <a:r>
                        <a:rPr lang="en" sz="1100"/>
                        <a:t>1</a:t>
                      </a:r>
                      <a:endParaRPr sz="1200"/>
                    </a:p>
                  </a:txBody>
                  <a:tcPr marL="91467" marR="91467" marT="33300" marB="33300"/>
                </a:tc>
                <a:tc>
                  <a:txBody>
                    <a:bodyPr/>
                    <a:lstStyle/>
                    <a:p>
                      <a:pPr marL="0" marR="0" lvl="0" indent="0" algn="l" rtl="0">
                        <a:spcBef>
                          <a:spcPts val="0"/>
                        </a:spcBef>
                        <a:spcAft>
                          <a:spcPts val="0"/>
                        </a:spcAft>
                        <a:buNone/>
                      </a:pPr>
                      <a:r>
                        <a:rPr lang="en" sz="1100"/>
                        <a:t>Physical Layer</a:t>
                      </a:r>
                      <a:endParaRPr sz="1200"/>
                    </a:p>
                  </a:txBody>
                  <a:tcPr marL="91467" marR="91467" marT="33300" marB="33300"/>
                </a:tc>
                <a:tc>
                  <a:txBody>
                    <a:bodyPr/>
                    <a:lstStyle/>
                    <a:p>
                      <a:pPr marL="0" marR="0" lvl="0" indent="0" algn="l" rtl="0">
                        <a:spcBef>
                          <a:spcPts val="0"/>
                        </a:spcBef>
                        <a:spcAft>
                          <a:spcPts val="0"/>
                        </a:spcAft>
                        <a:buNone/>
                      </a:pPr>
                      <a:r>
                        <a:rPr lang="en" sz="1100" dirty="0"/>
                        <a:t>Data placed on media.  Wiring standards and protocols.</a:t>
                      </a:r>
                      <a:endParaRPr sz="1200" dirty="0"/>
                    </a:p>
                    <a:p>
                      <a:pPr marL="0" marR="0" lvl="0" indent="0" algn="l" rtl="0">
                        <a:spcBef>
                          <a:spcPts val="0"/>
                        </a:spcBef>
                        <a:spcAft>
                          <a:spcPts val="0"/>
                        </a:spcAft>
                        <a:buNone/>
                      </a:pPr>
                      <a:r>
                        <a:rPr lang="en" sz="1100" dirty="0"/>
                        <a:t>Cable types, hubs.  Frames are now converted to signal to traverse the physical media.</a:t>
                      </a:r>
                      <a:endParaRPr sz="1200" dirty="0"/>
                    </a:p>
                  </a:txBody>
                  <a:tcPr marL="91467" marR="91467" marT="33300" marB="333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89965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Security Zones and Firewalls</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3537209C-6897-4F8F-8630-315377B2CA86}"/>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293</a:t>
            </a:fld>
            <a:endParaRPr lang="en-US" sz="600">
              <a:solidFill>
                <a:srgbClr val="FFFFFF"/>
              </a:solidFill>
            </a:endParaRPr>
          </a:p>
        </p:txBody>
      </p:sp>
    </p:spTree>
    <p:extLst>
      <p:ext uri="{BB962C8B-B14F-4D97-AF65-F5344CB8AC3E}">
        <p14:creationId xmlns:p14="http://schemas.microsoft.com/office/powerpoint/2010/main" val="38601213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26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Security Zones</a:t>
            </a:r>
            <a:endParaRPr sz="1600" dirty="0"/>
          </a:p>
        </p:txBody>
      </p:sp>
      <p:sp>
        <p:nvSpPr>
          <p:cNvPr id="2" name="Footer Placeholder 1">
            <a:extLst>
              <a:ext uri="{FF2B5EF4-FFF2-40B4-BE49-F238E27FC236}">
                <a16:creationId xmlns:a16="http://schemas.microsoft.com/office/drawing/2014/main" id="{055779A1-1689-495F-B756-3D681BB12D43}"/>
              </a:ext>
            </a:extLst>
          </p:cNvPr>
          <p:cNvSpPr>
            <a:spLocks noGrp="1"/>
          </p:cNvSpPr>
          <p:nvPr>
            <p:ph type="ftr" sz="quarter" idx="11"/>
          </p:nvPr>
        </p:nvSpPr>
        <p:spPr/>
        <p:txBody>
          <a:bodyPr/>
          <a:lstStyle/>
          <a:p>
            <a:endParaRPr lang="en-US"/>
          </a:p>
        </p:txBody>
      </p:sp>
      <p:sp>
        <p:nvSpPr>
          <p:cNvPr id="2157" name="Google Shape;2157;p26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294</a:t>
            </a:fld>
            <a:endParaRPr/>
          </a:p>
        </p:txBody>
      </p:sp>
      <p:sp>
        <p:nvSpPr>
          <p:cNvPr id="2158" name="Google Shape;2158;p269"/>
          <p:cNvSpPr txBox="1">
            <a:spLocks noGrp="1"/>
          </p:cNvSpPr>
          <p:nvPr>
            <p:ph type="body" idx="4294967295"/>
          </p:nvPr>
        </p:nvSpPr>
        <p:spPr>
          <a:xfrm>
            <a:off x="0" y="2017713"/>
            <a:ext cx="7885113" cy="3167062"/>
          </a:xfrm>
          <a:prstGeom prst="rect">
            <a:avLst/>
          </a:prstGeom>
          <a:noFill/>
          <a:ln>
            <a:noFill/>
          </a:ln>
        </p:spPr>
        <p:txBody>
          <a:bodyPr spcFirstLastPara="1" wrap="square" lIns="100767" tIns="50367" rIns="100767" bIns="50367" anchor="t" anchorCtr="0">
            <a:noAutofit/>
          </a:bodyPr>
          <a:lstStyle/>
          <a:p>
            <a:pPr marL="372524" indent="-304792">
              <a:lnSpc>
                <a:spcPct val="90000"/>
              </a:lnSpc>
              <a:spcAft>
                <a:spcPts val="2133"/>
              </a:spcAft>
              <a:buClr>
                <a:schemeClr val="dk1"/>
              </a:buClr>
              <a:buSzPts val="1900"/>
              <a:buNone/>
            </a:pPr>
            <a:r>
              <a:rPr lang="en" sz="2533">
                <a:solidFill>
                  <a:schemeClr val="dk1"/>
                </a:solidFill>
                <a:latin typeface="Calibri"/>
                <a:ea typeface="Calibri"/>
                <a:cs typeface="Calibri"/>
                <a:sym typeface="Calibri"/>
              </a:rPr>
              <a:t>It is common practice in network and physical security to group different security levels into different areas or zones. Each zone is either more or less trusted then the other zones. Interfaces between zones have some type of access control to restrict movement between zones (like biometric and guard stations) or firewalls.) In Network security there is often a median zone between the Internet and internal network called a DMZ.</a:t>
            </a:r>
            <a:endParaRPr sz="1600"/>
          </a:p>
        </p:txBody>
      </p:sp>
    </p:spTree>
    <p:extLst>
      <p:ext uri="{BB962C8B-B14F-4D97-AF65-F5344CB8AC3E}">
        <p14:creationId xmlns:p14="http://schemas.microsoft.com/office/powerpoint/2010/main" val="36168709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27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DMZ </a:t>
            </a:r>
            <a:endParaRPr sz="1600" dirty="0"/>
          </a:p>
        </p:txBody>
      </p:sp>
      <p:sp>
        <p:nvSpPr>
          <p:cNvPr id="2" name="Footer Placeholder 1">
            <a:extLst>
              <a:ext uri="{FF2B5EF4-FFF2-40B4-BE49-F238E27FC236}">
                <a16:creationId xmlns:a16="http://schemas.microsoft.com/office/drawing/2014/main" id="{6F7C0B82-6BE0-4847-97D3-11184276A684}"/>
              </a:ext>
            </a:extLst>
          </p:cNvPr>
          <p:cNvSpPr>
            <a:spLocks noGrp="1"/>
          </p:cNvSpPr>
          <p:nvPr>
            <p:ph type="ftr" sz="quarter" idx="11"/>
          </p:nvPr>
        </p:nvSpPr>
        <p:spPr/>
        <p:txBody>
          <a:bodyPr/>
          <a:lstStyle/>
          <a:p>
            <a:endParaRPr lang="en-US"/>
          </a:p>
        </p:txBody>
      </p:sp>
      <p:sp>
        <p:nvSpPr>
          <p:cNvPr id="2164" name="Google Shape;2164;p27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295</a:t>
            </a:fld>
            <a:endParaRPr/>
          </a:p>
        </p:txBody>
      </p:sp>
      <p:sp>
        <p:nvSpPr>
          <p:cNvPr id="2165" name="Google Shape;2165;p270"/>
          <p:cNvSpPr txBox="1">
            <a:spLocks noGrp="1"/>
          </p:cNvSpPr>
          <p:nvPr>
            <p:ph type="body" idx="4294967295"/>
          </p:nvPr>
        </p:nvSpPr>
        <p:spPr>
          <a:xfrm>
            <a:off x="0" y="1236663"/>
            <a:ext cx="8126413" cy="3497262"/>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667" dirty="0">
                <a:solidFill>
                  <a:schemeClr val="dk1"/>
                </a:solidFill>
                <a:latin typeface="Calibri"/>
                <a:ea typeface="Calibri"/>
                <a:cs typeface="Calibri"/>
                <a:sym typeface="Calibri"/>
              </a:rPr>
              <a:t>A buffer zone between an unprotected network and a protected network that allows for the monitoring and regulation of traffic between the two.</a:t>
            </a:r>
            <a:endParaRPr dirty="0"/>
          </a:p>
          <a:p>
            <a:pPr marL="626518" lvl="1" indent="-203195">
              <a:lnSpc>
                <a:spcPct val="90000"/>
              </a:lnSpc>
              <a:spcBef>
                <a:spcPts val="400"/>
              </a:spcBef>
              <a:buClr>
                <a:schemeClr val="dk1"/>
              </a:buClr>
              <a:buSzPts val="1600"/>
              <a:buFont typeface="Arial"/>
              <a:buChar char="•"/>
            </a:pPr>
            <a:r>
              <a:rPr lang="en" sz="2400" dirty="0">
                <a:solidFill>
                  <a:schemeClr val="dk1"/>
                </a:solidFill>
                <a:latin typeface="Calibri"/>
                <a:ea typeface="Calibri"/>
                <a:cs typeface="Calibri"/>
                <a:sym typeface="Calibri"/>
              </a:rPr>
              <a:t>Internet accessible servers (</a:t>
            </a:r>
            <a:r>
              <a:rPr lang="en" sz="2400" i="1" dirty="0">
                <a:solidFill>
                  <a:schemeClr val="dk1"/>
                </a:solidFill>
                <a:latin typeface="Calibri"/>
                <a:ea typeface="Calibri"/>
                <a:cs typeface="Calibri"/>
                <a:sym typeface="Calibri"/>
              </a:rPr>
              <a:t>bastion hosts</a:t>
            </a:r>
            <a:r>
              <a:rPr lang="en" sz="2400" dirty="0">
                <a:solidFill>
                  <a:schemeClr val="dk1"/>
                </a:solidFill>
                <a:latin typeface="Calibri"/>
                <a:ea typeface="Calibri"/>
                <a:cs typeface="Calibri"/>
                <a:sym typeface="Calibri"/>
              </a:rPr>
              <a:t>) are placed in a DMZ between the Internet and Internal network</a:t>
            </a:r>
            <a:endParaRPr dirty="0"/>
          </a:p>
          <a:p>
            <a:pPr marL="626518" lvl="1" indent="-203195">
              <a:lnSpc>
                <a:spcPct val="90000"/>
              </a:lnSpc>
              <a:spcBef>
                <a:spcPts val="400"/>
              </a:spcBef>
              <a:spcAft>
                <a:spcPts val="2133"/>
              </a:spcAft>
              <a:buClr>
                <a:schemeClr val="dk1"/>
              </a:buClr>
              <a:buSzPts val="1600"/>
              <a:buNone/>
            </a:pPr>
            <a:endParaRPr sz="2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A26FCF9-DA4E-4532-9123-3E9C1C39B542}"/>
              </a:ext>
            </a:extLst>
          </p:cNvPr>
          <p:cNvPicPr>
            <a:picLocks noChangeAspect="1"/>
          </p:cNvPicPr>
          <p:nvPr/>
        </p:nvPicPr>
        <p:blipFill>
          <a:blip r:embed="rId3"/>
          <a:stretch>
            <a:fillRect/>
          </a:stretch>
        </p:blipFill>
        <p:spPr>
          <a:xfrm>
            <a:off x="1107384" y="3165416"/>
            <a:ext cx="9977232" cy="2455456"/>
          </a:xfrm>
          <a:prstGeom prst="rect">
            <a:avLst/>
          </a:prstGeom>
        </p:spPr>
      </p:pic>
      <p:sp>
        <p:nvSpPr>
          <p:cNvPr id="4" name="TextBox 3">
            <a:extLst>
              <a:ext uri="{FF2B5EF4-FFF2-40B4-BE49-F238E27FC236}">
                <a16:creationId xmlns:a16="http://schemas.microsoft.com/office/drawing/2014/main" id="{E296DBB7-7AD6-4F3D-BF9C-ED9199D79021}"/>
              </a:ext>
            </a:extLst>
          </p:cNvPr>
          <p:cNvSpPr txBox="1"/>
          <p:nvPr/>
        </p:nvSpPr>
        <p:spPr>
          <a:xfrm>
            <a:off x="9231285" y="5434619"/>
            <a:ext cx="2563908" cy="420564"/>
          </a:xfrm>
          <a:prstGeom prst="rect">
            <a:avLst/>
          </a:prstGeom>
          <a:noFill/>
        </p:spPr>
        <p:txBody>
          <a:bodyPr wrap="square" rtlCol="0">
            <a:spAutoFit/>
          </a:bodyPr>
          <a:lstStyle/>
          <a:p>
            <a:r>
              <a:rPr lang="en-US" sz="2133" b="1" dirty="0"/>
              <a:t>Trusted</a:t>
            </a:r>
          </a:p>
        </p:txBody>
      </p:sp>
      <p:sp>
        <p:nvSpPr>
          <p:cNvPr id="8" name="TextBox 7">
            <a:extLst>
              <a:ext uri="{FF2B5EF4-FFF2-40B4-BE49-F238E27FC236}">
                <a16:creationId xmlns:a16="http://schemas.microsoft.com/office/drawing/2014/main" id="{2B1CAE7D-674F-41FA-AD60-6B68AD5E7774}"/>
              </a:ext>
            </a:extLst>
          </p:cNvPr>
          <p:cNvSpPr txBox="1"/>
          <p:nvPr/>
        </p:nvSpPr>
        <p:spPr>
          <a:xfrm>
            <a:off x="4814046" y="5434619"/>
            <a:ext cx="2563908" cy="420564"/>
          </a:xfrm>
          <a:prstGeom prst="rect">
            <a:avLst/>
          </a:prstGeom>
          <a:noFill/>
        </p:spPr>
        <p:txBody>
          <a:bodyPr wrap="square" rtlCol="0">
            <a:spAutoFit/>
          </a:bodyPr>
          <a:lstStyle/>
          <a:p>
            <a:r>
              <a:rPr lang="en-US" sz="2133" b="1" dirty="0"/>
              <a:t>Semi-Trusted</a:t>
            </a:r>
          </a:p>
        </p:txBody>
      </p:sp>
      <p:sp>
        <p:nvSpPr>
          <p:cNvPr id="9" name="TextBox 8">
            <a:extLst>
              <a:ext uri="{FF2B5EF4-FFF2-40B4-BE49-F238E27FC236}">
                <a16:creationId xmlns:a16="http://schemas.microsoft.com/office/drawing/2014/main" id="{35C0E788-C388-4480-BBC2-0345AA2570E4}"/>
              </a:ext>
            </a:extLst>
          </p:cNvPr>
          <p:cNvSpPr txBox="1"/>
          <p:nvPr/>
        </p:nvSpPr>
        <p:spPr>
          <a:xfrm>
            <a:off x="1220623" y="5434619"/>
            <a:ext cx="2563908" cy="420564"/>
          </a:xfrm>
          <a:prstGeom prst="rect">
            <a:avLst/>
          </a:prstGeom>
          <a:noFill/>
        </p:spPr>
        <p:txBody>
          <a:bodyPr wrap="square" rtlCol="0">
            <a:spAutoFit/>
          </a:bodyPr>
          <a:lstStyle/>
          <a:p>
            <a:r>
              <a:rPr lang="en-US" sz="2133" b="1" dirty="0"/>
              <a:t>Untrusted</a:t>
            </a:r>
          </a:p>
        </p:txBody>
      </p:sp>
    </p:spTree>
    <p:extLst>
      <p:ext uri="{BB962C8B-B14F-4D97-AF65-F5344CB8AC3E}">
        <p14:creationId xmlns:p14="http://schemas.microsoft.com/office/powerpoint/2010/main" val="2311834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5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Firewalls</a:t>
            </a:r>
            <a:endParaRPr sz="1600" dirty="0"/>
          </a:p>
        </p:txBody>
      </p:sp>
      <p:sp>
        <p:nvSpPr>
          <p:cNvPr id="2" name="Footer Placeholder 1">
            <a:extLst>
              <a:ext uri="{FF2B5EF4-FFF2-40B4-BE49-F238E27FC236}">
                <a16:creationId xmlns:a16="http://schemas.microsoft.com/office/drawing/2014/main" id="{AFAD44D5-11B0-49C3-9E2B-E8BD2222C564}"/>
              </a:ext>
            </a:extLst>
          </p:cNvPr>
          <p:cNvSpPr>
            <a:spLocks noGrp="1"/>
          </p:cNvSpPr>
          <p:nvPr>
            <p:ph type="ftr" sz="quarter" idx="11"/>
          </p:nvPr>
        </p:nvSpPr>
        <p:spPr/>
        <p:txBody>
          <a:bodyPr/>
          <a:lstStyle/>
          <a:p>
            <a:endParaRPr lang="en-US"/>
          </a:p>
        </p:txBody>
      </p:sp>
      <p:sp>
        <p:nvSpPr>
          <p:cNvPr id="2071" name="Google Shape;2071;p25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296</a:t>
            </a:fld>
            <a:endParaRPr/>
          </a:p>
        </p:txBody>
      </p:sp>
      <p:pic>
        <p:nvPicPr>
          <p:cNvPr id="2072" name="Google Shape;2072;p257"/>
          <p:cNvPicPr preferRelativeResize="0"/>
          <p:nvPr/>
        </p:nvPicPr>
        <p:blipFill rotWithShape="1">
          <a:blip r:embed="rId3">
            <a:alphaModFix/>
          </a:blip>
          <a:srcRect/>
          <a:stretch/>
        </p:blipFill>
        <p:spPr>
          <a:xfrm>
            <a:off x="718274" y="735107"/>
            <a:ext cx="4592985" cy="4671400"/>
          </a:xfrm>
          <a:prstGeom prst="rect">
            <a:avLst/>
          </a:prstGeom>
          <a:noFill/>
          <a:ln>
            <a:noFill/>
          </a:ln>
        </p:spPr>
      </p:pic>
      <p:sp>
        <p:nvSpPr>
          <p:cNvPr id="2073" name="Google Shape;2073;p257"/>
          <p:cNvSpPr txBox="1"/>
          <p:nvPr/>
        </p:nvSpPr>
        <p:spPr>
          <a:xfrm>
            <a:off x="5755341" y="1846729"/>
            <a:ext cx="5718385" cy="3559776"/>
          </a:xfrm>
          <a:prstGeom prst="rect">
            <a:avLst/>
          </a:prstGeom>
          <a:noFill/>
          <a:ln>
            <a:noFill/>
          </a:ln>
        </p:spPr>
        <p:txBody>
          <a:bodyPr spcFirstLastPara="1" wrap="square" lIns="100767" tIns="50367" rIns="100767" bIns="50367" anchor="t" anchorCtr="0">
            <a:noAutofit/>
          </a:bodyPr>
          <a:lstStyle/>
          <a:p>
            <a:pPr marL="321725" indent="-321725">
              <a:buClr>
                <a:schemeClr val="dk1"/>
              </a:buClr>
              <a:buSzPts val="2000"/>
              <a:buFont typeface="Arial"/>
              <a:buChar char="•"/>
            </a:pPr>
            <a:r>
              <a:rPr lang="en-US" sz="3200" dirty="0">
                <a:solidFill>
                  <a:schemeClr val="dk1"/>
                </a:solidFill>
                <a:latin typeface="Calibri"/>
                <a:ea typeface="Calibri"/>
                <a:cs typeface="Calibri"/>
                <a:sym typeface="Calibri"/>
              </a:rPr>
              <a:t>Designed to provide filtering between Trust Zones</a:t>
            </a:r>
          </a:p>
          <a:p>
            <a:pPr marL="321725" indent="-321725">
              <a:buClr>
                <a:schemeClr val="dk1"/>
              </a:buClr>
              <a:buSzPts val="2000"/>
              <a:buFont typeface="Arial"/>
              <a:buChar char="•"/>
            </a:pPr>
            <a:r>
              <a:rPr lang="en-US" sz="3200" dirty="0">
                <a:solidFill>
                  <a:schemeClr val="dk1"/>
                </a:solidFill>
                <a:latin typeface="Calibri"/>
                <a:ea typeface="Calibri"/>
                <a:cs typeface="Calibri"/>
                <a:sym typeface="Calibri"/>
              </a:rPr>
              <a:t>Software or Hardware Based</a:t>
            </a:r>
          </a:p>
          <a:p>
            <a:pPr marL="321725" indent="-321725">
              <a:buClr>
                <a:schemeClr val="dk1"/>
              </a:buClr>
              <a:buSzPts val="2000"/>
              <a:buFont typeface="Arial"/>
              <a:buChar char="•"/>
            </a:pPr>
            <a:r>
              <a:rPr lang="en" sz="3200" dirty="0">
                <a:solidFill>
                  <a:schemeClr val="dk1"/>
                </a:solidFill>
                <a:latin typeface="Calibri"/>
                <a:ea typeface="Calibri"/>
                <a:cs typeface="Calibri"/>
                <a:sym typeface="Calibri"/>
              </a:rPr>
              <a:t>Provide isolation and separation</a:t>
            </a:r>
            <a:endParaRPr sz="2400" dirty="0"/>
          </a:p>
          <a:p>
            <a:pPr marL="321725" indent="-321725">
              <a:buClr>
                <a:schemeClr val="dk1"/>
              </a:buClr>
              <a:buSzPts val="2000"/>
              <a:buFont typeface="Arial"/>
              <a:buChar char="•"/>
            </a:pPr>
            <a:r>
              <a:rPr lang="en" sz="3200" dirty="0">
                <a:solidFill>
                  <a:schemeClr val="dk1"/>
                </a:solidFill>
                <a:latin typeface="Calibri"/>
                <a:ea typeface="Calibri"/>
                <a:cs typeface="Calibri"/>
                <a:sym typeface="Calibri"/>
              </a:rPr>
              <a:t>Create zones based on trust</a:t>
            </a:r>
            <a:endParaRPr sz="2400" dirty="0"/>
          </a:p>
          <a:p>
            <a:pPr marL="321725" indent="-321725">
              <a:buClr>
                <a:schemeClr val="dk1"/>
              </a:buClr>
              <a:buSzPts val="2000"/>
              <a:buFont typeface="Arial"/>
              <a:buChar char="•"/>
            </a:pPr>
            <a:r>
              <a:rPr lang="en" sz="3200" dirty="0">
                <a:solidFill>
                  <a:schemeClr val="dk1"/>
                </a:solidFill>
                <a:latin typeface="Calibri"/>
                <a:ea typeface="Calibri"/>
                <a:cs typeface="Calibri"/>
                <a:sym typeface="Calibri"/>
              </a:rPr>
              <a:t>Used Rule-based access control</a:t>
            </a:r>
            <a:endParaRPr sz="2400" dirty="0"/>
          </a:p>
          <a:p>
            <a:pPr marL="321725" indent="-152396">
              <a:buClr>
                <a:schemeClr val="dk1"/>
              </a:buClr>
              <a:buSzPts val="2000"/>
            </a:pPr>
            <a:endParaRPr sz="3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80547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25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Firewalls and the OSI Model</a:t>
            </a:r>
            <a:endParaRPr sz="1600" dirty="0"/>
          </a:p>
        </p:txBody>
      </p:sp>
      <p:sp>
        <p:nvSpPr>
          <p:cNvPr id="2" name="Footer Placeholder 1">
            <a:extLst>
              <a:ext uri="{FF2B5EF4-FFF2-40B4-BE49-F238E27FC236}">
                <a16:creationId xmlns:a16="http://schemas.microsoft.com/office/drawing/2014/main" id="{C4072623-EBC0-43AE-A0B5-C2DF9D6A8BBB}"/>
              </a:ext>
            </a:extLst>
          </p:cNvPr>
          <p:cNvSpPr>
            <a:spLocks noGrp="1"/>
          </p:cNvSpPr>
          <p:nvPr>
            <p:ph type="ftr" sz="quarter" idx="11"/>
          </p:nvPr>
        </p:nvSpPr>
        <p:spPr/>
        <p:txBody>
          <a:bodyPr/>
          <a:lstStyle/>
          <a:p>
            <a:endParaRPr lang="en-US"/>
          </a:p>
        </p:txBody>
      </p:sp>
      <p:sp>
        <p:nvSpPr>
          <p:cNvPr id="2079" name="Google Shape;2079;p25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297</a:t>
            </a:fld>
            <a:endParaRPr/>
          </a:p>
        </p:txBody>
      </p:sp>
      <p:sp>
        <p:nvSpPr>
          <p:cNvPr id="2080" name="Google Shape;2080;p258"/>
          <p:cNvSpPr txBox="1">
            <a:spLocks noGrp="1"/>
          </p:cNvSpPr>
          <p:nvPr>
            <p:ph type="body" idx="4294967295"/>
          </p:nvPr>
        </p:nvSpPr>
        <p:spPr>
          <a:xfrm>
            <a:off x="0" y="2084388"/>
            <a:ext cx="7772400" cy="3167062"/>
          </a:xfrm>
          <a:prstGeom prst="rect">
            <a:avLst/>
          </a:prstGeom>
          <a:noFill/>
          <a:ln>
            <a:noFill/>
          </a:ln>
        </p:spPr>
        <p:txBody>
          <a:bodyPr spcFirstLastPara="1" wrap="square" lIns="100767" tIns="50367" rIns="100767" bIns="50367" anchor="t" anchorCtr="0">
            <a:noAutofit/>
          </a:bodyPr>
          <a:lstStyle/>
          <a:p>
            <a:pPr marL="440256" indent="-380990">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Layer 3 (Network Layer)</a:t>
            </a:r>
          </a:p>
          <a:p>
            <a:pPr marL="897456" lvl="1" indent="-380990">
              <a:buClr>
                <a:schemeClr val="dk1"/>
              </a:buClr>
              <a:buSzPts val="2300"/>
              <a:buFont typeface="Arial"/>
              <a:buChar char="•"/>
            </a:pPr>
            <a:r>
              <a:rPr lang="en" sz="2667" dirty="0">
                <a:solidFill>
                  <a:schemeClr val="dk1"/>
                </a:solidFill>
                <a:latin typeface="Calibri"/>
                <a:cs typeface="Calibri"/>
                <a:sym typeface="Calibri"/>
              </a:rPr>
              <a:t>Stateless Inspection</a:t>
            </a:r>
            <a:endParaRPr sz="2667" dirty="0">
              <a:solidFill>
                <a:schemeClr val="dk1"/>
              </a:solidFill>
              <a:latin typeface="Calibri"/>
              <a:cs typeface="Calibri"/>
            </a:endParaRPr>
          </a:p>
          <a:p>
            <a:pPr marL="863578" lvl="1" indent="-389457">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Packet Filtering</a:t>
            </a:r>
            <a:endParaRPr sz="1600" dirty="0"/>
          </a:p>
          <a:p>
            <a:pPr marL="863578" lvl="1" indent="-389457">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Screening Routers</a:t>
            </a:r>
            <a:endParaRPr sz="1600" dirty="0"/>
          </a:p>
          <a:p>
            <a:pPr marL="863578" lvl="1" indent="-389457">
              <a:lnSpc>
                <a:spcPct val="90000"/>
              </a:lnSpc>
              <a:spcBef>
                <a:spcPts val="400"/>
              </a:spcBef>
              <a:buClr>
                <a:schemeClr val="dk1"/>
              </a:buClr>
              <a:buSzPts val="2000"/>
              <a:buFont typeface="Arial"/>
              <a:buChar char="•"/>
            </a:pPr>
            <a:r>
              <a:rPr lang="en" sz="2667" dirty="0">
                <a:solidFill>
                  <a:schemeClr val="dk1"/>
                </a:solidFill>
                <a:latin typeface="Calibri"/>
                <a:ea typeface="Calibri"/>
                <a:cs typeface="Calibri"/>
                <a:sym typeface="Calibri"/>
              </a:rPr>
              <a:t>Inspect Layer 3 &amp; Layer 4 Headers</a:t>
            </a:r>
            <a:endParaRPr sz="1600" dirty="0"/>
          </a:p>
          <a:p>
            <a:pPr marL="1269968" lvl="2" indent="-380990">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Source and Destination IP</a:t>
            </a:r>
            <a:endParaRPr sz="1600" dirty="0"/>
          </a:p>
          <a:p>
            <a:pPr marL="1269968" lvl="2" indent="-380990">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Source and Destination Port</a:t>
            </a:r>
            <a:endParaRPr sz="1600" dirty="0"/>
          </a:p>
          <a:p>
            <a:pPr marL="1269968" lvl="2" indent="-380990">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Protocol (TCP or UDP)</a:t>
            </a:r>
            <a:endParaRPr sz="1600" dirty="0"/>
          </a:p>
          <a:p>
            <a:pPr marL="67732" indent="0">
              <a:lnSpc>
                <a:spcPct val="90000"/>
              </a:lnSpc>
              <a:spcBef>
                <a:spcPts val="933"/>
              </a:spcBef>
              <a:spcAft>
                <a:spcPts val="2133"/>
              </a:spcAft>
              <a:buClr>
                <a:schemeClr val="dk1"/>
              </a:buClr>
              <a:buSzPts val="2300"/>
              <a:buNone/>
            </a:pPr>
            <a:endParaRPr sz="3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430272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25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Firewalls and the OSI Model</a:t>
            </a:r>
            <a:endParaRPr sz="1600" dirty="0"/>
          </a:p>
        </p:txBody>
      </p:sp>
      <p:sp>
        <p:nvSpPr>
          <p:cNvPr id="2086" name="Google Shape;2086;p259"/>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sz="3733">
                <a:latin typeface="Calibri"/>
                <a:ea typeface="Calibri"/>
                <a:cs typeface="Calibri"/>
                <a:sym typeface="Calibri"/>
              </a:rPr>
              <a:t>Layer 5 (Session Layer)</a:t>
            </a:r>
            <a:endParaRPr sz="2400"/>
          </a:p>
          <a:p>
            <a:pPr marL="203195" indent="-194728">
              <a:buFont typeface="Arial"/>
              <a:buChar char="•"/>
            </a:pPr>
            <a:r>
              <a:rPr lang="en" sz="3733">
                <a:latin typeface="Calibri"/>
                <a:ea typeface="Calibri"/>
                <a:cs typeface="Calibri"/>
                <a:sym typeface="Calibri"/>
              </a:rPr>
              <a:t>Stateful Filtering</a:t>
            </a:r>
            <a:endParaRPr sz="2400"/>
          </a:p>
          <a:p>
            <a:pPr marL="626518" lvl="1" indent="-203195">
              <a:spcBef>
                <a:spcPts val="400"/>
              </a:spcBef>
              <a:buFont typeface="Arial"/>
              <a:buChar char="•"/>
            </a:pPr>
            <a:r>
              <a:rPr lang="en" sz="3200">
                <a:latin typeface="Calibri"/>
                <a:ea typeface="Calibri"/>
                <a:cs typeface="Calibri"/>
                <a:sym typeface="Calibri"/>
              </a:rPr>
              <a:t>Awareness of the initiation of the session and the state</a:t>
            </a:r>
            <a:endParaRPr sz="2400"/>
          </a:p>
          <a:p>
            <a:pPr marL="626518" lvl="1" indent="-203195">
              <a:spcBef>
                <a:spcPts val="400"/>
              </a:spcBef>
              <a:buFont typeface="Arial"/>
              <a:buChar char="•"/>
            </a:pPr>
            <a:r>
              <a:rPr lang="en" sz="3200">
                <a:latin typeface="Calibri"/>
                <a:ea typeface="Calibri"/>
                <a:cs typeface="Calibri"/>
                <a:sym typeface="Calibri"/>
              </a:rPr>
              <a:t>Can block unsolicited replies</a:t>
            </a:r>
            <a:endParaRPr sz="2400"/>
          </a:p>
          <a:p>
            <a:pPr marL="626518" lvl="1" indent="-203195">
              <a:spcBef>
                <a:spcPts val="400"/>
              </a:spcBef>
              <a:buFont typeface="Arial"/>
              <a:buChar char="•"/>
            </a:pPr>
            <a:r>
              <a:rPr lang="en" sz="3200">
                <a:latin typeface="Calibri"/>
                <a:ea typeface="Calibri"/>
                <a:cs typeface="Calibri"/>
                <a:sym typeface="Calibri"/>
              </a:rPr>
              <a:t>Can understand syntax of lower layer protocols and can block “misbehaving” traffic</a:t>
            </a:r>
            <a:endParaRPr sz="2400"/>
          </a:p>
          <a:p>
            <a:pPr marL="626518" lvl="1" indent="-67732">
              <a:spcBef>
                <a:spcPts val="400"/>
              </a:spcBef>
              <a:spcAft>
                <a:spcPts val="2133"/>
              </a:spcAft>
              <a:buNone/>
            </a:pPr>
            <a:endParaRPr sz="3200">
              <a:latin typeface="Calibri"/>
              <a:ea typeface="Calibri"/>
              <a:cs typeface="Calibri"/>
              <a:sym typeface="Calibri"/>
            </a:endParaRPr>
          </a:p>
        </p:txBody>
      </p:sp>
      <p:sp>
        <p:nvSpPr>
          <p:cNvPr id="2" name="Footer Placeholder 1">
            <a:extLst>
              <a:ext uri="{FF2B5EF4-FFF2-40B4-BE49-F238E27FC236}">
                <a16:creationId xmlns:a16="http://schemas.microsoft.com/office/drawing/2014/main" id="{3DCF59F6-0386-4AB3-AC47-F01E6BF9F34C}"/>
              </a:ext>
            </a:extLst>
          </p:cNvPr>
          <p:cNvSpPr>
            <a:spLocks noGrp="1"/>
          </p:cNvSpPr>
          <p:nvPr>
            <p:ph type="ftr" sz="quarter" idx="11"/>
          </p:nvPr>
        </p:nvSpPr>
        <p:spPr/>
        <p:txBody>
          <a:bodyPr/>
          <a:lstStyle/>
          <a:p>
            <a:endParaRPr lang="en-US"/>
          </a:p>
        </p:txBody>
      </p:sp>
      <p:sp>
        <p:nvSpPr>
          <p:cNvPr id="2087" name="Google Shape;2087;p25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298</a:t>
            </a:fld>
            <a:endParaRPr/>
          </a:p>
        </p:txBody>
      </p:sp>
    </p:spTree>
    <p:extLst>
      <p:ext uri="{BB962C8B-B14F-4D97-AF65-F5344CB8AC3E}">
        <p14:creationId xmlns:p14="http://schemas.microsoft.com/office/powerpoint/2010/main" val="162097576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26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Firewalls and the OSI Model</a:t>
            </a:r>
            <a:endParaRPr sz="1600" dirty="0"/>
          </a:p>
        </p:txBody>
      </p:sp>
      <p:sp>
        <p:nvSpPr>
          <p:cNvPr id="2093" name="Google Shape;2093;p260"/>
          <p:cNvSpPr txBox="1">
            <a:spLocks noGrp="1"/>
          </p:cNvSpPr>
          <p:nvPr>
            <p:ph idx="1"/>
          </p:nvPr>
        </p:nvSpPr>
        <p:spPr>
          <a:xfrm>
            <a:off x="449239" y="1643786"/>
            <a:ext cx="4709969" cy="4351338"/>
          </a:xfrm>
          <a:prstGeom prst="rect">
            <a:avLst/>
          </a:prstGeom>
          <a:noFill/>
          <a:ln>
            <a:noFill/>
          </a:ln>
        </p:spPr>
        <p:txBody>
          <a:bodyPr spcFirstLastPara="1" wrap="square" lIns="100767" tIns="50367" rIns="100767" bIns="50367" anchor="t" anchorCtr="0">
            <a:noAutofit/>
          </a:bodyPr>
          <a:lstStyle/>
          <a:p>
            <a:pPr marL="203195" indent="-194728">
              <a:spcBef>
                <a:spcPts val="0"/>
              </a:spcBef>
              <a:buSzPts val="2300"/>
              <a:buFont typeface="Arial"/>
              <a:buChar char="•"/>
            </a:pPr>
            <a:r>
              <a:rPr lang="en" sz="2400" dirty="0">
                <a:latin typeface="Calibri"/>
                <a:ea typeface="Calibri"/>
                <a:cs typeface="Calibri"/>
                <a:sym typeface="Calibri"/>
              </a:rPr>
              <a:t>Layer 7 (Application Layer)</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Called Application </a:t>
            </a:r>
            <a:r>
              <a:rPr lang="en" sz="2000" b="1" dirty="0">
                <a:latin typeface="Calibri"/>
                <a:ea typeface="Calibri"/>
                <a:cs typeface="Calibri"/>
                <a:sym typeface="Calibri"/>
              </a:rPr>
              <a:t>Proxies</a:t>
            </a:r>
            <a:r>
              <a:rPr lang="en" sz="2000" dirty="0">
                <a:latin typeface="Calibri"/>
                <a:ea typeface="Calibri"/>
                <a:cs typeface="Calibri"/>
                <a:sym typeface="Calibri"/>
              </a:rPr>
              <a:t>/Firewalls</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Deep Packet Inspection</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Forward Proxy inspects traffic from inside going out</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Reverse Proxy inspects traffic from outside going in</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Can inspect on content, time, application-awareness, certificates, etc.</a:t>
            </a:r>
            <a:endParaRPr sz="1200" dirty="0"/>
          </a:p>
          <a:p>
            <a:pPr marL="626518" lvl="1" indent="-220128">
              <a:spcBef>
                <a:spcPts val="400"/>
              </a:spcBef>
              <a:buSzPts val="2000"/>
              <a:buFont typeface="Arial"/>
              <a:buChar char="•"/>
            </a:pPr>
            <a:r>
              <a:rPr lang="en" sz="2000" dirty="0">
                <a:latin typeface="Calibri"/>
                <a:ea typeface="Calibri"/>
                <a:cs typeface="Calibri"/>
                <a:sym typeface="Calibri"/>
              </a:rPr>
              <a:t>Specific to the application protocol</a:t>
            </a:r>
            <a:endParaRPr sz="1200" dirty="0"/>
          </a:p>
          <a:p>
            <a:pPr marL="626518" lvl="1" indent="-50799">
              <a:spcBef>
                <a:spcPts val="400"/>
              </a:spcBef>
              <a:spcAft>
                <a:spcPts val="2133"/>
              </a:spcAft>
              <a:buSzPts val="2000"/>
              <a:buNone/>
            </a:pPr>
            <a:endParaRPr sz="2000" dirty="0">
              <a:latin typeface="Calibri"/>
              <a:ea typeface="Calibri"/>
              <a:cs typeface="Calibri"/>
              <a:sym typeface="Calibri"/>
            </a:endParaRPr>
          </a:p>
        </p:txBody>
      </p:sp>
      <p:sp>
        <p:nvSpPr>
          <p:cNvPr id="2" name="Footer Placeholder 1">
            <a:extLst>
              <a:ext uri="{FF2B5EF4-FFF2-40B4-BE49-F238E27FC236}">
                <a16:creationId xmlns:a16="http://schemas.microsoft.com/office/drawing/2014/main" id="{FFB1560A-32FC-4343-AEBA-570337BA75FA}"/>
              </a:ext>
            </a:extLst>
          </p:cNvPr>
          <p:cNvSpPr>
            <a:spLocks noGrp="1"/>
          </p:cNvSpPr>
          <p:nvPr>
            <p:ph type="ftr" sz="quarter" idx="11"/>
          </p:nvPr>
        </p:nvSpPr>
        <p:spPr/>
        <p:txBody>
          <a:bodyPr/>
          <a:lstStyle/>
          <a:p>
            <a:endParaRPr lang="en-US"/>
          </a:p>
        </p:txBody>
      </p:sp>
      <p:sp>
        <p:nvSpPr>
          <p:cNvPr id="2094" name="Google Shape;2094;p26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299</a:t>
            </a:fld>
            <a:endParaRPr/>
          </a:p>
        </p:txBody>
      </p:sp>
      <p:sp>
        <p:nvSpPr>
          <p:cNvPr id="3" name="Rectangle: Rounded Corners 2">
            <a:extLst>
              <a:ext uri="{FF2B5EF4-FFF2-40B4-BE49-F238E27FC236}">
                <a16:creationId xmlns:a16="http://schemas.microsoft.com/office/drawing/2014/main" id="{CD0A179B-BF69-4357-AA53-7796E93D2A6D}"/>
              </a:ext>
            </a:extLst>
          </p:cNvPr>
          <p:cNvSpPr/>
          <p:nvPr/>
        </p:nvSpPr>
        <p:spPr>
          <a:xfrm>
            <a:off x="8724178" y="2994035"/>
            <a:ext cx="1156645" cy="525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Reverse Proxy</a:t>
            </a:r>
          </a:p>
        </p:txBody>
      </p:sp>
      <p:grpSp>
        <p:nvGrpSpPr>
          <p:cNvPr id="5" name="Group 4">
            <a:extLst>
              <a:ext uri="{FF2B5EF4-FFF2-40B4-BE49-F238E27FC236}">
                <a16:creationId xmlns:a16="http://schemas.microsoft.com/office/drawing/2014/main" id="{92507CFF-33CD-41D5-8CB3-378892400434}"/>
              </a:ext>
            </a:extLst>
          </p:cNvPr>
          <p:cNvGrpSpPr/>
          <p:nvPr/>
        </p:nvGrpSpPr>
        <p:grpSpPr>
          <a:xfrm>
            <a:off x="8397769" y="1380816"/>
            <a:ext cx="1931725" cy="829053"/>
            <a:chOff x="5801437" y="1663417"/>
            <a:chExt cx="1931725" cy="829053"/>
          </a:xfrm>
        </p:grpSpPr>
        <p:sp>
          <p:nvSpPr>
            <p:cNvPr id="4" name="Oval 3">
              <a:extLst>
                <a:ext uri="{FF2B5EF4-FFF2-40B4-BE49-F238E27FC236}">
                  <a16:creationId xmlns:a16="http://schemas.microsoft.com/office/drawing/2014/main" id="{9458D99A-C276-46ED-8D40-5D698AC97F1E}"/>
                </a:ext>
              </a:extLst>
            </p:cNvPr>
            <p:cNvSpPr/>
            <p:nvPr/>
          </p:nvSpPr>
          <p:spPr>
            <a:xfrm>
              <a:off x="5801437" y="1815224"/>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A144CD-18E9-47B7-9796-4632F98A3650}"/>
                </a:ext>
              </a:extLst>
            </p:cNvPr>
            <p:cNvSpPr/>
            <p:nvPr/>
          </p:nvSpPr>
          <p:spPr>
            <a:xfrm>
              <a:off x="6047664" y="1704312"/>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0D999F0-D56B-4AE4-8E69-F8E6CB1918E8}"/>
                </a:ext>
              </a:extLst>
            </p:cNvPr>
            <p:cNvSpPr/>
            <p:nvPr/>
          </p:nvSpPr>
          <p:spPr>
            <a:xfrm>
              <a:off x="6521923" y="1759768"/>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77FB189-F798-4AF3-A032-E8C729B2C9B7}"/>
                </a:ext>
              </a:extLst>
            </p:cNvPr>
            <p:cNvSpPr/>
            <p:nvPr/>
          </p:nvSpPr>
          <p:spPr>
            <a:xfrm>
              <a:off x="6179024" y="1967031"/>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5E6666-D0EF-4A1B-8D21-C5ABC5065153}"/>
                </a:ext>
              </a:extLst>
            </p:cNvPr>
            <p:cNvSpPr/>
            <p:nvPr/>
          </p:nvSpPr>
          <p:spPr>
            <a:xfrm>
              <a:off x="6047664" y="1663417"/>
              <a:ext cx="1391786" cy="5660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grpSp>
      <p:cxnSp>
        <p:nvCxnSpPr>
          <p:cNvPr id="7" name="Straight Arrow Connector 6">
            <a:extLst>
              <a:ext uri="{FF2B5EF4-FFF2-40B4-BE49-F238E27FC236}">
                <a16:creationId xmlns:a16="http://schemas.microsoft.com/office/drawing/2014/main" id="{2913859C-A32A-45CC-BFA0-31B0C4FA3053}"/>
              </a:ext>
            </a:extLst>
          </p:cNvPr>
          <p:cNvCxnSpPr>
            <a:cxnSpLocks/>
          </p:cNvCxnSpPr>
          <p:nvPr/>
        </p:nvCxnSpPr>
        <p:spPr>
          <a:xfrm flipH="1">
            <a:off x="9369886" y="2211883"/>
            <a:ext cx="11089" cy="782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77716E-D608-4B5F-8599-7A9CFDA995F0}"/>
              </a:ext>
            </a:extLst>
          </p:cNvPr>
          <p:cNvCxnSpPr>
            <a:cxnSpLocks/>
          </p:cNvCxnSpPr>
          <p:nvPr/>
        </p:nvCxnSpPr>
        <p:spPr>
          <a:xfrm flipH="1">
            <a:off x="9363061" y="3519474"/>
            <a:ext cx="11089" cy="782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837AE3A-230A-4F10-845E-D65915F5F56C}"/>
              </a:ext>
            </a:extLst>
          </p:cNvPr>
          <p:cNvSpPr/>
          <p:nvPr/>
        </p:nvSpPr>
        <p:spPr>
          <a:xfrm>
            <a:off x="8257595" y="4301626"/>
            <a:ext cx="2053985" cy="1325563"/>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a:t>
            </a:r>
          </a:p>
        </p:txBody>
      </p:sp>
      <p:sp>
        <p:nvSpPr>
          <p:cNvPr id="20" name="Rectangle: Rounded Corners 19">
            <a:extLst>
              <a:ext uri="{FF2B5EF4-FFF2-40B4-BE49-F238E27FC236}">
                <a16:creationId xmlns:a16="http://schemas.microsoft.com/office/drawing/2014/main" id="{23E10C70-FD1C-4088-AF72-C9E6C1B290C7}"/>
              </a:ext>
            </a:extLst>
          </p:cNvPr>
          <p:cNvSpPr/>
          <p:nvPr/>
        </p:nvSpPr>
        <p:spPr>
          <a:xfrm>
            <a:off x="5542380" y="2977590"/>
            <a:ext cx="1156645" cy="5254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Forward Proxy</a:t>
            </a:r>
          </a:p>
        </p:txBody>
      </p:sp>
      <p:grpSp>
        <p:nvGrpSpPr>
          <p:cNvPr id="21" name="Group 20">
            <a:extLst>
              <a:ext uri="{FF2B5EF4-FFF2-40B4-BE49-F238E27FC236}">
                <a16:creationId xmlns:a16="http://schemas.microsoft.com/office/drawing/2014/main" id="{2F2E3BA5-76AA-42DB-BB41-1F1DC2A70B37}"/>
              </a:ext>
            </a:extLst>
          </p:cNvPr>
          <p:cNvGrpSpPr/>
          <p:nvPr/>
        </p:nvGrpSpPr>
        <p:grpSpPr>
          <a:xfrm>
            <a:off x="5213559" y="1380816"/>
            <a:ext cx="1931725" cy="829053"/>
            <a:chOff x="5801437" y="1663417"/>
            <a:chExt cx="1931725" cy="829053"/>
          </a:xfrm>
        </p:grpSpPr>
        <p:sp>
          <p:nvSpPr>
            <p:cNvPr id="22" name="Oval 21">
              <a:extLst>
                <a:ext uri="{FF2B5EF4-FFF2-40B4-BE49-F238E27FC236}">
                  <a16:creationId xmlns:a16="http://schemas.microsoft.com/office/drawing/2014/main" id="{2D97791D-84E9-40F9-8E62-B686A2BA35B4}"/>
                </a:ext>
              </a:extLst>
            </p:cNvPr>
            <p:cNvSpPr/>
            <p:nvPr/>
          </p:nvSpPr>
          <p:spPr>
            <a:xfrm>
              <a:off x="5801437" y="1815224"/>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F195889-75EC-412C-9EB2-13751ABCDC9C}"/>
                </a:ext>
              </a:extLst>
            </p:cNvPr>
            <p:cNvSpPr/>
            <p:nvPr/>
          </p:nvSpPr>
          <p:spPr>
            <a:xfrm>
              <a:off x="6047664" y="1704312"/>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BBA1034-E787-4C37-BCB5-875CA6325420}"/>
                </a:ext>
              </a:extLst>
            </p:cNvPr>
            <p:cNvSpPr/>
            <p:nvPr/>
          </p:nvSpPr>
          <p:spPr>
            <a:xfrm>
              <a:off x="6521923" y="1759768"/>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742789-C629-4C40-99D2-C38131CF174D}"/>
                </a:ext>
              </a:extLst>
            </p:cNvPr>
            <p:cNvSpPr/>
            <p:nvPr/>
          </p:nvSpPr>
          <p:spPr>
            <a:xfrm>
              <a:off x="6179024" y="1967031"/>
              <a:ext cx="1211239" cy="5254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58353B9-A9DD-430E-A944-A21E51F7B95B}"/>
                </a:ext>
              </a:extLst>
            </p:cNvPr>
            <p:cNvSpPr/>
            <p:nvPr/>
          </p:nvSpPr>
          <p:spPr>
            <a:xfrm>
              <a:off x="6047664" y="1663417"/>
              <a:ext cx="1391786" cy="5660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grpSp>
      <p:cxnSp>
        <p:nvCxnSpPr>
          <p:cNvPr id="27" name="Straight Arrow Connector 26">
            <a:extLst>
              <a:ext uri="{FF2B5EF4-FFF2-40B4-BE49-F238E27FC236}">
                <a16:creationId xmlns:a16="http://schemas.microsoft.com/office/drawing/2014/main" id="{707B6436-942D-481F-9F79-C225116507AC}"/>
              </a:ext>
            </a:extLst>
          </p:cNvPr>
          <p:cNvCxnSpPr>
            <a:cxnSpLocks/>
            <a:stCxn id="20" idx="0"/>
          </p:cNvCxnSpPr>
          <p:nvPr/>
        </p:nvCxnSpPr>
        <p:spPr>
          <a:xfrm flipH="1" flipV="1">
            <a:off x="6102790" y="2177466"/>
            <a:ext cx="17913" cy="8001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E18767D-73DC-4190-A6C5-2EC72A701518}"/>
              </a:ext>
            </a:extLst>
          </p:cNvPr>
          <p:cNvCxnSpPr>
            <a:cxnSpLocks/>
            <a:stCxn id="29" idx="0"/>
            <a:endCxn id="20" idx="2"/>
          </p:cNvCxnSpPr>
          <p:nvPr/>
        </p:nvCxnSpPr>
        <p:spPr>
          <a:xfrm flipV="1">
            <a:off x="6118292" y="3503029"/>
            <a:ext cx="2411" cy="9195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0616033-7C67-4159-8454-440C2AEA210D}"/>
              </a:ext>
            </a:extLst>
          </p:cNvPr>
          <p:cNvSpPr/>
          <p:nvPr/>
        </p:nvSpPr>
        <p:spPr>
          <a:xfrm>
            <a:off x="5091299" y="4422557"/>
            <a:ext cx="2053985" cy="1325563"/>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a:t>
            </a:r>
          </a:p>
        </p:txBody>
      </p:sp>
    </p:spTree>
    <p:extLst>
      <p:ext uri="{BB962C8B-B14F-4D97-AF65-F5344CB8AC3E}">
        <p14:creationId xmlns:p14="http://schemas.microsoft.com/office/powerpoint/2010/main" val="378438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Google Shape;102;p20"/>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The CISSP Exam</a:t>
            </a:r>
          </a:p>
          <a:p>
            <a:pPr algn="l">
              <a:lnSpc>
                <a:spcPct val="90000"/>
              </a:lnSpc>
              <a:spcBef>
                <a:spcPct val="0"/>
              </a:spcBef>
            </a:pPr>
            <a:r>
              <a:rPr lang="en-US" sz="6600" kern="1200" dirty="0">
                <a:solidFill>
                  <a:schemeClr val="tx1">
                    <a:lumMod val="85000"/>
                    <a:lumOff val="15000"/>
                  </a:schemeClr>
                </a:solidFill>
                <a:latin typeface="+mj-lt"/>
                <a:ea typeface="+mj-ea"/>
                <a:cs typeface="+mj-cs"/>
              </a:rPr>
              <a:t>What to Expect</a:t>
            </a:r>
          </a:p>
        </p:txBody>
      </p:sp>
      <p:cxnSp>
        <p:nvCxnSpPr>
          <p:cNvPr id="111" name="Straight Connector 11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532FD3DC-53F2-4552-BDFC-A13488BE18E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a:t>
            </a:fld>
            <a:endParaRPr lang="en-US" sz="600">
              <a:solidFill>
                <a:srgbClr val="FFFFFF"/>
              </a:solidFill>
            </a:endParaRPr>
          </a:p>
        </p:txBody>
      </p:sp>
    </p:spTree>
    <p:extLst>
      <p:ext uri="{BB962C8B-B14F-4D97-AF65-F5344CB8AC3E}">
        <p14:creationId xmlns:p14="http://schemas.microsoft.com/office/powerpoint/2010/main" val="1802818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045C-D851-48A5-94CD-2E93C6FF3A69}"/>
              </a:ext>
            </a:extLst>
          </p:cNvPr>
          <p:cNvSpPr>
            <a:spLocks noGrp="1"/>
          </p:cNvSpPr>
          <p:nvPr>
            <p:ph type="title"/>
          </p:nvPr>
        </p:nvSpPr>
        <p:spPr/>
        <p:txBody>
          <a:bodyPr/>
          <a:lstStyle/>
          <a:p>
            <a:r>
              <a:rPr lang="en-US" dirty="0"/>
              <a:t>ISO 27000 Standards</a:t>
            </a:r>
          </a:p>
        </p:txBody>
      </p:sp>
      <p:sp>
        <p:nvSpPr>
          <p:cNvPr id="3" name="Content Placeholder 2">
            <a:extLst>
              <a:ext uri="{FF2B5EF4-FFF2-40B4-BE49-F238E27FC236}">
                <a16:creationId xmlns:a16="http://schemas.microsoft.com/office/drawing/2014/main" id="{69D9D478-17A0-46C6-B79F-710B8C5FEAAC}"/>
              </a:ext>
            </a:extLst>
          </p:cNvPr>
          <p:cNvSpPr>
            <a:spLocks noGrp="1"/>
          </p:cNvSpPr>
          <p:nvPr>
            <p:ph idx="1"/>
          </p:nvPr>
        </p:nvSpPr>
        <p:spPr>
          <a:xfrm>
            <a:off x="838199" y="1825626"/>
            <a:ext cx="10853057" cy="4351337"/>
          </a:xfrm>
        </p:spPr>
        <p:txBody>
          <a:bodyPr>
            <a:normAutofit fontScale="70000" lnSpcReduction="20000"/>
          </a:bodyPr>
          <a:lstStyle/>
          <a:p>
            <a:r>
              <a:rPr lang="en-US" b="1" dirty="0"/>
              <a:t>Which standard to use from the ISO 27000 series and when</a:t>
            </a:r>
          </a:p>
          <a:p>
            <a:r>
              <a:rPr lang="en-US" dirty="0"/>
              <a:t>27001:  A framework designed to develop, build, implement, assess and improve an ISMS (Information Security Management System)</a:t>
            </a:r>
          </a:p>
          <a:p>
            <a:r>
              <a:rPr lang="en-US" dirty="0"/>
              <a:t>27002:  Describes the implementation of the controls referenced in Appendix A of ISO 27001.  </a:t>
            </a:r>
          </a:p>
          <a:p>
            <a:pPr lvl="1"/>
            <a:r>
              <a:rPr lang="en-US"/>
              <a:t>Specifies 14 </a:t>
            </a:r>
            <a:r>
              <a:rPr lang="en-US" dirty="0"/>
              <a:t>Domains, 35 control objectives (each of which is supported by at least one control) and 114 controls</a:t>
            </a:r>
          </a:p>
          <a:p>
            <a:r>
              <a:rPr lang="en-US" dirty="0"/>
              <a:t>27003:2017:  Provides practical guidance for the implementation of an Information Security Management System (ISMS) in an organization based on ISO/IEC 27001.</a:t>
            </a:r>
          </a:p>
          <a:p>
            <a:r>
              <a:rPr lang="en-US" dirty="0"/>
              <a:t>ISO/IEC 27004:2016 provides guidelines intended to assist organizations in evaluating the information security performance and the effectiveness of an information security management system in order to fulfil the requirements of ISO/IEC 27001.  It establishes:</a:t>
            </a:r>
          </a:p>
          <a:p>
            <a:pPr lvl="1"/>
            <a:r>
              <a:rPr lang="en-US" dirty="0"/>
              <a:t>The monitoring and measurement of information security performance </a:t>
            </a:r>
          </a:p>
          <a:p>
            <a:pPr lvl="1"/>
            <a:r>
              <a:rPr lang="en-US" dirty="0"/>
              <a:t>the monitoring and measurement of the effectiveness of an information security management system (ISMS) including its processes and controls </a:t>
            </a:r>
          </a:p>
          <a:p>
            <a:pPr lvl="1"/>
            <a:r>
              <a:rPr lang="en-US" dirty="0"/>
              <a:t>The analysis and evaluation of the results of monitoring and measurement</a:t>
            </a:r>
          </a:p>
          <a:p>
            <a:r>
              <a:rPr lang="en-US" dirty="0"/>
              <a:t>ISO 27005:  Provides guidelines for Information Security Risk Management for organizations following ISO 27001 Framework</a:t>
            </a:r>
          </a:p>
          <a:p>
            <a:endParaRPr lang="en-US" dirty="0"/>
          </a:p>
        </p:txBody>
      </p:sp>
      <p:sp>
        <p:nvSpPr>
          <p:cNvPr id="4" name="Footer Placeholder 3">
            <a:extLst>
              <a:ext uri="{FF2B5EF4-FFF2-40B4-BE49-F238E27FC236}">
                <a16:creationId xmlns:a16="http://schemas.microsoft.com/office/drawing/2014/main" id="{B5878C38-844C-46AB-BAE5-7CE8BD391D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FC7A9B4-E883-401C-8619-C44BFFBC4D5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30</a:t>
            </a:fld>
            <a:endParaRPr lang="en-US" altLang="en-US" dirty="0"/>
          </a:p>
        </p:txBody>
      </p:sp>
    </p:spTree>
    <p:extLst>
      <p:ext uri="{BB962C8B-B14F-4D97-AF65-F5344CB8AC3E}">
        <p14:creationId xmlns:p14="http://schemas.microsoft.com/office/powerpoint/2010/main" val="6346282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272"/>
          <p:cNvSpPr txBox="1">
            <a:spLocks noGrp="1"/>
          </p:cNvSpPr>
          <p:nvPr>
            <p:ph type="title"/>
          </p:nvPr>
        </p:nvSpPr>
        <p:spPr>
          <a:xfrm>
            <a:off x="838200" y="136524"/>
            <a:ext cx="10515600" cy="1325563"/>
          </a:xfrm>
          <a:prstGeom prst="rect">
            <a:avLst/>
          </a:prstGeom>
          <a:noFill/>
          <a:ln>
            <a:noFill/>
          </a:ln>
        </p:spPr>
        <p:txBody>
          <a:bodyPr spcFirstLastPara="1" wrap="square" lIns="100767" tIns="50367" rIns="100767" bIns="50367" anchor="ctr" anchorCtr="0">
            <a:noAutofit/>
          </a:bodyPr>
          <a:lstStyle/>
          <a:p>
            <a:r>
              <a:rPr lang="en" dirty="0"/>
              <a:t>NAT/PAT</a:t>
            </a:r>
            <a:endParaRPr sz="1600" dirty="0"/>
          </a:p>
        </p:txBody>
      </p:sp>
      <p:sp>
        <p:nvSpPr>
          <p:cNvPr id="2179" name="Google Shape;2179;p27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300</a:t>
            </a:fld>
            <a:endParaRPr/>
          </a:p>
        </p:txBody>
      </p:sp>
      <p:pic>
        <p:nvPicPr>
          <p:cNvPr id="2180" name="Google Shape;2180;p272" descr="A picture containing text&#10;&#10;Description generated with very high confidence"/>
          <p:cNvPicPr preferRelativeResize="0"/>
          <p:nvPr/>
        </p:nvPicPr>
        <p:blipFill rotWithShape="1">
          <a:blip r:embed="rId3">
            <a:alphaModFix/>
          </a:blip>
          <a:srcRect/>
          <a:stretch/>
        </p:blipFill>
        <p:spPr>
          <a:xfrm>
            <a:off x="1271171" y="1155569"/>
            <a:ext cx="8423020" cy="4970931"/>
          </a:xfrm>
          <a:prstGeom prst="rect">
            <a:avLst/>
          </a:prstGeom>
          <a:noFill/>
          <a:ln>
            <a:noFill/>
          </a:ln>
        </p:spPr>
      </p:pic>
      <p:sp>
        <p:nvSpPr>
          <p:cNvPr id="3" name="TextBox 2">
            <a:extLst>
              <a:ext uri="{FF2B5EF4-FFF2-40B4-BE49-F238E27FC236}">
                <a16:creationId xmlns:a16="http://schemas.microsoft.com/office/drawing/2014/main" id="{F60F31B1-59FE-4DFE-A19F-BBAB781B741F}"/>
              </a:ext>
            </a:extLst>
          </p:cNvPr>
          <p:cNvSpPr txBox="1"/>
          <p:nvPr/>
        </p:nvSpPr>
        <p:spPr>
          <a:xfrm>
            <a:off x="9173471" y="1173270"/>
            <a:ext cx="1825487" cy="646331"/>
          </a:xfrm>
          <a:prstGeom prst="rect">
            <a:avLst/>
          </a:prstGeom>
          <a:noFill/>
        </p:spPr>
        <p:txBody>
          <a:bodyPr wrap="square" rtlCol="0">
            <a:spAutoFit/>
          </a:bodyPr>
          <a:lstStyle/>
          <a:p>
            <a:r>
              <a:rPr lang="en-US" dirty="0"/>
              <a:t>NAT 1 to 1</a:t>
            </a:r>
          </a:p>
          <a:p>
            <a:r>
              <a:rPr lang="en-US" dirty="0"/>
              <a:t>PAT 1 to Many</a:t>
            </a:r>
          </a:p>
        </p:txBody>
      </p:sp>
      <p:sp>
        <p:nvSpPr>
          <p:cNvPr id="8" name="TextBox 7">
            <a:extLst>
              <a:ext uri="{FF2B5EF4-FFF2-40B4-BE49-F238E27FC236}">
                <a16:creationId xmlns:a16="http://schemas.microsoft.com/office/drawing/2014/main" id="{1010A620-4F0B-423F-9661-2ACA30DE2A09}"/>
              </a:ext>
            </a:extLst>
          </p:cNvPr>
          <p:cNvSpPr txBox="1"/>
          <p:nvPr/>
        </p:nvSpPr>
        <p:spPr>
          <a:xfrm>
            <a:off x="-472553" y="5614583"/>
            <a:ext cx="4737478" cy="1243417"/>
          </a:xfrm>
          <a:prstGeom prst="rect">
            <a:avLst/>
          </a:prstGeom>
          <a:noFill/>
        </p:spPr>
        <p:txBody>
          <a:bodyPr wrap="square">
            <a:spAutoFit/>
          </a:bodyPr>
          <a:lstStyle/>
          <a:p>
            <a:pPr marL="1202237" lvl="2" indent="-364058">
              <a:lnSpc>
                <a:spcPct val="90000"/>
              </a:lnSpc>
              <a:spcBef>
                <a:spcPts val="400"/>
              </a:spcBef>
              <a:buClr>
                <a:schemeClr val="dk1"/>
              </a:buClr>
              <a:buSzPts val="1500"/>
              <a:buFont typeface="Arial"/>
              <a:buChar char="•"/>
            </a:pPr>
            <a:r>
              <a:rPr lang="en-US" sz="1800" dirty="0">
                <a:solidFill>
                  <a:schemeClr val="dk1"/>
                </a:solidFill>
                <a:latin typeface="Calibri"/>
                <a:ea typeface="Calibri"/>
                <a:cs typeface="Calibri"/>
                <a:sym typeface="Calibri"/>
              </a:rPr>
              <a:t>Private internal use only</a:t>
            </a:r>
          </a:p>
          <a:p>
            <a:pPr marL="1202237" lvl="2" indent="-364058">
              <a:lnSpc>
                <a:spcPct val="90000"/>
              </a:lnSpc>
              <a:spcBef>
                <a:spcPts val="400"/>
              </a:spcBef>
              <a:buClr>
                <a:schemeClr val="dk1"/>
              </a:buClr>
              <a:buSzPts val="1500"/>
              <a:buFont typeface="Arial"/>
              <a:buChar char="•"/>
            </a:pPr>
            <a:r>
              <a:rPr lang="en-US" sz="1800" dirty="0">
                <a:solidFill>
                  <a:schemeClr val="dk1"/>
                </a:solidFill>
                <a:latin typeface="Calibri"/>
                <a:ea typeface="Calibri"/>
                <a:cs typeface="Calibri"/>
                <a:sym typeface="Calibri"/>
              </a:rPr>
              <a:t>10.x.x.x</a:t>
            </a:r>
            <a:endParaRPr lang="en-US" sz="1800" dirty="0"/>
          </a:p>
          <a:p>
            <a:pPr marL="1202237" lvl="2" indent="-364058">
              <a:lnSpc>
                <a:spcPct val="90000"/>
              </a:lnSpc>
              <a:spcBef>
                <a:spcPts val="400"/>
              </a:spcBef>
              <a:buClr>
                <a:schemeClr val="dk1"/>
              </a:buClr>
              <a:buSzPts val="1500"/>
              <a:buFont typeface="Arial"/>
              <a:buChar char="•"/>
            </a:pPr>
            <a:r>
              <a:rPr lang="en-US" sz="1800" dirty="0">
                <a:solidFill>
                  <a:schemeClr val="dk1"/>
                </a:solidFill>
                <a:latin typeface="Calibri"/>
                <a:ea typeface="Calibri"/>
                <a:cs typeface="Calibri"/>
                <a:sym typeface="Calibri"/>
              </a:rPr>
              <a:t>172.16.x.x-172.31.x.x</a:t>
            </a:r>
            <a:endParaRPr lang="en-US" sz="1800" dirty="0"/>
          </a:p>
          <a:p>
            <a:pPr marL="1202237" lvl="2" indent="-364058">
              <a:lnSpc>
                <a:spcPct val="90000"/>
              </a:lnSpc>
              <a:spcBef>
                <a:spcPts val="400"/>
              </a:spcBef>
              <a:buClr>
                <a:schemeClr val="dk1"/>
              </a:buClr>
              <a:buSzPts val="1500"/>
              <a:buFont typeface="Arial"/>
              <a:buChar char="•"/>
            </a:pPr>
            <a:r>
              <a:rPr lang="en-US" sz="1800" dirty="0">
                <a:solidFill>
                  <a:schemeClr val="dk1"/>
                </a:solidFill>
                <a:latin typeface="Calibri"/>
                <a:ea typeface="Calibri"/>
                <a:cs typeface="Calibri"/>
                <a:sym typeface="Calibri"/>
              </a:rPr>
              <a:t>192.168.x.x</a:t>
            </a:r>
            <a:endParaRPr lang="en-US" sz="1800" dirty="0"/>
          </a:p>
        </p:txBody>
      </p:sp>
      <p:sp>
        <p:nvSpPr>
          <p:cNvPr id="9" name="TextBox 8">
            <a:extLst>
              <a:ext uri="{FF2B5EF4-FFF2-40B4-BE49-F238E27FC236}">
                <a16:creationId xmlns:a16="http://schemas.microsoft.com/office/drawing/2014/main" id="{610A1E08-A32C-4DF4-B66F-62276ED9C82D}"/>
              </a:ext>
            </a:extLst>
          </p:cNvPr>
          <p:cNvSpPr txBox="1"/>
          <p:nvPr/>
        </p:nvSpPr>
        <p:spPr>
          <a:xfrm>
            <a:off x="3781199" y="1053638"/>
            <a:ext cx="4087505" cy="369332"/>
          </a:xfrm>
          <a:prstGeom prst="rect">
            <a:avLst/>
          </a:prstGeom>
          <a:noFill/>
        </p:spPr>
        <p:txBody>
          <a:bodyPr wrap="square" rtlCol="0">
            <a:spAutoFit/>
          </a:bodyPr>
          <a:lstStyle/>
          <a:p>
            <a:r>
              <a:rPr lang="en-US" dirty="0"/>
              <a:t>Source Address of 137.186.57.8 : 5689</a:t>
            </a:r>
          </a:p>
        </p:txBody>
      </p:sp>
    </p:spTree>
    <p:extLst>
      <p:ext uri="{BB962C8B-B14F-4D97-AF65-F5344CB8AC3E}">
        <p14:creationId xmlns:p14="http://schemas.microsoft.com/office/powerpoint/2010/main" val="201896618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CB4632C-1EAC-4990-BD43-D68995389B2B}"/>
              </a:ext>
            </a:extLst>
          </p:cNvPr>
          <p:cNvSpPr/>
          <p:nvPr/>
        </p:nvSpPr>
        <p:spPr>
          <a:xfrm>
            <a:off x="5636525" y="1910687"/>
            <a:ext cx="116006" cy="33437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4EEB7F8-73F0-47E2-AE31-09EE8B908C37}"/>
              </a:ext>
            </a:extLst>
          </p:cNvPr>
          <p:cNvSpPr/>
          <p:nvPr/>
        </p:nvSpPr>
        <p:spPr>
          <a:xfrm>
            <a:off x="7279942" y="1910687"/>
            <a:ext cx="116006" cy="33437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A8294D8-E5FE-48E8-A0A2-7B8ED8DE9302}"/>
              </a:ext>
            </a:extLst>
          </p:cNvPr>
          <p:cNvSpPr/>
          <p:nvPr/>
        </p:nvSpPr>
        <p:spPr>
          <a:xfrm rot="5400000">
            <a:off x="5670644" y="1671852"/>
            <a:ext cx="47767" cy="1221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B7A1869-6D94-4C56-87AF-221721DBA457}"/>
              </a:ext>
            </a:extLst>
          </p:cNvPr>
          <p:cNvSpPr/>
          <p:nvPr/>
        </p:nvSpPr>
        <p:spPr>
          <a:xfrm rot="5400000">
            <a:off x="7256059" y="1719620"/>
            <a:ext cx="47767" cy="1221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837AE59-7716-4C33-9A85-3F1D2A7D2D30}"/>
              </a:ext>
            </a:extLst>
          </p:cNvPr>
          <p:cNvSpPr/>
          <p:nvPr/>
        </p:nvSpPr>
        <p:spPr>
          <a:xfrm>
            <a:off x="4367284" y="2354239"/>
            <a:ext cx="2988859" cy="1624083"/>
          </a:xfrm>
          <a:custGeom>
            <a:avLst/>
            <a:gdLst>
              <a:gd name="connsiteX0" fmla="*/ 0 w 2988859"/>
              <a:gd name="connsiteY0" fmla="*/ 1624083 h 1624083"/>
              <a:gd name="connsiteX1" fmla="*/ 116006 w 2988859"/>
              <a:gd name="connsiteY1" fmla="*/ 1617260 h 1624083"/>
              <a:gd name="connsiteX2" fmla="*/ 143301 w 2988859"/>
              <a:gd name="connsiteY2" fmla="*/ 1603612 h 1624083"/>
              <a:gd name="connsiteX3" fmla="*/ 191068 w 2988859"/>
              <a:gd name="connsiteY3" fmla="*/ 1583140 h 1624083"/>
              <a:gd name="connsiteX4" fmla="*/ 211540 w 2988859"/>
              <a:gd name="connsiteY4" fmla="*/ 1562668 h 1624083"/>
              <a:gd name="connsiteX5" fmla="*/ 238835 w 2988859"/>
              <a:gd name="connsiteY5" fmla="*/ 1549021 h 1624083"/>
              <a:gd name="connsiteX6" fmla="*/ 266131 w 2988859"/>
              <a:gd name="connsiteY6" fmla="*/ 1528549 h 1624083"/>
              <a:gd name="connsiteX7" fmla="*/ 286603 w 2988859"/>
              <a:gd name="connsiteY7" fmla="*/ 1514901 h 1624083"/>
              <a:gd name="connsiteX8" fmla="*/ 327546 w 2988859"/>
              <a:gd name="connsiteY8" fmla="*/ 1473958 h 1624083"/>
              <a:gd name="connsiteX9" fmla="*/ 368489 w 2988859"/>
              <a:gd name="connsiteY9" fmla="*/ 1439839 h 1624083"/>
              <a:gd name="connsiteX10" fmla="*/ 409432 w 2988859"/>
              <a:gd name="connsiteY10" fmla="*/ 1412543 h 1624083"/>
              <a:gd name="connsiteX11" fmla="*/ 423080 w 2988859"/>
              <a:gd name="connsiteY11" fmla="*/ 1392071 h 1624083"/>
              <a:gd name="connsiteX12" fmla="*/ 443552 w 2988859"/>
              <a:gd name="connsiteY12" fmla="*/ 1371600 h 1624083"/>
              <a:gd name="connsiteX13" fmla="*/ 450376 w 2988859"/>
              <a:gd name="connsiteY13" fmla="*/ 1351128 h 1624083"/>
              <a:gd name="connsiteX14" fmla="*/ 470847 w 2988859"/>
              <a:gd name="connsiteY14" fmla="*/ 1323833 h 1624083"/>
              <a:gd name="connsiteX15" fmla="*/ 484495 w 2988859"/>
              <a:gd name="connsiteY15" fmla="*/ 1276065 h 1624083"/>
              <a:gd name="connsiteX16" fmla="*/ 498143 w 2988859"/>
              <a:gd name="connsiteY16" fmla="*/ 1248770 h 1624083"/>
              <a:gd name="connsiteX17" fmla="*/ 504967 w 2988859"/>
              <a:gd name="connsiteY17" fmla="*/ 1221474 h 1624083"/>
              <a:gd name="connsiteX18" fmla="*/ 518615 w 2988859"/>
              <a:gd name="connsiteY18" fmla="*/ 1201003 h 1624083"/>
              <a:gd name="connsiteX19" fmla="*/ 525438 w 2988859"/>
              <a:gd name="connsiteY19" fmla="*/ 1160060 h 1624083"/>
              <a:gd name="connsiteX20" fmla="*/ 532262 w 2988859"/>
              <a:gd name="connsiteY20" fmla="*/ 1132764 h 1624083"/>
              <a:gd name="connsiteX21" fmla="*/ 545910 w 2988859"/>
              <a:gd name="connsiteY21" fmla="*/ 1078173 h 1624083"/>
              <a:gd name="connsiteX22" fmla="*/ 559558 w 2988859"/>
              <a:gd name="connsiteY22" fmla="*/ 1057701 h 1624083"/>
              <a:gd name="connsiteX23" fmla="*/ 566382 w 2988859"/>
              <a:gd name="connsiteY23" fmla="*/ 1037230 h 1624083"/>
              <a:gd name="connsiteX24" fmla="*/ 593677 w 2988859"/>
              <a:gd name="connsiteY24" fmla="*/ 982639 h 1624083"/>
              <a:gd name="connsiteX25" fmla="*/ 614149 w 2988859"/>
              <a:gd name="connsiteY25" fmla="*/ 928048 h 1624083"/>
              <a:gd name="connsiteX26" fmla="*/ 627797 w 2988859"/>
              <a:gd name="connsiteY26" fmla="*/ 907576 h 1624083"/>
              <a:gd name="connsiteX27" fmla="*/ 675564 w 2988859"/>
              <a:gd name="connsiteY27" fmla="*/ 900752 h 1624083"/>
              <a:gd name="connsiteX28" fmla="*/ 702859 w 2988859"/>
              <a:gd name="connsiteY28" fmla="*/ 859809 h 1624083"/>
              <a:gd name="connsiteX29" fmla="*/ 730155 w 2988859"/>
              <a:gd name="connsiteY29" fmla="*/ 818865 h 1624083"/>
              <a:gd name="connsiteX30" fmla="*/ 757450 w 2988859"/>
              <a:gd name="connsiteY30" fmla="*/ 771098 h 1624083"/>
              <a:gd name="connsiteX31" fmla="*/ 771098 w 2988859"/>
              <a:gd name="connsiteY31" fmla="*/ 743803 h 1624083"/>
              <a:gd name="connsiteX32" fmla="*/ 791570 w 2988859"/>
              <a:gd name="connsiteY32" fmla="*/ 709683 h 1624083"/>
              <a:gd name="connsiteX33" fmla="*/ 812041 w 2988859"/>
              <a:gd name="connsiteY33" fmla="*/ 661916 h 1624083"/>
              <a:gd name="connsiteX34" fmla="*/ 818865 w 2988859"/>
              <a:gd name="connsiteY34" fmla="*/ 641445 h 1624083"/>
              <a:gd name="connsiteX35" fmla="*/ 839337 w 2988859"/>
              <a:gd name="connsiteY35" fmla="*/ 607325 h 1624083"/>
              <a:gd name="connsiteX36" fmla="*/ 866632 w 2988859"/>
              <a:gd name="connsiteY36" fmla="*/ 552734 h 1624083"/>
              <a:gd name="connsiteX37" fmla="*/ 880280 w 2988859"/>
              <a:gd name="connsiteY37" fmla="*/ 518615 h 1624083"/>
              <a:gd name="connsiteX38" fmla="*/ 907576 w 2988859"/>
              <a:gd name="connsiteY38" fmla="*/ 470848 h 1624083"/>
              <a:gd name="connsiteX39" fmla="*/ 914400 w 2988859"/>
              <a:gd name="connsiteY39" fmla="*/ 450376 h 1624083"/>
              <a:gd name="connsiteX40" fmla="*/ 928047 w 2988859"/>
              <a:gd name="connsiteY40" fmla="*/ 416257 h 1624083"/>
              <a:gd name="connsiteX41" fmla="*/ 941695 w 2988859"/>
              <a:gd name="connsiteY41" fmla="*/ 388961 h 1624083"/>
              <a:gd name="connsiteX42" fmla="*/ 948519 w 2988859"/>
              <a:gd name="connsiteY42" fmla="*/ 368489 h 1624083"/>
              <a:gd name="connsiteX43" fmla="*/ 962167 w 2988859"/>
              <a:gd name="connsiteY43" fmla="*/ 341194 h 1624083"/>
              <a:gd name="connsiteX44" fmla="*/ 975815 w 2988859"/>
              <a:gd name="connsiteY44" fmla="*/ 300251 h 1624083"/>
              <a:gd name="connsiteX45" fmla="*/ 1003110 w 2988859"/>
              <a:gd name="connsiteY45" fmla="*/ 259307 h 1624083"/>
              <a:gd name="connsiteX46" fmla="*/ 1023582 w 2988859"/>
              <a:gd name="connsiteY46" fmla="*/ 218364 h 1624083"/>
              <a:gd name="connsiteX47" fmla="*/ 1044053 w 2988859"/>
              <a:gd name="connsiteY47" fmla="*/ 197892 h 1624083"/>
              <a:gd name="connsiteX48" fmla="*/ 1057701 w 2988859"/>
              <a:gd name="connsiteY48" fmla="*/ 170597 h 1624083"/>
              <a:gd name="connsiteX49" fmla="*/ 1084997 w 2988859"/>
              <a:gd name="connsiteY49" fmla="*/ 143301 h 1624083"/>
              <a:gd name="connsiteX50" fmla="*/ 1119116 w 2988859"/>
              <a:gd name="connsiteY50" fmla="*/ 109182 h 1624083"/>
              <a:gd name="connsiteX51" fmla="*/ 1153235 w 2988859"/>
              <a:gd name="connsiteY51" fmla="*/ 54591 h 1624083"/>
              <a:gd name="connsiteX52" fmla="*/ 1187355 w 2988859"/>
              <a:gd name="connsiteY52" fmla="*/ 27295 h 1624083"/>
              <a:gd name="connsiteX53" fmla="*/ 1221474 w 2988859"/>
              <a:gd name="connsiteY53" fmla="*/ 0 h 1624083"/>
              <a:gd name="connsiteX54" fmla="*/ 1337480 w 2988859"/>
              <a:gd name="connsiteY54" fmla="*/ 6824 h 1624083"/>
              <a:gd name="connsiteX55" fmla="*/ 1494429 w 2988859"/>
              <a:gd name="connsiteY55" fmla="*/ 20471 h 1624083"/>
              <a:gd name="connsiteX56" fmla="*/ 1876567 w 2988859"/>
              <a:gd name="connsiteY56" fmla="*/ 13648 h 1624083"/>
              <a:gd name="connsiteX57" fmla="*/ 1897038 w 2988859"/>
              <a:gd name="connsiteY57" fmla="*/ 6824 h 1624083"/>
              <a:gd name="connsiteX58" fmla="*/ 1931158 w 2988859"/>
              <a:gd name="connsiteY58" fmla="*/ 0 h 1624083"/>
              <a:gd name="connsiteX59" fmla="*/ 1992573 w 2988859"/>
              <a:gd name="connsiteY59" fmla="*/ 6824 h 1624083"/>
              <a:gd name="connsiteX60" fmla="*/ 2013044 w 2988859"/>
              <a:gd name="connsiteY60" fmla="*/ 27295 h 1624083"/>
              <a:gd name="connsiteX61" fmla="*/ 2053988 w 2988859"/>
              <a:gd name="connsiteY61" fmla="*/ 47767 h 1624083"/>
              <a:gd name="connsiteX62" fmla="*/ 2149522 w 2988859"/>
              <a:gd name="connsiteY62" fmla="*/ 47767 h 1624083"/>
              <a:gd name="connsiteX63" fmla="*/ 2204113 w 2988859"/>
              <a:gd name="connsiteY63" fmla="*/ 75062 h 1624083"/>
              <a:gd name="connsiteX64" fmla="*/ 2224585 w 2988859"/>
              <a:gd name="connsiteY64" fmla="*/ 88710 h 1624083"/>
              <a:gd name="connsiteX65" fmla="*/ 2265528 w 2988859"/>
              <a:gd name="connsiteY65" fmla="*/ 102358 h 1624083"/>
              <a:gd name="connsiteX66" fmla="*/ 2395182 w 2988859"/>
              <a:gd name="connsiteY66" fmla="*/ 95534 h 1624083"/>
              <a:gd name="connsiteX67" fmla="*/ 2422477 w 2988859"/>
              <a:gd name="connsiteY67" fmla="*/ 88710 h 1624083"/>
              <a:gd name="connsiteX68" fmla="*/ 2511188 w 2988859"/>
              <a:gd name="connsiteY68" fmla="*/ 81886 h 1624083"/>
              <a:gd name="connsiteX69" fmla="*/ 2586250 w 2988859"/>
              <a:gd name="connsiteY69" fmla="*/ 88710 h 1624083"/>
              <a:gd name="connsiteX70" fmla="*/ 2606722 w 2988859"/>
              <a:gd name="connsiteY70" fmla="*/ 95534 h 1624083"/>
              <a:gd name="connsiteX71" fmla="*/ 2688609 w 2988859"/>
              <a:gd name="connsiteY71" fmla="*/ 88710 h 1624083"/>
              <a:gd name="connsiteX72" fmla="*/ 2866029 w 2988859"/>
              <a:gd name="connsiteY72" fmla="*/ 68239 h 1624083"/>
              <a:gd name="connsiteX73" fmla="*/ 2906973 w 2988859"/>
              <a:gd name="connsiteY73" fmla="*/ 54591 h 1624083"/>
              <a:gd name="connsiteX74" fmla="*/ 2927444 w 2988859"/>
              <a:gd name="connsiteY74" fmla="*/ 47767 h 1624083"/>
              <a:gd name="connsiteX75" fmla="*/ 2975212 w 2988859"/>
              <a:gd name="connsiteY75" fmla="*/ 34119 h 1624083"/>
              <a:gd name="connsiteX76" fmla="*/ 2988859 w 2988859"/>
              <a:gd name="connsiteY76" fmla="*/ 27295 h 16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988859" h="1624083">
                <a:moveTo>
                  <a:pt x="0" y="1624083"/>
                </a:moveTo>
                <a:cubicBezTo>
                  <a:pt x="38669" y="1621809"/>
                  <a:pt x="77660" y="1622738"/>
                  <a:pt x="116006" y="1617260"/>
                </a:cubicBezTo>
                <a:cubicBezTo>
                  <a:pt x="126076" y="1615821"/>
                  <a:pt x="134041" y="1607821"/>
                  <a:pt x="143301" y="1603612"/>
                </a:cubicBezTo>
                <a:cubicBezTo>
                  <a:pt x="159071" y="1596444"/>
                  <a:pt x="175146" y="1589964"/>
                  <a:pt x="191068" y="1583140"/>
                </a:cubicBezTo>
                <a:cubicBezTo>
                  <a:pt x="197892" y="1576316"/>
                  <a:pt x="203687" y="1568277"/>
                  <a:pt x="211540" y="1562668"/>
                </a:cubicBezTo>
                <a:cubicBezTo>
                  <a:pt x="219817" y="1556756"/>
                  <a:pt x="230209" y="1554412"/>
                  <a:pt x="238835" y="1549021"/>
                </a:cubicBezTo>
                <a:cubicBezTo>
                  <a:pt x="248480" y="1542993"/>
                  <a:pt x="256876" y="1535160"/>
                  <a:pt x="266131" y="1528549"/>
                </a:cubicBezTo>
                <a:cubicBezTo>
                  <a:pt x="272805" y="1523782"/>
                  <a:pt x="280473" y="1520350"/>
                  <a:pt x="286603" y="1514901"/>
                </a:cubicBezTo>
                <a:cubicBezTo>
                  <a:pt x="301029" y="1502078"/>
                  <a:pt x="311487" y="1484664"/>
                  <a:pt x="327546" y="1473958"/>
                </a:cubicBezTo>
                <a:cubicBezTo>
                  <a:pt x="400704" y="1425184"/>
                  <a:pt x="289669" y="1501143"/>
                  <a:pt x="368489" y="1439839"/>
                </a:cubicBezTo>
                <a:cubicBezTo>
                  <a:pt x="381436" y="1429769"/>
                  <a:pt x="409432" y="1412543"/>
                  <a:pt x="409432" y="1412543"/>
                </a:cubicBezTo>
                <a:cubicBezTo>
                  <a:pt x="413981" y="1405719"/>
                  <a:pt x="417829" y="1398371"/>
                  <a:pt x="423080" y="1392071"/>
                </a:cubicBezTo>
                <a:cubicBezTo>
                  <a:pt x="429258" y="1384657"/>
                  <a:pt x="438199" y="1379630"/>
                  <a:pt x="443552" y="1371600"/>
                </a:cubicBezTo>
                <a:cubicBezTo>
                  <a:pt x="447542" y="1365615"/>
                  <a:pt x="446807" y="1357373"/>
                  <a:pt x="450376" y="1351128"/>
                </a:cubicBezTo>
                <a:cubicBezTo>
                  <a:pt x="456018" y="1341254"/>
                  <a:pt x="464023" y="1332931"/>
                  <a:pt x="470847" y="1323833"/>
                </a:cubicBezTo>
                <a:cubicBezTo>
                  <a:pt x="474310" y="1309982"/>
                  <a:pt x="478621" y="1289770"/>
                  <a:pt x="484495" y="1276065"/>
                </a:cubicBezTo>
                <a:cubicBezTo>
                  <a:pt x="488502" y="1266715"/>
                  <a:pt x="493594" y="1257868"/>
                  <a:pt x="498143" y="1248770"/>
                </a:cubicBezTo>
                <a:cubicBezTo>
                  <a:pt x="500418" y="1239671"/>
                  <a:pt x="501272" y="1230094"/>
                  <a:pt x="504967" y="1221474"/>
                </a:cubicBezTo>
                <a:cubicBezTo>
                  <a:pt x="508198" y="1213936"/>
                  <a:pt x="516022" y="1208783"/>
                  <a:pt x="518615" y="1201003"/>
                </a:cubicBezTo>
                <a:cubicBezTo>
                  <a:pt x="522990" y="1187877"/>
                  <a:pt x="522725" y="1173627"/>
                  <a:pt x="525438" y="1160060"/>
                </a:cubicBezTo>
                <a:cubicBezTo>
                  <a:pt x="527277" y="1150863"/>
                  <a:pt x="530227" y="1141919"/>
                  <a:pt x="532262" y="1132764"/>
                </a:cubicBezTo>
                <a:cubicBezTo>
                  <a:pt x="535377" y="1118749"/>
                  <a:pt x="538594" y="1092805"/>
                  <a:pt x="545910" y="1078173"/>
                </a:cubicBezTo>
                <a:cubicBezTo>
                  <a:pt x="549578" y="1070837"/>
                  <a:pt x="555890" y="1065037"/>
                  <a:pt x="559558" y="1057701"/>
                </a:cubicBezTo>
                <a:cubicBezTo>
                  <a:pt x="562775" y="1051268"/>
                  <a:pt x="563406" y="1043778"/>
                  <a:pt x="566382" y="1037230"/>
                </a:cubicBezTo>
                <a:cubicBezTo>
                  <a:pt x="574801" y="1018709"/>
                  <a:pt x="593677" y="982639"/>
                  <a:pt x="593677" y="982639"/>
                </a:cubicBezTo>
                <a:cubicBezTo>
                  <a:pt x="601141" y="952784"/>
                  <a:pt x="598289" y="955803"/>
                  <a:pt x="614149" y="928048"/>
                </a:cubicBezTo>
                <a:cubicBezTo>
                  <a:pt x="618218" y="920927"/>
                  <a:pt x="620302" y="910907"/>
                  <a:pt x="627797" y="907576"/>
                </a:cubicBezTo>
                <a:cubicBezTo>
                  <a:pt x="642495" y="901044"/>
                  <a:pt x="659642" y="903027"/>
                  <a:pt x="675564" y="900752"/>
                </a:cubicBezTo>
                <a:cubicBezTo>
                  <a:pt x="691790" y="852074"/>
                  <a:pt x="668782" y="910925"/>
                  <a:pt x="702859" y="859809"/>
                </a:cubicBezTo>
                <a:cubicBezTo>
                  <a:pt x="742361" y="800556"/>
                  <a:pt x="664849" y="884171"/>
                  <a:pt x="730155" y="818865"/>
                </a:cubicBezTo>
                <a:cubicBezTo>
                  <a:pt x="743561" y="778648"/>
                  <a:pt x="727942" y="818311"/>
                  <a:pt x="757450" y="771098"/>
                </a:cubicBezTo>
                <a:cubicBezTo>
                  <a:pt x="762841" y="762472"/>
                  <a:pt x="766158" y="752695"/>
                  <a:pt x="771098" y="743803"/>
                </a:cubicBezTo>
                <a:cubicBezTo>
                  <a:pt x="777539" y="732209"/>
                  <a:pt x="785638" y="721546"/>
                  <a:pt x="791570" y="709683"/>
                </a:cubicBezTo>
                <a:cubicBezTo>
                  <a:pt x="799317" y="694189"/>
                  <a:pt x="805607" y="678000"/>
                  <a:pt x="812041" y="661916"/>
                </a:cubicBezTo>
                <a:cubicBezTo>
                  <a:pt x="814712" y="655238"/>
                  <a:pt x="815648" y="647878"/>
                  <a:pt x="818865" y="641445"/>
                </a:cubicBezTo>
                <a:cubicBezTo>
                  <a:pt x="824797" y="629582"/>
                  <a:pt x="833049" y="619003"/>
                  <a:pt x="839337" y="607325"/>
                </a:cubicBezTo>
                <a:cubicBezTo>
                  <a:pt x="848982" y="589412"/>
                  <a:pt x="858106" y="571206"/>
                  <a:pt x="866632" y="552734"/>
                </a:cubicBezTo>
                <a:cubicBezTo>
                  <a:pt x="871765" y="541612"/>
                  <a:pt x="874802" y="529571"/>
                  <a:pt x="880280" y="518615"/>
                </a:cubicBezTo>
                <a:cubicBezTo>
                  <a:pt x="914543" y="450090"/>
                  <a:pt x="871690" y="554581"/>
                  <a:pt x="907576" y="470848"/>
                </a:cubicBezTo>
                <a:cubicBezTo>
                  <a:pt x="910410" y="464236"/>
                  <a:pt x="911874" y="457111"/>
                  <a:pt x="914400" y="450376"/>
                </a:cubicBezTo>
                <a:cubicBezTo>
                  <a:pt x="918701" y="438907"/>
                  <a:pt x="923072" y="427450"/>
                  <a:pt x="928047" y="416257"/>
                </a:cubicBezTo>
                <a:cubicBezTo>
                  <a:pt x="932178" y="406961"/>
                  <a:pt x="937688" y="398311"/>
                  <a:pt x="941695" y="388961"/>
                </a:cubicBezTo>
                <a:cubicBezTo>
                  <a:pt x="944529" y="382349"/>
                  <a:pt x="945685" y="375101"/>
                  <a:pt x="948519" y="368489"/>
                </a:cubicBezTo>
                <a:cubicBezTo>
                  <a:pt x="952526" y="359139"/>
                  <a:pt x="958389" y="350639"/>
                  <a:pt x="962167" y="341194"/>
                </a:cubicBezTo>
                <a:cubicBezTo>
                  <a:pt x="967510" y="327837"/>
                  <a:pt x="967835" y="312221"/>
                  <a:pt x="975815" y="300251"/>
                </a:cubicBezTo>
                <a:cubicBezTo>
                  <a:pt x="984913" y="286603"/>
                  <a:pt x="997923" y="274868"/>
                  <a:pt x="1003110" y="259307"/>
                </a:cubicBezTo>
                <a:cubicBezTo>
                  <a:pt x="1009950" y="238789"/>
                  <a:pt x="1008884" y="236002"/>
                  <a:pt x="1023582" y="218364"/>
                </a:cubicBezTo>
                <a:cubicBezTo>
                  <a:pt x="1029760" y="210950"/>
                  <a:pt x="1038444" y="205745"/>
                  <a:pt x="1044053" y="197892"/>
                </a:cubicBezTo>
                <a:cubicBezTo>
                  <a:pt x="1049966" y="189614"/>
                  <a:pt x="1051598" y="178735"/>
                  <a:pt x="1057701" y="170597"/>
                </a:cubicBezTo>
                <a:cubicBezTo>
                  <a:pt x="1065422" y="160303"/>
                  <a:pt x="1076623" y="153071"/>
                  <a:pt x="1084997" y="143301"/>
                </a:cubicBezTo>
                <a:cubicBezTo>
                  <a:pt x="1115325" y="107918"/>
                  <a:pt x="1079688" y="135467"/>
                  <a:pt x="1119116" y="109182"/>
                </a:cubicBezTo>
                <a:cubicBezTo>
                  <a:pt x="1135357" y="60459"/>
                  <a:pt x="1120794" y="76219"/>
                  <a:pt x="1153235" y="54591"/>
                </a:cubicBezTo>
                <a:cubicBezTo>
                  <a:pt x="1192346" y="-4076"/>
                  <a:pt x="1140269" y="64962"/>
                  <a:pt x="1187355" y="27295"/>
                </a:cubicBezTo>
                <a:cubicBezTo>
                  <a:pt x="1231451" y="-7980"/>
                  <a:pt x="1170018" y="17153"/>
                  <a:pt x="1221474" y="0"/>
                </a:cubicBezTo>
                <a:lnTo>
                  <a:pt x="1337480" y="6824"/>
                </a:lnTo>
                <a:cubicBezTo>
                  <a:pt x="1389847" y="10751"/>
                  <a:pt x="1494429" y="20471"/>
                  <a:pt x="1494429" y="20471"/>
                </a:cubicBezTo>
                <a:lnTo>
                  <a:pt x="1876567" y="13648"/>
                </a:lnTo>
                <a:cubicBezTo>
                  <a:pt x="1883756" y="13404"/>
                  <a:pt x="1890060" y="8569"/>
                  <a:pt x="1897038" y="6824"/>
                </a:cubicBezTo>
                <a:cubicBezTo>
                  <a:pt x="1908290" y="4011"/>
                  <a:pt x="1919785" y="2275"/>
                  <a:pt x="1931158" y="0"/>
                </a:cubicBezTo>
                <a:cubicBezTo>
                  <a:pt x="1951630" y="2275"/>
                  <a:pt x="1973032" y="311"/>
                  <a:pt x="1992573" y="6824"/>
                </a:cubicBezTo>
                <a:cubicBezTo>
                  <a:pt x="2001728" y="9876"/>
                  <a:pt x="2005631" y="21117"/>
                  <a:pt x="2013044" y="27295"/>
                </a:cubicBezTo>
                <a:cubicBezTo>
                  <a:pt x="2030682" y="41993"/>
                  <a:pt x="2033470" y="40928"/>
                  <a:pt x="2053988" y="47767"/>
                </a:cubicBezTo>
                <a:cubicBezTo>
                  <a:pt x="2087533" y="43574"/>
                  <a:pt x="2116727" y="34648"/>
                  <a:pt x="2149522" y="47767"/>
                </a:cubicBezTo>
                <a:cubicBezTo>
                  <a:pt x="2265492" y="94156"/>
                  <a:pt x="2098846" y="48749"/>
                  <a:pt x="2204113" y="75062"/>
                </a:cubicBezTo>
                <a:cubicBezTo>
                  <a:pt x="2210937" y="79611"/>
                  <a:pt x="2217090" y="85379"/>
                  <a:pt x="2224585" y="88710"/>
                </a:cubicBezTo>
                <a:cubicBezTo>
                  <a:pt x="2237731" y="94553"/>
                  <a:pt x="2265528" y="102358"/>
                  <a:pt x="2265528" y="102358"/>
                </a:cubicBezTo>
                <a:cubicBezTo>
                  <a:pt x="2308746" y="100083"/>
                  <a:pt x="2352067" y="99283"/>
                  <a:pt x="2395182" y="95534"/>
                </a:cubicBezTo>
                <a:cubicBezTo>
                  <a:pt x="2404525" y="94722"/>
                  <a:pt x="2413163" y="89806"/>
                  <a:pt x="2422477" y="88710"/>
                </a:cubicBezTo>
                <a:cubicBezTo>
                  <a:pt x="2451932" y="85245"/>
                  <a:pt x="2481618" y="84161"/>
                  <a:pt x="2511188" y="81886"/>
                </a:cubicBezTo>
                <a:cubicBezTo>
                  <a:pt x="2536209" y="84161"/>
                  <a:pt x="2561379" y="85157"/>
                  <a:pt x="2586250" y="88710"/>
                </a:cubicBezTo>
                <a:cubicBezTo>
                  <a:pt x="2593371" y="89727"/>
                  <a:pt x="2599529" y="95534"/>
                  <a:pt x="2606722" y="95534"/>
                </a:cubicBezTo>
                <a:cubicBezTo>
                  <a:pt x="2634112" y="95534"/>
                  <a:pt x="2661313" y="90985"/>
                  <a:pt x="2688609" y="88710"/>
                </a:cubicBezTo>
                <a:cubicBezTo>
                  <a:pt x="2775884" y="53799"/>
                  <a:pt x="2676309" y="89318"/>
                  <a:pt x="2866029" y="68239"/>
                </a:cubicBezTo>
                <a:cubicBezTo>
                  <a:pt x="2880327" y="66650"/>
                  <a:pt x="2893325" y="59140"/>
                  <a:pt x="2906973" y="54591"/>
                </a:cubicBezTo>
                <a:cubicBezTo>
                  <a:pt x="2913797" y="52316"/>
                  <a:pt x="2920466" y="49512"/>
                  <a:pt x="2927444" y="47767"/>
                </a:cubicBezTo>
                <a:cubicBezTo>
                  <a:pt x="2944698" y="43454"/>
                  <a:pt x="2958897" y="40645"/>
                  <a:pt x="2975212" y="34119"/>
                </a:cubicBezTo>
                <a:cubicBezTo>
                  <a:pt x="2979934" y="32230"/>
                  <a:pt x="2984310" y="29570"/>
                  <a:pt x="2988859" y="27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1E420B6-7434-4582-8BC0-DB11C1629920}"/>
              </a:ext>
            </a:extLst>
          </p:cNvPr>
          <p:cNvSpPr txBox="1"/>
          <p:nvPr/>
        </p:nvSpPr>
        <p:spPr>
          <a:xfrm>
            <a:off x="1265829" y="275767"/>
            <a:ext cx="6424683" cy="923330"/>
          </a:xfrm>
          <a:prstGeom prst="rect">
            <a:avLst/>
          </a:prstGeom>
          <a:noFill/>
        </p:spPr>
        <p:txBody>
          <a:bodyPr wrap="square" rtlCol="0">
            <a:spAutoFit/>
          </a:bodyPr>
          <a:lstStyle/>
          <a:p>
            <a:r>
              <a:rPr lang="en-US" dirty="0"/>
              <a:t>NAT Network Address Translation—Security (Hiding internal IP addresses from the public)</a:t>
            </a:r>
          </a:p>
          <a:p>
            <a:r>
              <a:rPr lang="en-US" dirty="0"/>
              <a:t>PAT (Port Address Translation)—Many to One mapping</a:t>
            </a:r>
          </a:p>
        </p:txBody>
      </p:sp>
      <p:sp>
        <p:nvSpPr>
          <p:cNvPr id="49" name="TextBox 48">
            <a:extLst>
              <a:ext uri="{FF2B5EF4-FFF2-40B4-BE49-F238E27FC236}">
                <a16:creationId xmlns:a16="http://schemas.microsoft.com/office/drawing/2014/main" id="{65C0E661-E73D-4B95-BC22-B41DA3E1C5BA}"/>
              </a:ext>
            </a:extLst>
          </p:cNvPr>
          <p:cNvSpPr txBox="1"/>
          <p:nvPr/>
        </p:nvSpPr>
        <p:spPr>
          <a:xfrm>
            <a:off x="7840639" y="163773"/>
            <a:ext cx="3719015" cy="1200329"/>
          </a:xfrm>
          <a:prstGeom prst="rect">
            <a:avLst/>
          </a:prstGeom>
          <a:noFill/>
        </p:spPr>
        <p:txBody>
          <a:bodyPr wrap="square" rtlCol="0">
            <a:spAutoFit/>
          </a:bodyPr>
          <a:lstStyle/>
          <a:p>
            <a:r>
              <a:rPr lang="en-US" dirty="0"/>
              <a:t>RFC 1918 Private, Internal IP Address</a:t>
            </a:r>
          </a:p>
          <a:p>
            <a:r>
              <a:rPr lang="en-US" dirty="0"/>
              <a:t>10.x.x.x</a:t>
            </a:r>
          </a:p>
          <a:p>
            <a:r>
              <a:rPr lang="en-US"/>
              <a:t>172.16</a:t>
            </a:r>
            <a:r>
              <a:rPr lang="en-US" dirty="0"/>
              <a:t>.x.x-172.31.x.x</a:t>
            </a:r>
          </a:p>
          <a:p>
            <a:r>
              <a:rPr lang="en-US" dirty="0"/>
              <a:t>192.168.x.x.</a:t>
            </a:r>
          </a:p>
        </p:txBody>
      </p:sp>
      <p:sp>
        <p:nvSpPr>
          <p:cNvPr id="2" name="Rectangle 1">
            <a:extLst>
              <a:ext uri="{FF2B5EF4-FFF2-40B4-BE49-F238E27FC236}">
                <a16:creationId xmlns:a16="http://schemas.microsoft.com/office/drawing/2014/main" id="{97C0FE1F-E512-474B-82E4-5EBC77CDD03A}"/>
              </a:ext>
            </a:extLst>
          </p:cNvPr>
          <p:cNvSpPr/>
          <p:nvPr/>
        </p:nvSpPr>
        <p:spPr>
          <a:xfrm>
            <a:off x="3528491" y="3766782"/>
            <a:ext cx="883715"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sp>
        <p:nvSpPr>
          <p:cNvPr id="32" name="Rectangle 31">
            <a:extLst>
              <a:ext uri="{FF2B5EF4-FFF2-40B4-BE49-F238E27FC236}">
                <a16:creationId xmlns:a16="http://schemas.microsoft.com/office/drawing/2014/main" id="{EAFBC597-E514-4B82-B9A8-CC64E7E61916}"/>
              </a:ext>
            </a:extLst>
          </p:cNvPr>
          <p:cNvSpPr/>
          <p:nvPr/>
        </p:nvSpPr>
        <p:spPr>
          <a:xfrm>
            <a:off x="3646228" y="4926841"/>
            <a:ext cx="742664"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Freeform: Shape 11">
            <a:extLst>
              <a:ext uri="{FF2B5EF4-FFF2-40B4-BE49-F238E27FC236}">
                <a16:creationId xmlns:a16="http://schemas.microsoft.com/office/drawing/2014/main" id="{B044B791-F157-4887-A7EC-E04B5013770A}"/>
              </a:ext>
            </a:extLst>
          </p:cNvPr>
          <p:cNvSpPr/>
          <p:nvPr/>
        </p:nvSpPr>
        <p:spPr>
          <a:xfrm>
            <a:off x="3616657" y="4107976"/>
            <a:ext cx="72762" cy="150125"/>
          </a:xfrm>
          <a:custGeom>
            <a:avLst/>
            <a:gdLst>
              <a:gd name="connsiteX0" fmla="*/ 47767 w 72762"/>
              <a:gd name="connsiteY0" fmla="*/ 27296 h 150125"/>
              <a:gd name="connsiteX1" fmla="*/ 34119 w 72762"/>
              <a:gd name="connsiteY1" fmla="*/ 61415 h 150125"/>
              <a:gd name="connsiteX2" fmla="*/ 27295 w 72762"/>
              <a:gd name="connsiteY2" fmla="*/ 81887 h 150125"/>
              <a:gd name="connsiteX3" fmla="*/ 61415 w 72762"/>
              <a:gd name="connsiteY3" fmla="*/ 20472 h 150125"/>
              <a:gd name="connsiteX4" fmla="*/ 61415 w 72762"/>
              <a:gd name="connsiteY4" fmla="*/ 102358 h 150125"/>
              <a:gd name="connsiteX5" fmla="*/ 40943 w 72762"/>
              <a:gd name="connsiteY5" fmla="*/ 81887 h 150125"/>
              <a:gd name="connsiteX6" fmla="*/ 34119 w 72762"/>
              <a:gd name="connsiteY6" fmla="*/ 34120 h 150125"/>
              <a:gd name="connsiteX7" fmla="*/ 27295 w 72762"/>
              <a:gd name="connsiteY7" fmla="*/ 75063 h 150125"/>
              <a:gd name="connsiteX8" fmla="*/ 20471 w 72762"/>
              <a:gd name="connsiteY8" fmla="*/ 102358 h 150125"/>
              <a:gd name="connsiteX9" fmla="*/ 40943 w 72762"/>
              <a:gd name="connsiteY9" fmla="*/ 40943 h 150125"/>
              <a:gd name="connsiteX10" fmla="*/ 54591 w 72762"/>
              <a:gd name="connsiteY10" fmla="*/ 0 h 150125"/>
              <a:gd name="connsiteX11" fmla="*/ 47767 w 72762"/>
              <a:gd name="connsiteY11" fmla="*/ 61415 h 150125"/>
              <a:gd name="connsiteX12" fmla="*/ 40943 w 72762"/>
              <a:gd name="connsiteY12" fmla="*/ 81887 h 150125"/>
              <a:gd name="connsiteX13" fmla="*/ 27295 w 72762"/>
              <a:gd name="connsiteY13" fmla="*/ 150125 h 150125"/>
              <a:gd name="connsiteX14" fmla="*/ 13647 w 72762"/>
              <a:gd name="connsiteY14" fmla="*/ 122830 h 150125"/>
              <a:gd name="connsiteX15" fmla="*/ 0 w 72762"/>
              <a:gd name="connsiteY15" fmla="*/ 40943 h 150125"/>
              <a:gd name="connsiteX16" fmla="*/ 6824 w 72762"/>
              <a:gd name="connsiteY16" fmla="*/ 68239 h 150125"/>
              <a:gd name="connsiteX17" fmla="*/ 20471 w 72762"/>
              <a:gd name="connsiteY17" fmla="*/ 129654 h 150125"/>
              <a:gd name="connsiteX18" fmla="*/ 40943 w 72762"/>
              <a:gd name="connsiteY18" fmla="*/ 81887 h 150125"/>
              <a:gd name="connsiteX19" fmla="*/ 47767 w 72762"/>
              <a:gd name="connsiteY19" fmla="*/ 61415 h 150125"/>
              <a:gd name="connsiteX20" fmla="*/ 47767 w 72762"/>
              <a:gd name="connsiteY20" fmla="*/ 27296 h 15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762" h="150125">
                <a:moveTo>
                  <a:pt x="47767" y="27296"/>
                </a:moveTo>
                <a:cubicBezTo>
                  <a:pt x="45492" y="27296"/>
                  <a:pt x="38420" y="49946"/>
                  <a:pt x="34119" y="61415"/>
                </a:cubicBezTo>
                <a:cubicBezTo>
                  <a:pt x="31593" y="68150"/>
                  <a:pt x="22209" y="86973"/>
                  <a:pt x="27295" y="81887"/>
                </a:cubicBezTo>
                <a:cubicBezTo>
                  <a:pt x="50759" y="58423"/>
                  <a:pt x="52834" y="46214"/>
                  <a:pt x="61415" y="20472"/>
                </a:cubicBezTo>
                <a:cubicBezTo>
                  <a:pt x="70319" y="47182"/>
                  <a:pt x="81731" y="71884"/>
                  <a:pt x="61415" y="102358"/>
                </a:cubicBezTo>
                <a:cubicBezTo>
                  <a:pt x="56062" y="110388"/>
                  <a:pt x="47767" y="88711"/>
                  <a:pt x="40943" y="81887"/>
                </a:cubicBezTo>
                <a:cubicBezTo>
                  <a:pt x="38668" y="65965"/>
                  <a:pt x="48505" y="41313"/>
                  <a:pt x="34119" y="34120"/>
                </a:cubicBezTo>
                <a:cubicBezTo>
                  <a:pt x="21744" y="27932"/>
                  <a:pt x="30009" y="61496"/>
                  <a:pt x="27295" y="75063"/>
                </a:cubicBezTo>
                <a:cubicBezTo>
                  <a:pt x="25456" y="84259"/>
                  <a:pt x="13839" y="108990"/>
                  <a:pt x="20471" y="102358"/>
                </a:cubicBezTo>
                <a:cubicBezTo>
                  <a:pt x="30245" y="92584"/>
                  <a:pt x="36781" y="54815"/>
                  <a:pt x="40943" y="40943"/>
                </a:cubicBezTo>
                <a:cubicBezTo>
                  <a:pt x="45077" y="27164"/>
                  <a:pt x="54591" y="0"/>
                  <a:pt x="54591" y="0"/>
                </a:cubicBezTo>
                <a:cubicBezTo>
                  <a:pt x="52316" y="20472"/>
                  <a:pt x="51153" y="41098"/>
                  <a:pt x="47767" y="61415"/>
                </a:cubicBezTo>
                <a:cubicBezTo>
                  <a:pt x="46584" y="68510"/>
                  <a:pt x="42560" y="74878"/>
                  <a:pt x="40943" y="81887"/>
                </a:cubicBezTo>
                <a:cubicBezTo>
                  <a:pt x="35727" y="104489"/>
                  <a:pt x="27295" y="150125"/>
                  <a:pt x="27295" y="150125"/>
                </a:cubicBezTo>
                <a:cubicBezTo>
                  <a:pt x="22746" y="141027"/>
                  <a:pt x="16864" y="132480"/>
                  <a:pt x="13647" y="122830"/>
                </a:cubicBezTo>
                <a:cubicBezTo>
                  <a:pt x="9773" y="111209"/>
                  <a:pt x="0" y="47120"/>
                  <a:pt x="0" y="40943"/>
                </a:cubicBezTo>
                <a:cubicBezTo>
                  <a:pt x="0" y="31564"/>
                  <a:pt x="4790" y="59084"/>
                  <a:pt x="6824" y="68239"/>
                </a:cubicBezTo>
                <a:cubicBezTo>
                  <a:pt x="24149" y="146208"/>
                  <a:pt x="3829" y="63084"/>
                  <a:pt x="20471" y="129654"/>
                </a:cubicBezTo>
                <a:cubicBezTo>
                  <a:pt x="41248" y="98489"/>
                  <a:pt x="29927" y="120443"/>
                  <a:pt x="40943" y="81887"/>
                </a:cubicBezTo>
                <a:cubicBezTo>
                  <a:pt x="42919" y="74971"/>
                  <a:pt x="52853" y="56329"/>
                  <a:pt x="47767" y="61415"/>
                </a:cubicBezTo>
                <a:cubicBezTo>
                  <a:pt x="11639" y="97542"/>
                  <a:pt x="50042" y="27296"/>
                  <a:pt x="47767" y="27296"/>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FCEA0F8-5627-462B-952A-CF0251E4E43E}"/>
              </a:ext>
            </a:extLst>
          </p:cNvPr>
          <p:cNvSpPr/>
          <p:nvPr/>
        </p:nvSpPr>
        <p:spPr>
          <a:xfrm>
            <a:off x="3295934" y="4258101"/>
            <a:ext cx="350294" cy="996287"/>
          </a:xfrm>
          <a:custGeom>
            <a:avLst/>
            <a:gdLst>
              <a:gd name="connsiteX0" fmla="*/ 361666 w 361666"/>
              <a:gd name="connsiteY0" fmla="*/ 0 h 1085035"/>
              <a:gd name="connsiteX1" fmla="*/ 286603 w 361666"/>
              <a:gd name="connsiteY1" fmla="*/ 20472 h 1085035"/>
              <a:gd name="connsiteX2" fmla="*/ 266132 w 361666"/>
              <a:gd name="connsiteY2" fmla="*/ 27296 h 1085035"/>
              <a:gd name="connsiteX3" fmla="*/ 238836 w 361666"/>
              <a:gd name="connsiteY3" fmla="*/ 40943 h 1085035"/>
              <a:gd name="connsiteX4" fmla="*/ 177421 w 361666"/>
              <a:gd name="connsiteY4" fmla="*/ 88711 h 1085035"/>
              <a:gd name="connsiteX5" fmla="*/ 156950 w 361666"/>
              <a:gd name="connsiteY5" fmla="*/ 95534 h 1085035"/>
              <a:gd name="connsiteX6" fmla="*/ 116006 w 361666"/>
              <a:gd name="connsiteY6" fmla="*/ 122830 h 1085035"/>
              <a:gd name="connsiteX7" fmla="*/ 81887 w 361666"/>
              <a:gd name="connsiteY7" fmla="*/ 156949 h 1085035"/>
              <a:gd name="connsiteX8" fmla="*/ 54591 w 361666"/>
              <a:gd name="connsiteY8" fmla="*/ 211540 h 1085035"/>
              <a:gd name="connsiteX9" fmla="*/ 34120 w 361666"/>
              <a:gd name="connsiteY9" fmla="*/ 252484 h 1085035"/>
              <a:gd name="connsiteX10" fmla="*/ 20472 w 361666"/>
              <a:gd name="connsiteY10" fmla="*/ 307075 h 1085035"/>
              <a:gd name="connsiteX11" fmla="*/ 13648 w 361666"/>
              <a:gd name="connsiteY11" fmla="*/ 327546 h 1085035"/>
              <a:gd name="connsiteX12" fmla="*/ 6824 w 361666"/>
              <a:gd name="connsiteY12" fmla="*/ 361666 h 1085035"/>
              <a:gd name="connsiteX13" fmla="*/ 0 w 361666"/>
              <a:gd name="connsiteY13" fmla="*/ 436729 h 1085035"/>
              <a:gd name="connsiteX14" fmla="*/ 13648 w 361666"/>
              <a:gd name="connsiteY14" fmla="*/ 600502 h 1085035"/>
              <a:gd name="connsiteX15" fmla="*/ 20472 w 361666"/>
              <a:gd name="connsiteY15" fmla="*/ 620973 h 1085035"/>
              <a:gd name="connsiteX16" fmla="*/ 27296 w 361666"/>
              <a:gd name="connsiteY16" fmla="*/ 648269 h 1085035"/>
              <a:gd name="connsiteX17" fmla="*/ 34120 w 361666"/>
              <a:gd name="connsiteY17" fmla="*/ 696036 h 1085035"/>
              <a:gd name="connsiteX18" fmla="*/ 40944 w 361666"/>
              <a:gd name="connsiteY18" fmla="*/ 716508 h 1085035"/>
              <a:gd name="connsiteX19" fmla="*/ 54591 w 361666"/>
              <a:gd name="connsiteY19" fmla="*/ 798394 h 1085035"/>
              <a:gd name="connsiteX20" fmla="*/ 61415 w 361666"/>
              <a:gd name="connsiteY20" fmla="*/ 818866 h 1085035"/>
              <a:gd name="connsiteX21" fmla="*/ 68239 w 361666"/>
              <a:gd name="connsiteY21" fmla="*/ 873457 h 1085035"/>
              <a:gd name="connsiteX22" fmla="*/ 75063 w 361666"/>
              <a:gd name="connsiteY22" fmla="*/ 893929 h 1085035"/>
              <a:gd name="connsiteX23" fmla="*/ 81887 w 361666"/>
              <a:gd name="connsiteY23" fmla="*/ 921224 h 1085035"/>
              <a:gd name="connsiteX24" fmla="*/ 122830 w 361666"/>
              <a:gd name="connsiteY24" fmla="*/ 1003111 h 1085035"/>
              <a:gd name="connsiteX25" fmla="*/ 143302 w 361666"/>
              <a:gd name="connsiteY25" fmla="*/ 1009934 h 1085035"/>
              <a:gd name="connsiteX26" fmla="*/ 150126 w 361666"/>
              <a:gd name="connsiteY26" fmla="*/ 1030406 h 1085035"/>
              <a:gd name="connsiteX27" fmla="*/ 170597 w 361666"/>
              <a:gd name="connsiteY27" fmla="*/ 1037230 h 1085035"/>
              <a:gd name="connsiteX28" fmla="*/ 191069 w 361666"/>
              <a:gd name="connsiteY28" fmla="*/ 1050878 h 1085035"/>
              <a:gd name="connsiteX29" fmla="*/ 232012 w 361666"/>
              <a:gd name="connsiteY29" fmla="*/ 1064526 h 1085035"/>
              <a:gd name="connsiteX30" fmla="*/ 252484 w 361666"/>
              <a:gd name="connsiteY30" fmla="*/ 1071349 h 1085035"/>
              <a:gd name="connsiteX31" fmla="*/ 272956 w 361666"/>
              <a:gd name="connsiteY31" fmla="*/ 1078173 h 1085035"/>
              <a:gd name="connsiteX32" fmla="*/ 341194 w 361666"/>
              <a:gd name="connsiteY32" fmla="*/ 1084997 h 10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1666" h="1085035">
                <a:moveTo>
                  <a:pt x="361666" y="0"/>
                </a:moveTo>
                <a:cubicBezTo>
                  <a:pt x="313442" y="9645"/>
                  <a:pt x="338548" y="3157"/>
                  <a:pt x="286603" y="20472"/>
                </a:cubicBezTo>
                <a:cubicBezTo>
                  <a:pt x="279779" y="22747"/>
                  <a:pt x="272566" y="24079"/>
                  <a:pt x="266132" y="27296"/>
                </a:cubicBezTo>
                <a:lnTo>
                  <a:pt x="238836" y="40943"/>
                </a:lnTo>
                <a:cubicBezTo>
                  <a:pt x="221173" y="58607"/>
                  <a:pt x="201908" y="80549"/>
                  <a:pt x="177421" y="88711"/>
                </a:cubicBezTo>
                <a:lnTo>
                  <a:pt x="156950" y="95534"/>
                </a:lnTo>
                <a:cubicBezTo>
                  <a:pt x="143302" y="104633"/>
                  <a:pt x="125104" y="109182"/>
                  <a:pt x="116006" y="122830"/>
                </a:cubicBezTo>
                <a:cubicBezTo>
                  <a:pt x="97810" y="150126"/>
                  <a:pt x="109183" y="138753"/>
                  <a:pt x="81887" y="156949"/>
                </a:cubicBezTo>
                <a:cubicBezTo>
                  <a:pt x="72788" y="175146"/>
                  <a:pt x="61025" y="192239"/>
                  <a:pt x="54591" y="211540"/>
                </a:cubicBezTo>
                <a:cubicBezTo>
                  <a:pt x="45174" y="239792"/>
                  <a:pt x="51757" y="226027"/>
                  <a:pt x="34120" y="252484"/>
                </a:cubicBezTo>
                <a:cubicBezTo>
                  <a:pt x="29571" y="270681"/>
                  <a:pt x="26404" y="289281"/>
                  <a:pt x="20472" y="307075"/>
                </a:cubicBezTo>
                <a:cubicBezTo>
                  <a:pt x="18197" y="313899"/>
                  <a:pt x="15393" y="320568"/>
                  <a:pt x="13648" y="327546"/>
                </a:cubicBezTo>
                <a:cubicBezTo>
                  <a:pt x="10835" y="338798"/>
                  <a:pt x="9099" y="350293"/>
                  <a:pt x="6824" y="361666"/>
                </a:cubicBezTo>
                <a:cubicBezTo>
                  <a:pt x="4549" y="386687"/>
                  <a:pt x="0" y="411605"/>
                  <a:pt x="0" y="436729"/>
                </a:cubicBezTo>
                <a:cubicBezTo>
                  <a:pt x="0" y="470694"/>
                  <a:pt x="4572" y="555122"/>
                  <a:pt x="13648" y="600502"/>
                </a:cubicBezTo>
                <a:cubicBezTo>
                  <a:pt x="15059" y="607555"/>
                  <a:pt x="18496" y="614057"/>
                  <a:pt x="20472" y="620973"/>
                </a:cubicBezTo>
                <a:cubicBezTo>
                  <a:pt x="23049" y="629991"/>
                  <a:pt x="25618" y="639042"/>
                  <a:pt x="27296" y="648269"/>
                </a:cubicBezTo>
                <a:cubicBezTo>
                  <a:pt x="30173" y="664094"/>
                  <a:pt x="30966" y="680264"/>
                  <a:pt x="34120" y="696036"/>
                </a:cubicBezTo>
                <a:cubicBezTo>
                  <a:pt x="35531" y="703089"/>
                  <a:pt x="39200" y="709530"/>
                  <a:pt x="40944" y="716508"/>
                </a:cubicBezTo>
                <a:cubicBezTo>
                  <a:pt x="53148" y="765326"/>
                  <a:pt x="43039" y="740634"/>
                  <a:pt x="54591" y="798394"/>
                </a:cubicBezTo>
                <a:cubicBezTo>
                  <a:pt x="56002" y="805447"/>
                  <a:pt x="59140" y="812042"/>
                  <a:pt x="61415" y="818866"/>
                </a:cubicBezTo>
                <a:cubicBezTo>
                  <a:pt x="63690" y="837063"/>
                  <a:pt x="64958" y="855414"/>
                  <a:pt x="68239" y="873457"/>
                </a:cubicBezTo>
                <a:cubicBezTo>
                  <a:pt x="69526" y="880534"/>
                  <a:pt x="73087" y="887013"/>
                  <a:pt x="75063" y="893929"/>
                </a:cubicBezTo>
                <a:cubicBezTo>
                  <a:pt x="77639" y="902947"/>
                  <a:pt x="79192" y="912241"/>
                  <a:pt x="81887" y="921224"/>
                </a:cubicBezTo>
                <a:cubicBezTo>
                  <a:pt x="86597" y="936923"/>
                  <a:pt x="103661" y="996722"/>
                  <a:pt x="122830" y="1003111"/>
                </a:cubicBezTo>
                <a:lnTo>
                  <a:pt x="143302" y="1009934"/>
                </a:lnTo>
                <a:cubicBezTo>
                  <a:pt x="145577" y="1016758"/>
                  <a:pt x="145040" y="1025320"/>
                  <a:pt x="150126" y="1030406"/>
                </a:cubicBezTo>
                <a:cubicBezTo>
                  <a:pt x="155212" y="1035492"/>
                  <a:pt x="164164" y="1034013"/>
                  <a:pt x="170597" y="1037230"/>
                </a:cubicBezTo>
                <a:cubicBezTo>
                  <a:pt x="177933" y="1040898"/>
                  <a:pt x="183574" y="1047547"/>
                  <a:pt x="191069" y="1050878"/>
                </a:cubicBezTo>
                <a:cubicBezTo>
                  <a:pt x="204215" y="1056721"/>
                  <a:pt x="218364" y="1059977"/>
                  <a:pt x="232012" y="1064526"/>
                </a:cubicBezTo>
                <a:lnTo>
                  <a:pt x="252484" y="1071349"/>
                </a:lnTo>
                <a:cubicBezTo>
                  <a:pt x="259308" y="1073624"/>
                  <a:pt x="265835" y="1077156"/>
                  <a:pt x="272956" y="1078173"/>
                </a:cubicBezTo>
                <a:cubicBezTo>
                  <a:pt x="327478" y="1085962"/>
                  <a:pt x="304639" y="1084997"/>
                  <a:pt x="341194" y="10849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85C841F-72FE-4BEA-B2C2-BC2C42EB3E84}"/>
              </a:ext>
            </a:extLst>
          </p:cNvPr>
          <p:cNvSpPr txBox="1"/>
          <p:nvPr/>
        </p:nvSpPr>
        <p:spPr>
          <a:xfrm>
            <a:off x="1783309" y="2687767"/>
            <a:ext cx="2936542" cy="369332"/>
          </a:xfrm>
          <a:prstGeom prst="rect">
            <a:avLst/>
          </a:prstGeom>
          <a:noFill/>
        </p:spPr>
        <p:txBody>
          <a:bodyPr wrap="square" rtlCol="0">
            <a:spAutoFit/>
          </a:bodyPr>
          <a:lstStyle/>
          <a:p>
            <a:r>
              <a:rPr lang="en-US" dirty="0"/>
              <a:t>Internet Connection Sharing</a:t>
            </a:r>
          </a:p>
        </p:txBody>
      </p:sp>
      <p:sp>
        <p:nvSpPr>
          <p:cNvPr id="16" name="TextBox 15">
            <a:extLst>
              <a:ext uri="{FF2B5EF4-FFF2-40B4-BE49-F238E27FC236}">
                <a16:creationId xmlns:a16="http://schemas.microsoft.com/office/drawing/2014/main" id="{FA9BDE0D-CCD4-4AF8-839B-650CC1519CD9}"/>
              </a:ext>
            </a:extLst>
          </p:cNvPr>
          <p:cNvSpPr txBox="1"/>
          <p:nvPr/>
        </p:nvSpPr>
        <p:spPr>
          <a:xfrm>
            <a:off x="1768524" y="3889612"/>
            <a:ext cx="1732128" cy="369332"/>
          </a:xfrm>
          <a:prstGeom prst="rect">
            <a:avLst/>
          </a:prstGeom>
          <a:noFill/>
        </p:spPr>
        <p:txBody>
          <a:bodyPr wrap="square" rtlCol="0">
            <a:spAutoFit/>
          </a:bodyPr>
          <a:lstStyle/>
          <a:p>
            <a:r>
              <a:rPr lang="en-US" dirty="0"/>
              <a:t>192.168.0.1</a:t>
            </a:r>
          </a:p>
        </p:txBody>
      </p:sp>
      <p:sp>
        <p:nvSpPr>
          <p:cNvPr id="40" name="TextBox 39">
            <a:extLst>
              <a:ext uri="{FF2B5EF4-FFF2-40B4-BE49-F238E27FC236}">
                <a16:creationId xmlns:a16="http://schemas.microsoft.com/office/drawing/2014/main" id="{7088ADE3-9E2A-451C-9861-E185E6B82F33}"/>
              </a:ext>
            </a:extLst>
          </p:cNvPr>
          <p:cNvSpPr txBox="1"/>
          <p:nvPr/>
        </p:nvSpPr>
        <p:spPr>
          <a:xfrm>
            <a:off x="3295934" y="5717568"/>
            <a:ext cx="1732128" cy="369332"/>
          </a:xfrm>
          <a:prstGeom prst="rect">
            <a:avLst/>
          </a:prstGeom>
          <a:noFill/>
        </p:spPr>
        <p:txBody>
          <a:bodyPr wrap="square" rtlCol="0">
            <a:spAutoFit/>
          </a:bodyPr>
          <a:lstStyle/>
          <a:p>
            <a:r>
              <a:rPr lang="en-US" dirty="0"/>
              <a:t>192.168.0.2</a:t>
            </a:r>
          </a:p>
        </p:txBody>
      </p:sp>
      <p:sp>
        <p:nvSpPr>
          <p:cNvPr id="42" name="TextBox 41">
            <a:extLst>
              <a:ext uri="{FF2B5EF4-FFF2-40B4-BE49-F238E27FC236}">
                <a16:creationId xmlns:a16="http://schemas.microsoft.com/office/drawing/2014/main" id="{D6EF6B13-4EBF-4267-9527-F0FE2049683A}"/>
              </a:ext>
            </a:extLst>
          </p:cNvPr>
          <p:cNvSpPr txBox="1"/>
          <p:nvPr/>
        </p:nvSpPr>
        <p:spPr>
          <a:xfrm>
            <a:off x="4350766" y="3950184"/>
            <a:ext cx="1732128" cy="369332"/>
          </a:xfrm>
          <a:prstGeom prst="rect">
            <a:avLst/>
          </a:prstGeom>
          <a:noFill/>
        </p:spPr>
        <p:txBody>
          <a:bodyPr wrap="square" rtlCol="0">
            <a:spAutoFit/>
          </a:bodyPr>
          <a:lstStyle/>
          <a:p>
            <a:r>
              <a:rPr lang="en-US" dirty="0"/>
              <a:t>13.69.2.9</a:t>
            </a:r>
          </a:p>
        </p:txBody>
      </p:sp>
      <p:sp>
        <p:nvSpPr>
          <p:cNvPr id="45" name="Rectangle 44">
            <a:extLst>
              <a:ext uri="{FF2B5EF4-FFF2-40B4-BE49-F238E27FC236}">
                <a16:creationId xmlns:a16="http://schemas.microsoft.com/office/drawing/2014/main" id="{42CF5026-E42F-4BFC-9B2B-BA5AF2EF8195}"/>
              </a:ext>
            </a:extLst>
          </p:cNvPr>
          <p:cNvSpPr/>
          <p:nvPr/>
        </p:nvSpPr>
        <p:spPr>
          <a:xfrm>
            <a:off x="1971533" y="4763910"/>
            <a:ext cx="742664"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6" name="TextBox 45">
            <a:extLst>
              <a:ext uri="{FF2B5EF4-FFF2-40B4-BE49-F238E27FC236}">
                <a16:creationId xmlns:a16="http://schemas.microsoft.com/office/drawing/2014/main" id="{C78F4A87-3B39-483B-9F14-75778C34FD20}"/>
              </a:ext>
            </a:extLst>
          </p:cNvPr>
          <p:cNvSpPr txBox="1"/>
          <p:nvPr/>
        </p:nvSpPr>
        <p:spPr>
          <a:xfrm>
            <a:off x="1621239" y="5554637"/>
            <a:ext cx="1732128" cy="369332"/>
          </a:xfrm>
          <a:prstGeom prst="rect">
            <a:avLst/>
          </a:prstGeom>
          <a:noFill/>
        </p:spPr>
        <p:txBody>
          <a:bodyPr wrap="square" rtlCol="0">
            <a:spAutoFit/>
          </a:bodyPr>
          <a:lstStyle/>
          <a:p>
            <a:r>
              <a:rPr lang="en-US" dirty="0"/>
              <a:t>192.168.0.3</a:t>
            </a:r>
          </a:p>
        </p:txBody>
      </p:sp>
      <p:sp>
        <p:nvSpPr>
          <p:cNvPr id="50" name="Rectangle 49">
            <a:extLst>
              <a:ext uri="{FF2B5EF4-FFF2-40B4-BE49-F238E27FC236}">
                <a16:creationId xmlns:a16="http://schemas.microsoft.com/office/drawing/2014/main" id="{DF2D4D29-50B5-45EE-A4EB-20D5D1553544}"/>
              </a:ext>
            </a:extLst>
          </p:cNvPr>
          <p:cNvSpPr/>
          <p:nvPr/>
        </p:nvSpPr>
        <p:spPr>
          <a:xfrm>
            <a:off x="630893" y="3800902"/>
            <a:ext cx="742664"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1" name="TextBox 50">
            <a:extLst>
              <a:ext uri="{FF2B5EF4-FFF2-40B4-BE49-F238E27FC236}">
                <a16:creationId xmlns:a16="http://schemas.microsoft.com/office/drawing/2014/main" id="{D5AA8BFB-9CD3-4F9B-848A-8F51D51E708C}"/>
              </a:ext>
            </a:extLst>
          </p:cNvPr>
          <p:cNvSpPr txBox="1"/>
          <p:nvPr/>
        </p:nvSpPr>
        <p:spPr>
          <a:xfrm>
            <a:off x="280599" y="4591629"/>
            <a:ext cx="1732128" cy="369332"/>
          </a:xfrm>
          <a:prstGeom prst="rect">
            <a:avLst/>
          </a:prstGeom>
          <a:noFill/>
        </p:spPr>
        <p:txBody>
          <a:bodyPr wrap="square" rtlCol="0">
            <a:spAutoFit/>
          </a:bodyPr>
          <a:lstStyle/>
          <a:p>
            <a:r>
              <a:rPr lang="en-US" dirty="0"/>
              <a:t>192.168.0.4</a:t>
            </a:r>
          </a:p>
        </p:txBody>
      </p:sp>
      <p:sp>
        <p:nvSpPr>
          <p:cNvPr id="52" name="Rectangle 51">
            <a:extLst>
              <a:ext uri="{FF2B5EF4-FFF2-40B4-BE49-F238E27FC236}">
                <a16:creationId xmlns:a16="http://schemas.microsoft.com/office/drawing/2014/main" id="{0AEDA500-7811-4032-A235-C2C1200B088E}"/>
              </a:ext>
            </a:extLst>
          </p:cNvPr>
          <p:cNvSpPr/>
          <p:nvPr/>
        </p:nvSpPr>
        <p:spPr>
          <a:xfrm>
            <a:off x="2066501" y="3192733"/>
            <a:ext cx="742664" cy="65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9" name="Straight Connector 18">
            <a:extLst>
              <a:ext uri="{FF2B5EF4-FFF2-40B4-BE49-F238E27FC236}">
                <a16:creationId xmlns:a16="http://schemas.microsoft.com/office/drawing/2014/main" id="{8E4A1468-0A8D-4C4B-B40B-1AF341E44DD3}"/>
              </a:ext>
            </a:extLst>
          </p:cNvPr>
          <p:cNvCxnSpPr>
            <a:endCxn id="52" idx="3"/>
          </p:cNvCxnSpPr>
          <p:nvPr/>
        </p:nvCxnSpPr>
        <p:spPr>
          <a:xfrm flipH="1" flipV="1">
            <a:off x="2809165" y="3520280"/>
            <a:ext cx="704538" cy="327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1E2FD7A-CF1A-4556-97E7-B23B5E514461}"/>
              </a:ext>
            </a:extLst>
          </p:cNvPr>
          <p:cNvCxnSpPr>
            <a:cxnSpLocks/>
          </p:cNvCxnSpPr>
          <p:nvPr/>
        </p:nvCxnSpPr>
        <p:spPr>
          <a:xfrm flipH="1" flipV="1">
            <a:off x="1305637" y="4311006"/>
            <a:ext cx="2234523" cy="43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737E5E-9B2C-47DD-B513-4EC5AD7ECB76}"/>
              </a:ext>
            </a:extLst>
          </p:cNvPr>
          <p:cNvCxnSpPr>
            <a:cxnSpLocks/>
          </p:cNvCxnSpPr>
          <p:nvPr/>
        </p:nvCxnSpPr>
        <p:spPr>
          <a:xfrm flipH="1">
            <a:off x="2169994" y="4383500"/>
            <a:ext cx="1585565" cy="46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173CC9E-9FAE-4F4E-A7FE-347AA281C85B}"/>
              </a:ext>
            </a:extLst>
          </p:cNvPr>
          <p:cNvCxnSpPr>
            <a:cxnSpLocks/>
            <a:stCxn id="2" idx="2"/>
          </p:cNvCxnSpPr>
          <p:nvPr/>
        </p:nvCxnSpPr>
        <p:spPr>
          <a:xfrm>
            <a:off x="3970349" y="4421875"/>
            <a:ext cx="32675" cy="45294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23C123A-8CFC-4836-919C-7DD786333331}"/>
              </a:ext>
            </a:extLst>
          </p:cNvPr>
          <p:cNvSpPr txBox="1"/>
          <p:nvPr/>
        </p:nvSpPr>
        <p:spPr>
          <a:xfrm>
            <a:off x="7742828" y="2879255"/>
            <a:ext cx="2722728" cy="369332"/>
          </a:xfrm>
          <a:prstGeom prst="rect">
            <a:avLst/>
          </a:prstGeom>
          <a:noFill/>
        </p:spPr>
        <p:txBody>
          <a:bodyPr wrap="square" rtlCol="0">
            <a:spAutoFit/>
          </a:bodyPr>
          <a:lstStyle/>
          <a:p>
            <a:r>
              <a:rPr lang="en-US" dirty="0"/>
              <a:t>Source:  13.69.2.9 : 7689</a:t>
            </a:r>
          </a:p>
        </p:txBody>
      </p:sp>
      <p:sp>
        <p:nvSpPr>
          <p:cNvPr id="56" name="TextBox 55">
            <a:extLst>
              <a:ext uri="{FF2B5EF4-FFF2-40B4-BE49-F238E27FC236}">
                <a16:creationId xmlns:a16="http://schemas.microsoft.com/office/drawing/2014/main" id="{8A174B28-3227-4C86-A352-63D2FADC2F05}"/>
              </a:ext>
            </a:extLst>
          </p:cNvPr>
          <p:cNvSpPr txBox="1"/>
          <p:nvPr/>
        </p:nvSpPr>
        <p:spPr>
          <a:xfrm>
            <a:off x="5565443" y="5532902"/>
            <a:ext cx="2125069" cy="369332"/>
          </a:xfrm>
          <a:prstGeom prst="rect">
            <a:avLst/>
          </a:prstGeom>
          <a:noFill/>
        </p:spPr>
        <p:txBody>
          <a:bodyPr wrap="square" rtlCol="0">
            <a:spAutoFit/>
          </a:bodyPr>
          <a:lstStyle/>
          <a:p>
            <a:r>
              <a:rPr lang="en-US" dirty="0"/>
              <a:t>192.168.0.1:  7689</a:t>
            </a:r>
          </a:p>
        </p:txBody>
      </p:sp>
    </p:spTree>
    <p:extLst>
      <p:ext uri="{BB962C8B-B14F-4D97-AF65-F5344CB8AC3E}">
        <p14:creationId xmlns:p14="http://schemas.microsoft.com/office/powerpoint/2010/main" val="247491576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273"/>
          <p:cNvSpPr txBox="1">
            <a:spLocks noGrp="1"/>
          </p:cNvSpPr>
          <p:nvPr>
            <p:ph type="title"/>
          </p:nvPr>
        </p:nvSpPr>
        <p:spPr>
          <a:xfrm>
            <a:off x="1002100" y="149144"/>
            <a:ext cx="10515600" cy="1325600"/>
          </a:xfrm>
          <a:prstGeom prst="rect">
            <a:avLst/>
          </a:prstGeom>
          <a:noFill/>
          <a:ln>
            <a:noFill/>
          </a:ln>
        </p:spPr>
        <p:txBody>
          <a:bodyPr spcFirstLastPara="1" wrap="square" lIns="100767" tIns="50367" rIns="100767" bIns="50367" anchor="ctr" anchorCtr="0">
            <a:noAutofit/>
          </a:bodyPr>
          <a:lstStyle/>
          <a:p>
            <a:r>
              <a:rPr lang="en" dirty="0"/>
              <a:t>NAT / PAT</a:t>
            </a:r>
            <a:endParaRPr sz="1600" dirty="0"/>
          </a:p>
        </p:txBody>
      </p:sp>
      <p:sp>
        <p:nvSpPr>
          <p:cNvPr id="2" name="Footer Placeholder 1">
            <a:extLst>
              <a:ext uri="{FF2B5EF4-FFF2-40B4-BE49-F238E27FC236}">
                <a16:creationId xmlns:a16="http://schemas.microsoft.com/office/drawing/2014/main" id="{13EA4BFB-A07F-40D0-A93A-1B13E41211E4}"/>
              </a:ext>
            </a:extLst>
          </p:cNvPr>
          <p:cNvSpPr>
            <a:spLocks noGrp="1"/>
          </p:cNvSpPr>
          <p:nvPr>
            <p:ph type="ftr" sz="quarter" idx="11"/>
          </p:nvPr>
        </p:nvSpPr>
        <p:spPr/>
        <p:txBody>
          <a:bodyPr/>
          <a:lstStyle/>
          <a:p>
            <a:endParaRPr lang="en-US"/>
          </a:p>
        </p:txBody>
      </p:sp>
      <p:sp>
        <p:nvSpPr>
          <p:cNvPr id="2186" name="Google Shape;2186;p27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302</a:t>
            </a:fld>
            <a:endParaRPr/>
          </a:p>
        </p:txBody>
      </p:sp>
      <p:sp>
        <p:nvSpPr>
          <p:cNvPr id="2187" name="Google Shape;2187;p273"/>
          <p:cNvSpPr txBox="1">
            <a:spLocks noGrp="1"/>
          </p:cNvSpPr>
          <p:nvPr>
            <p:ph type="body" idx="4294967295"/>
          </p:nvPr>
        </p:nvSpPr>
        <p:spPr>
          <a:xfrm>
            <a:off x="0" y="1196975"/>
            <a:ext cx="9698038" cy="4084638"/>
          </a:xfrm>
          <a:prstGeom prst="rect">
            <a:avLst/>
          </a:prstGeom>
          <a:noFill/>
          <a:ln>
            <a:noFill/>
          </a:ln>
        </p:spPr>
        <p:txBody>
          <a:bodyPr spcFirstLastPara="1" wrap="square" lIns="100767" tIns="50367" rIns="100767" bIns="50367" anchor="t" anchorCtr="0">
            <a:noAutofit/>
          </a:bodyPr>
          <a:lstStyle/>
          <a:p>
            <a:pPr marL="440256" indent="-355591">
              <a:lnSpc>
                <a:spcPct val="90000"/>
              </a:lnSpc>
              <a:buClr>
                <a:schemeClr val="dk1"/>
              </a:buClr>
              <a:buSzPts val="2000"/>
              <a:buFont typeface="Arial"/>
              <a:buChar char="•"/>
            </a:pPr>
            <a:r>
              <a:rPr lang="en" sz="2667" dirty="0">
                <a:solidFill>
                  <a:schemeClr val="dk1"/>
                </a:solidFill>
                <a:latin typeface="Calibri"/>
                <a:ea typeface="Calibri"/>
                <a:cs typeface="Calibri"/>
                <a:sym typeface="Calibri"/>
              </a:rPr>
              <a:t>Advantages</a:t>
            </a:r>
            <a:endParaRPr sz="2667" dirty="0"/>
          </a:p>
          <a:p>
            <a:pPr marL="795847" lvl="1" indent="-372524">
              <a:lnSpc>
                <a:spcPct val="90000"/>
              </a:lnSpc>
              <a:spcBef>
                <a:spcPts val="400"/>
              </a:spcBef>
              <a:buClr>
                <a:schemeClr val="dk1"/>
              </a:buClr>
              <a:buSzPts val="1800"/>
              <a:buFont typeface="Arial"/>
              <a:buChar char="•"/>
            </a:pPr>
            <a:r>
              <a:rPr lang="en" sz="2400" dirty="0">
                <a:solidFill>
                  <a:schemeClr val="dk1"/>
                </a:solidFill>
                <a:latin typeface="Calibri"/>
                <a:ea typeface="Calibri"/>
                <a:cs typeface="Calibri"/>
                <a:sym typeface="Calibri"/>
              </a:rPr>
              <a:t>Allows you to use private addresses Internally, you don’t need to get real public IP addresses for each computer</a:t>
            </a:r>
            <a:endParaRPr sz="2400" dirty="0"/>
          </a:p>
          <a:p>
            <a:pPr marL="795847" lvl="1" indent="-372524">
              <a:lnSpc>
                <a:spcPct val="90000"/>
              </a:lnSpc>
              <a:spcBef>
                <a:spcPts val="400"/>
              </a:spcBef>
              <a:buClr>
                <a:schemeClr val="dk1"/>
              </a:buClr>
              <a:buSzPts val="1800"/>
              <a:buFont typeface="Arial"/>
              <a:buChar char="•"/>
            </a:pPr>
            <a:r>
              <a:rPr lang="en" sz="2400" dirty="0">
                <a:solidFill>
                  <a:schemeClr val="dk1"/>
                </a:solidFill>
                <a:latin typeface="Calibri"/>
                <a:ea typeface="Calibri"/>
                <a:cs typeface="Calibri"/>
                <a:sym typeface="Calibri"/>
              </a:rPr>
              <a:t>Allows the use of RFC 1918 IP addresses</a:t>
            </a:r>
            <a:endParaRPr sz="2400" dirty="0"/>
          </a:p>
          <a:p>
            <a:pPr marL="1202237" lvl="2" indent="-364058">
              <a:lnSpc>
                <a:spcPct val="90000"/>
              </a:lnSpc>
              <a:spcBef>
                <a:spcPts val="400"/>
              </a:spcBef>
              <a:buClr>
                <a:schemeClr val="dk1"/>
              </a:buClr>
              <a:buSzPts val="1500"/>
              <a:buFont typeface="Arial"/>
              <a:buChar char="•"/>
            </a:pPr>
            <a:r>
              <a:rPr lang="en" sz="2000" dirty="0">
                <a:solidFill>
                  <a:schemeClr val="dk1"/>
                </a:solidFill>
                <a:latin typeface="Calibri"/>
                <a:ea typeface="Calibri"/>
                <a:cs typeface="Calibri"/>
                <a:sym typeface="Calibri"/>
              </a:rPr>
              <a:t>10.x.x.x</a:t>
            </a:r>
            <a:endParaRPr sz="2000" dirty="0"/>
          </a:p>
          <a:p>
            <a:pPr marL="1202237" lvl="2" indent="-364058">
              <a:lnSpc>
                <a:spcPct val="90000"/>
              </a:lnSpc>
              <a:spcBef>
                <a:spcPts val="400"/>
              </a:spcBef>
              <a:buClr>
                <a:schemeClr val="dk1"/>
              </a:buClr>
              <a:buSzPts val="1500"/>
              <a:buFont typeface="Arial"/>
              <a:buChar char="•"/>
            </a:pPr>
            <a:r>
              <a:rPr lang="en" sz="2000" dirty="0">
                <a:solidFill>
                  <a:schemeClr val="dk1"/>
                </a:solidFill>
                <a:latin typeface="Calibri"/>
                <a:ea typeface="Calibri"/>
                <a:cs typeface="Calibri"/>
                <a:sym typeface="Calibri"/>
              </a:rPr>
              <a:t>172.16.x.x-172.31.x.x</a:t>
            </a:r>
            <a:endParaRPr sz="2000" dirty="0"/>
          </a:p>
          <a:p>
            <a:pPr marL="1202237" lvl="2" indent="-364058">
              <a:lnSpc>
                <a:spcPct val="90000"/>
              </a:lnSpc>
              <a:spcBef>
                <a:spcPts val="400"/>
              </a:spcBef>
              <a:buClr>
                <a:schemeClr val="dk1"/>
              </a:buClr>
              <a:buSzPts val="1500"/>
              <a:buFont typeface="Arial"/>
              <a:buChar char="•"/>
            </a:pPr>
            <a:r>
              <a:rPr lang="en" sz="2000" dirty="0">
                <a:solidFill>
                  <a:schemeClr val="dk1"/>
                </a:solidFill>
                <a:latin typeface="Calibri"/>
                <a:ea typeface="Calibri"/>
                <a:cs typeface="Calibri"/>
                <a:sym typeface="Calibri"/>
              </a:rPr>
              <a:t>192.168.x.x</a:t>
            </a:r>
            <a:endParaRPr sz="2000" dirty="0"/>
          </a:p>
          <a:p>
            <a:pPr marL="795847" lvl="1" indent="-372524">
              <a:lnSpc>
                <a:spcPct val="90000"/>
              </a:lnSpc>
              <a:spcBef>
                <a:spcPts val="400"/>
              </a:spcBef>
              <a:buClr>
                <a:schemeClr val="dk1"/>
              </a:buClr>
              <a:buSzPts val="1800"/>
              <a:buFont typeface="Arial"/>
              <a:buChar char="•"/>
            </a:pPr>
            <a:r>
              <a:rPr lang="en" sz="2400" dirty="0">
                <a:solidFill>
                  <a:schemeClr val="dk1"/>
                </a:solidFill>
                <a:latin typeface="Calibri"/>
                <a:ea typeface="Calibri"/>
                <a:cs typeface="Calibri"/>
                <a:sym typeface="Calibri"/>
              </a:rPr>
              <a:t>Hides internal network structure</a:t>
            </a:r>
            <a:endParaRPr sz="2400" dirty="0"/>
          </a:p>
          <a:p>
            <a:pPr marL="795847" lvl="1" indent="-372524">
              <a:lnSpc>
                <a:spcPct val="90000"/>
              </a:lnSpc>
              <a:spcBef>
                <a:spcPts val="400"/>
              </a:spcBef>
              <a:buClr>
                <a:schemeClr val="dk1"/>
              </a:buClr>
              <a:buSzPts val="1800"/>
              <a:buFont typeface="Arial"/>
              <a:buChar char="•"/>
            </a:pPr>
            <a:r>
              <a:rPr lang="en" sz="2400" dirty="0">
                <a:solidFill>
                  <a:schemeClr val="dk1"/>
                </a:solidFill>
                <a:latin typeface="Calibri"/>
                <a:ea typeface="Calibri"/>
                <a:cs typeface="Calibri"/>
                <a:sym typeface="Calibri"/>
              </a:rPr>
              <a:t>Transparent, doesn’t require special software</a:t>
            </a:r>
            <a:endParaRPr sz="2400" dirty="0"/>
          </a:p>
          <a:p>
            <a:pPr marL="440256" indent="-355591">
              <a:lnSpc>
                <a:spcPct val="90000"/>
              </a:lnSpc>
              <a:spcBef>
                <a:spcPts val="933"/>
              </a:spcBef>
              <a:buClr>
                <a:schemeClr val="dk1"/>
              </a:buClr>
              <a:buSzPts val="2000"/>
              <a:buFont typeface="Arial"/>
              <a:buChar char="•"/>
            </a:pPr>
            <a:r>
              <a:rPr lang="en" sz="2667" dirty="0">
                <a:solidFill>
                  <a:schemeClr val="dk1"/>
                </a:solidFill>
                <a:latin typeface="Calibri"/>
                <a:ea typeface="Calibri"/>
                <a:cs typeface="Calibri"/>
                <a:sym typeface="Calibri"/>
              </a:rPr>
              <a:t>Disadvantages</a:t>
            </a:r>
            <a:endParaRPr sz="2667" dirty="0"/>
          </a:p>
          <a:p>
            <a:pPr marL="795847" lvl="1" indent="-372524">
              <a:lnSpc>
                <a:spcPct val="90000"/>
              </a:lnSpc>
              <a:spcBef>
                <a:spcPts val="400"/>
              </a:spcBef>
              <a:buClr>
                <a:schemeClr val="dk1"/>
              </a:buClr>
              <a:buSzPts val="1800"/>
              <a:buFont typeface="Arial"/>
              <a:buChar char="•"/>
            </a:pPr>
            <a:r>
              <a:rPr lang="en" sz="2400" dirty="0">
                <a:solidFill>
                  <a:schemeClr val="dk1"/>
                </a:solidFill>
                <a:latin typeface="Calibri"/>
                <a:ea typeface="Calibri"/>
                <a:cs typeface="Calibri"/>
                <a:sym typeface="Calibri"/>
              </a:rPr>
              <a:t>Single Point of Failure / Performance Bottleneck</a:t>
            </a:r>
            <a:endParaRPr sz="2400" dirty="0"/>
          </a:p>
          <a:p>
            <a:pPr marL="795847" lvl="1" indent="-389457">
              <a:lnSpc>
                <a:spcPct val="90000"/>
              </a:lnSpc>
              <a:spcBef>
                <a:spcPts val="400"/>
              </a:spcBef>
              <a:spcAft>
                <a:spcPts val="2133"/>
              </a:spcAft>
              <a:buClr>
                <a:schemeClr val="dk1"/>
              </a:buClr>
              <a:buSzPts val="2000"/>
              <a:buFont typeface="Arial"/>
              <a:buChar char="•"/>
            </a:pPr>
            <a:r>
              <a:rPr lang="en" sz="2667" dirty="0">
                <a:solidFill>
                  <a:schemeClr val="dk1"/>
                </a:solidFill>
                <a:latin typeface="Calibri"/>
                <a:ea typeface="Calibri"/>
                <a:cs typeface="Calibri"/>
                <a:sym typeface="Calibri"/>
              </a:rPr>
              <a:t>Doesn’t protect from bad content</a:t>
            </a:r>
            <a:endParaRPr sz="1600" dirty="0"/>
          </a:p>
        </p:txBody>
      </p:sp>
    </p:spTree>
    <p:extLst>
      <p:ext uri="{BB962C8B-B14F-4D97-AF65-F5344CB8AC3E}">
        <p14:creationId xmlns:p14="http://schemas.microsoft.com/office/powerpoint/2010/main" val="299513991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74"/>
          <p:cNvSpPr txBox="1">
            <a:spLocks noGrp="1"/>
          </p:cNvSpPr>
          <p:nvPr>
            <p:ph type="title"/>
          </p:nvPr>
        </p:nvSpPr>
        <p:spPr>
          <a:xfrm>
            <a:off x="838200" y="184292"/>
            <a:ext cx="10515600" cy="1325600"/>
          </a:xfrm>
          <a:prstGeom prst="rect">
            <a:avLst/>
          </a:prstGeom>
          <a:noFill/>
          <a:ln>
            <a:noFill/>
          </a:ln>
        </p:spPr>
        <p:txBody>
          <a:bodyPr spcFirstLastPara="1" wrap="square" lIns="100767" tIns="50367" rIns="100767" bIns="50367" anchor="ctr" anchorCtr="0">
            <a:noAutofit/>
          </a:bodyPr>
          <a:lstStyle/>
          <a:p>
            <a:r>
              <a:rPr lang="en" dirty="0"/>
              <a:t>Overall Firewall best practices</a:t>
            </a:r>
            <a:endParaRPr sz="1600" dirty="0"/>
          </a:p>
        </p:txBody>
      </p:sp>
      <p:sp>
        <p:nvSpPr>
          <p:cNvPr id="2" name="Footer Placeholder 1">
            <a:extLst>
              <a:ext uri="{FF2B5EF4-FFF2-40B4-BE49-F238E27FC236}">
                <a16:creationId xmlns:a16="http://schemas.microsoft.com/office/drawing/2014/main" id="{EB45A5BB-BC70-446D-9B4E-3D75C2B4DF4B}"/>
              </a:ext>
            </a:extLst>
          </p:cNvPr>
          <p:cNvSpPr>
            <a:spLocks noGrp="1"/>
          </p:cNvSpPr>
          <p:nvPr>
            <p:ph type="ftr" sz="quarter" idx="11"/>
          </p:nvPr>
        </p:nvSpPr>
        <p:spPr/>
        <p:txBody>
          <a:bodyPr/>
          <a:lstStyle/>
          <a:p>
            <a:endParaRPr lang="en-US"/>
          </a:p>
        </p:txBody>
      </p:sp>
      <p:sp>
        <p:nvSpPr>
          <p:cNvPr id="2193" name="Google Shape;2193;p27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303</a:t>
            </a:fld>
            <a:endParaRPr/>
          </a:p>
        </p:txBody>
      </p:sp>
      <p:sp>
        <p:nvSpPr>
          <p:cNvPr id="2194" name="Google Shape;2194;p274"/>
          <p:cNvSpPr txBox="1">
            <a:spLocks noGrp="1"/>
          </p:cNvSpPr>
          <p:nvPr>
            <p:ph type="body" idx="4294967295"/>
          </p:nvPr>
        </p:nvSpPr>
        <p:spPr>
          <a:xfrm>
            <a:off x="0" y="1219200"/>
            <a:ext cx="10715625" cy="3902075"/>
          </a:xfrm>
          <a:prstGeom prst="rect">
            <a:avLst/>
          </a:prstGeom>
          <a:noFill/>
          <a:ln>
            <a:noFill/>
          </a:ln>
        </p:spPr>
        <p:txBody>
          <a:bodyPr spcFirstLastPara="1" wrap="square" lIns="100767" tIns="50367" rIns="100767" bIns="50367" anchor="t" anchorCtr="0">
            <a:noAutofit/>
          </a:bodyPr>
          <a:lstStyle/>
          <a:p>
            <a:pPr marL="372524" indent="-304792">
              <a:lnSpc>
                <a:spcPct val="90000"/>
              </a:lnSpc>
              <a:buClr>
                <a:schemeClr val="dk1"/>
              </a:buClr>
              <a:buSzPts val="1400"/>
              <a:buFont typeface="Arial"/>
              <a:buChar char="•"/>
            </a:pPr>
            <a:r>
              <a:rPr lang="en" sz="1800" dirty="0">
                <a:solidFill>
                  <a:schemeClr val="dk1"/>
                </a:solidFill>
                <a:latin typeface="Calibri"/>
                <a:ea typeface="Calibri"/>
                <a:cs typeface="Calibri"/>
                <a:sym typeface="Calibri"/>
              </a:rPr>
              <a:t>Block un-necessary ICMP packets types. </a:t>
            </a:r>
            <a:endParaRPr sz="1800" dirty="0"/>
          </a:p>
          <a:p>
            <a:pPr marL="728115" lvl="1" indent="-321725">
              <a:lnSpc>
                <a:spcPct val="90000"/>
              </a:lnSpc>
              <a:spcBef>
                <a:spcPts val="400"/>
              </a:spcBef>
              <a:buClr>
                <a:schemeClr val="dk1"/>
              </a:buClr>
              <a:buSzPts val="1400"/>
              <a:buFont typeface="Arial"/>
              <a:buChar char="•"/>
            </a:pPr>
            <a:r>
              <a:rPr lang="en" sz="1800" dirty="0">
                <a:solidFill>
                  <a:schemeClr val="dk1"/>
                </a:solidFill>
                <a:latin typeface="Calibri"/>
                <a:ea typeface="Calibri"/>
                <a:cs typeface="Calibri"/>
                <a:sym typeface="Calibri"/>
              </a:rPr>
              <a:t>(Be careful though, know your environment)</a:t>
            </a:r>
            <a:endParaRPr sz="1800" dirty="0"/>
          </a:p>
          <a:p>
            <a:pPr marL="372524" indent="-304792">
              <a:lnSpc>
                <a:spcPct val="90000"/>
              </a:lnSpc>
              <a:spcBef>
                <a:spcPts val="933"/>
              </a:spcBef>
              <a:buClr>
                <a:schemeClr val="dk1"/>
              </a:buClr>
              <a:buSzPts val="1400"/>
              <a:buFont typeface="Arial"/>
              <a:buChar char="•"/>
            </a:pPr>
            <a:r>
              <a:rPr lang="en" sz="1800" dirty="0">
                <a:solidFill>
                  <a:schemeClr val="dk1"/>
                </a:solidFill>
                <a:latin typeface="Calibri"/>
                <a:ea typeface="Calibri"/>
                <a:cs typeface="Calibri"/>
                <a:sym typeface="Calibri"/>
              </a:rPr>
              <a:t>Keep ACLS simple</a:t>
            </a:r>
            <a:endParaRPr sz="1800" dirty="0"/>
          </a:p>
          <a:p>
            <a:pPr marL="372524" indent="-304792">
              <a:lnSpc>
                <a:spcPct val="90000"/>
              </a:lnSpc>
              <a:spcBef>
                <a:spcPts val="933"/>
              </a:spcBef>
              <a:buClr>
                <a:schemeClr val="dk1"/>
              </a:buClr>
              <a:buSzPts val="1400"/>
              <a:buFont typeface="Arial"/>
              <a:buChar char="•"/>
            </a:pPr>
            <a:r>
              <a:rPr lang="en" sz="1800" dirty="0">
                <a:solidFill>
                  <a:schemeClr val="dk1"/>
                </a:solidFill>
                <a:latin typeface="Calibri"/>
                <a:ea typeface="Calibri"/>
                <a:cs typeface="Calibri"/>
                <a:sym typeface="Calibri"/>
              </a:rPr>
              <a:t>Use </a:t>
            </a:r>
            <a:r>
              <a:rPr lang="en" sz="1800" i="1" dirty="0">
                <a:solidFill>
                  <a:schemeClr val="dk1"/>
                </a:solidFill>
                <a:latin typeface="Calibri"/>
                <a:ea typeface="Calibri"/>
                <a:cs typeface="Calibri"/>
                <a:sym typeface="Calibri"/>
              </a:rPr>
              <a:t>Implicit deny</a:t>
            </a:r>
            <a:r>
              <a:rPr lang="en" sz="1800" dirty="0">
                <a:solidFill>
                  <a:schemeClr val="dk1"/>
                </a:solidFill>
                <a:latin typeface="Calibri"/>
                <a:ea typeface="Calibri"/>
                <a:cs typeface="Calibri"/>
                <a:sym typeface="Calibri"/>
              </a:rPr>
              <a:t>*</a:t>
            </a:r>
            <a:endParaRPr sz="1800" dirty="0"/>
          </a:p>
          <a:p>
            <a:pPr marL="372524" indent="-304792">
              <a:lnSpc>
                <a:spcPct val="90000"/>
              </a:lnSpc>
              <a:spcBef>
                <a:spcPts val="933"/>
              </a:spcBef>
              <a:buClr>
                <a:schemeClr val="dk1"/>
              </a:buClr>
              <a:buSzPts val="1400"/>
              <a:buFont typeface="Arial"/>
              <a:buChar char="•"/>
            </a:pPr>
            <a:r>
              <a:rPr lang="en" sz="1800" dirty="0">
                <a:solidFill>
                  <a:schemeClr val="dk1"/>
                </a:solidFill>
                <a:latin typeface="Calibri"/>
                <a:ea typeface="Calibri"/>
                <a:cs typeface="Calibri"/>
                <a:sym typeface="Calibri"/>
              </a:rPr>
              <a:t>Block </a:t>
            </a:r>
            <a:r>
              <a:rPr lang="en" sz="1800" i="1" dirty="0">
                <a:solidFill>
                  <a:schemeClr val="dk1"/>
                </a:solidFill>
                <a:latin typeface="Calibri"/>
                <a:ea typeface="Calibri"/>
                <a:cs typeface="Calibri"/>
                <a:sym typeface="Calibri"/>
              </a:rPr>
              <a:t>directed IP</a:t>
            </a:r>
            <a:r>
              <a:rPr lang="en" sz="1800" dirty="0">
                <a:solidFill>
                  <a:schemeClr val="dk1"/>
                </a:solidFill>
                <a:latin typeface="Calibri"/>
                <a:ea typeface="Calibri"/>
                <a:cs typeface="Calibri"/>
                <a:sym typeface="Calibri"/>
              </a:rPr>
              <a:t> broadcasts</a:t>
            </a:r>
            <a:endParaRPr sz="1800" dirty="0"/>
          </a:p>
          <a:p>
            <a:pPr marL="372524" indent="-304792">
              <a:lnSpc>
                <a:spcPct val="90000"/>
              </a:lnSpc>
              <a:spcBef>
                <a:spcPts val="933"/>
              </a:spcBef>
              <a:buClr>
                <a:schemeClr val="dk1"/>
              </a:buClr>
              <a:buSzPts val="1400"/>
              <a:buFont typeface="Arial"/>
              <a:buChar char="•"/>
            </a:pPr>
            <a:r>
              <a:rPr lang="en" sz="1800" dirty="0">
                <a:solidFill>
                  <a:schemeClr val="dk1"/>
                </a:solidFill>
                <a:latin typeface="Calibri"/>
                <a:ea typeface="Calibri"/>
                <a:cs typeface="Calibri"/>
                <a:sym typeface="Calibri"/>
              </a:rPr>
              <a:t>Perform </a:t>
            </a:r>
            <a:r>
              <a:rPr lang="en" sz="1800" i="1" dirty="0">
                <a:solidFill>
                  <a:schemeClr val="dk1"/>
                </a:solidFill>
                <a:latin typeface="Calibri"/>
                <a:ea typeface="Calibri"/>
                <a:cs typeface="Calibri"/>
                <a:sym typeface="Calibri"/>
              </a:rPr>
              <a:t>ingress and egress filtering</a:t>
            </a:r>
            <a:r>
              <a:rPr lang="en" sz="1800" dirty="0">
                <a:solidFill>
                  <a:schemeClr val="dk1"/>
                </a:solidFill>
                <a:latin typeface="Calibri"/>
                <a:ea typeface="Calibri"/>
                <a:cs typeface="Calibri"/>
                <a:sym typeface="Calibri"/>
              </a:rPr>
              <a:t>*</a:t>
            </a:r>
            <a:endParaRPr sz="1800" dirty="0"/>
          </a:p>
          <a:p>
            <a:pPr marL="728115" lvl="1" indent="-304792">
              <a:lnSpc>
                <a:spcPct val="90000"/>
              </a:lnSpc>
              <a:spcBef>
                <a:spcPts val="400"/>
              </a:spcBef>
              <a:buClr>
                <a:schemeClr val="dk1"/>
              </a:buClr>
              <a:buSzPts val="1400"/>
              <a:buFont typeface="Arial"/>
              <a:buChar char="•"/>
            </a:pPr>
            <a:r>
              <a:rPr lang="en" sz="1800" dirty="0">
                <a:solidFill>
                  <a:schemeClr val="dk1"/>
                </a:solidFill>
                <a:latin typeface="Calibri"/>
                <a:ea typeface="Calibri"/>
                <a:cs typeface="Calibri"/>
                <a:sym typeface="Calibri"/>
              </a:rPr>
              <a:t>Block traffic leaving the network from a  non-internal address (indicates the network is possibly being used as zombie systems ina possible DDoS attack.</a:t>
            </a:r>
            <a:endParaRPr sz="1800" dirty="0"/>
          </a:p>
          <a:p>
            <a:pPr marL="728115" lvl="1" indent="-304792">
              <a:lnSpc>
                <a:spcPct val="90000"/>
              </a:lnSpc>
              <a:spcBef>
                <a:spcPts val="400"/>
              </a:spcBef>
              <a:buClr>
                <a:schemeClr val="dk1"/>
              </a:buClr>
              <a:buSzPts val="1400"/>
              <a:buFont typeface="Arial"/>
              <a:buChar char="•"/>
            </a:pPr>
            <a:r>
              <a:rPr lang="en" sz="1800" dirty="0">
                <a:solidFill>
                  <a:schemeClr val="dk1"/>
                </a:solidFill>
                <a:latin typeface="Calibri"/>
                <a:ea typeface="Calibri"/>
                <a:cs typeface="Calibri"/>
                <a:sym typeface="Calibri"/>
              </a:rPr>
              <a:t>Block all traffic entering the network from an internal address (indicates a potential spoofing attack)</a:t>
            </a:r>
            <a:endParaRPr sz="1800" dirty="0"/>
          </a:p>
          <a:p>
            <a:pPr marL="372524" indent="-304792">
              <a:lnSpc>
                <a:spcPct val="90000"/>
              </a:lnSpc>
              <a:spcBef>
                <a:spcPts val="933"/>
              </a:spcBef>
              <a:buClr>
                <a:schemeClr val="dk1"/>
              </a:buClr>
              <a:buSzPts val="1400"/>
              <a:buFont typeface="Arial"/>
              <a:buChar char="•"/>
            </a:pPr>
            <a:r>
              <a:rPr lang="en" sz="1800" dirty="0">
                <a:solidFill>
                  <a:schemeClr val="dk1"/>
                </a:solidFill>
                <a:latin typeface="Calibri"/>
                <a:ea typeface="Calibri"/>
                <a:cs typeface="Calibri"/>
                <a:sym typeface="Calibri"/>
              </a:rPr>
              <a:t>Enable logging</a:t>
            </a:r>
            <a:endParaRPr sz="1800" dirty="0"/>
          </a:p>
          <a:p>
            <a:pPr marL="372524" indent="-304792">
              <a:lnSpc>
                <a:spcPct val="90000"/>
              </a:lnSpc>
              <a:spcBef>
                <a:spcPts val="933"/>
              </a:spcBef>
              <a:spcAft>
                <a:spcPts val="2133"/>
              </a:spcAft>
              <a:buClr>
                <a:schemeClr val="dk1"/>
              </a:buClr>
              <a:buSzPts val="1400"/>
              <a:buFont typeface="Arial"/>
              <a:buChar char="•"/>
            </a:pPr>
            <a:r>
              <a:rPr lang="en" sz="1800" dirty="0">
                <a:solidFill>
                  <a:schemeClr val="dk1"/>
                </a:solidFill>
                <a:latin typeface="Calibri"/>
                <a:ea typeface="Calibri"/>
                <a:cs typeface="Calibri"/>
                <a:sym typeface="Calibri"/>
              </a:rPr>
              <a:t>Drop fragments or re-assemble fragments</a:t>
            </a:r>
          </a:p>
          <a:p>
            <a:pPr marL="372524" indent="-304792">
              <a:lnSpc>
                <a:spcPct val="90000"/>
              </a:lnSpc>
              <a:spcBef>
                <a:spcPts val="933"/>
              </a:spcBef>
              <a:spcAft>
                <a:spcPts val="2133"/>
              </a:spcAft>
              <a:buClr>
                <a:schemeClr val="dk1"/>
              </a:buClr>
              <a:buSzPts val="1400"/>
              <a:buFont typeface="Arial"/>
              <a:buChar char="•"/>
            </a:pPr>
            <a:r>
              <a:rPr lang="en" sz="1800" dirty="0">
                <a:solidFill>
                  <a:schemeClr val="dk1"/>
                </a:solidFill>
                <a:latin typeface="Calibri"/>
                <a:cs typeface="Calibri"/>
                <a:sym typeface="Calibri"/>
              </a:rPr>
              <a:t>Firewalls process ACLs in order.  The first rule that is valid to the access attem</a:t>
            </a:r>
            <a:r>
              <a:rPr lang="en-US" sz="1800" dirty="0" err="1">
                <a:solidFill>
                  <a:schemeClr val="dk1"/>
                </a:solidFill>
                <a:latin typeface="Calibri"/>
                <a:cs typeface="Calibri"/>
                <a:sym typeface="Calibri"/>
              </a:rPr>
              <a:t>pt</a:t>
            </a:r>
            <a:r>
              <a:rPr lang="en-US" sz="1800" dirty="0">
                <a:solidFill>
                  <a:schemeClr val="dk1"/>
                </a:solidFill>
                <a:latin typeface="Calibri"/>
                <a:cs typeface="Calibri"/>
                <a:sym typeface="Calibri"/>
              </a:rPr>
              <a:t> will be applied immediately (no other rules will be applied)</a:t>
            </a:r>
            <a:endParaRPr sz="1800" dirty="0"/>
          </a:p>
        </p:txBody>
      </p:sp>
    </p:spTree>
    <p:extLst>
      <p:ext uri="{BB962C8B-B14F-4D97-AF65-F5344CB8AC3E}">
        <p14:creationId xmlns:p14="http://schemas.microsoft.com/office/powerpoint/2010/main" val="302358278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WAN Technology</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8893A86-8C37-4A84-A4E0-2070E91412D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304</a:t>
            </a:fld>
            <a:endParaRPr lang="en-US" sz="600">
              <a:solidFill>
                <a:srgbClr val="FFFFFF"/>
              </a:solidFill>
            </a:endParaRPr>
          </a:p>
        </p:txBody>
      </p:sp>
    </p:spTree>
    <p:extLst>
      <p:ext uri="{BB962C8B-B14F-4D97-AF65-F5344CB8AC3E}">
        <p14:creationId xmlns:p14="http://schemas.microsoft.com/office/powerpoint/2010/main" val="36459253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7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LAN, WAN</a:t>
            </a:r>
            <a:endParaRPr sz="1600" dirty="0"/>
          </a:p>
        </p:txBody>
      </p:sp>
      <p:sp>
        <p:nvSpPr>
          <p:cNvPr id="2" name="Footer Placeholder 1">
            <a:extLst>
              <a:ext uri="{FF2B5EF4-FFF2-40B4-BE49-F238E27FC236}">
                <a16:creationId xmlns:a16="http://schemas.microsoft.com/office/drawing/2014/main" id="{D702D9F7-6F98-4765-A4BE-43EEC199EFC2}"/>
              </a:ext>
            </a:extLst>
          </p:cNvPr>
          <p:cNvSpPr>
            <a:spLocks noGrp="1"/>
          </p:cNvSpPr>
          <p:nvPr>
            <p:ph type="ftr" sz="quarter" idx="11"/>
          </p:nvPr>
        </p:nvSpPr>
        <p:spPr/>
        <p:txBody>
          <a:bodyPr/>
          <a:lstStyle/>
          <a:p>
            <a:endParaRPr lang="en-US"/>
          </a:p>
        </p:txBody>
      </p:sp>
      <p:sp>
        <p:nvSpPr>
          <p:cNvPr id="2200" name="Google Shape;2200;p27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305</a:t>
            </a:fld>
            <a:endParaRPr/>
          </a:p>
        </p:txBody>
      </p:sp>
      <p:sp>
        <p:nvSpPr>
          <p:cNvPr id="2201" name="Google Shape;2201;p275"/>
          <p:cNvSpPr txBox="1">
            <a:spLocks noGrp="1"/>
          </p:cNvSpPr>
          <p:nvPr>
            <p:ph type="body" idx="4294967295"/>
          </p:nvPr>
        </p:nvSpPr>
        <p:spPr>
          <a:xfrm>
            <a:off x="0" y="1690688"/>
            <a:ext cx="8015288" cy="36957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3200" dirty="0">
                <a:solidFill>
                  <a:schemeClr val="dk1"/>
                </a:solidFill>
                <a:latin typeface="Calibri"/>
                <a:ea typeface="Calibri"/>
                <a:cs typeface="Calibri"/>
                <a:sym typeface="Calibri"/>
              </a:rPr>
              <a:t>LAN – local area network</a:t>
            </a:r>
            <a:endParaRPr sz="2133" dirty="0"/>
          </a:p>
          <a:p>
            <a:pPr marL="626518" lvl="1" indent="-203195">
              <a:lnSpc>
                <a:spcPct val="90000"/>
              </a:lnSpc>
              <a:spcBef>
                <a:spcPts val="400"/>
              </a:spcBef>
              <a:buClr>
                <a:schemeClr val="dk1"/>
              </a:buClr>
              <a:buSzPts val="1600"/>
              <a:buFont typeface="Arial"/>
              <a:buChar char="•"/>
            </a:pPr>
            <a:r>
              <a:rPr lang="en" sz="2667" dirty="0">
                <a:solidFill>
                  <a:schemeClr val="dk1"/>
                </a:solidFill>
                <a:latin typeface="Calibri"/>
                <a:ea typeface="Calibri"/>
                <a:cs typeface="Calibri"/>
                <a:sym typeface="Calibri"/>
              </a:rPr>
              <a:t>High speed</a:t>
            </a:r>
            <a:endParaRPr sz="2133" dirty="0"/>
          </a:p>
          <a:p>
            <a:pPr marL="626518" lvl="1" indent="-203195">
              <a:lnSpc>
                <a:spcPct val="90000"/>
              </a:lnSpc>
              <a:spcBef>
                <a:spcPts val="400"/>
              </a:spcBef>
              <a:buClr>
                <a:schemeClr val="dk1"/>
              </a:buClr>
              <a:buSzPts val="1600"/>
              <a:buFont typeface="Arial"/>
              <a:buChar char="•"/>
            </a:pPr>
            <a:r>
              <a:rPr lang="en" sz="2667" dirty="0">
                <a:solidFill>
                  <a:schemeClr val="dk1"/>
                </a:solidFill>
                <a:latin typeface="Calibri"/>
                <a:ea typeface="Calibri"/>
                <a:cs typeface="Calibri"/>
                <a:sym typeface="Calibri"/>
              </a:rPr>
              <a:t>Small physical area</a:t>
            </a:r>
            <a:endParaRPr sz="2133" dirty="0"/>
          </a:p>
          <a:p>
            <a:pPr marL="203195" indent="-194728">
              <a:lnSpc>
                <a:spcPct val="90000"/>
              </a:lnSpc>
              <a:spcBef>
                <a:spcPts val="933"/>
              </a:spcBef>
              <a:buClr>
                <a:schemeClr val="dk1"/>
              </a:buClr>
              <a:buSzPts val="1900"/>
              <a:buFont typeface="Arial"/>
              <a:buChar char="•"/>
            </a:pPr>
            <a:r>
              <a:rPr lang="en" sz="3200" dirty="0">
                <a:solidFill>
                  <a:schemeClr val="dk1"/>
                </a:solidFill>
                <a:latin typeface="Calibri"/>
                <a:ea typeface="Calibri"/>
                <a:cs typeface="Calibri"/>
                <a:sym typeface="Calibri"/>
              </a:rPr>
              <a:t>WAN – wide area network</a:t>
            </a:r>
            <a:endParaRPr sz="2133" dirty="0"/>
          </a:p>
          <a:p>
            <a:pPr marL="626518" lvl="1" indent="-203195">
              <a:lnSpc>
                <a:spcPct val="90000"/>
              </a:lnSpc>
              <a:spcBef>
                <a:spcPts val="400"/>
              </a:spcBef>
              <a:buClr>
                <a:schemeClr val="dk1"/>
              </a:buClr>
              <a:buSzPts val="1600"/>
              <a:buFont typeface="Arial"/>
              <a:buChar char="•"/>
            </a:pPr>
            <a:r>
              <a:rPr lang="en" sz="2667" dirty="0">
                <a:solidFill>
                  <a:schemeClr val="dk1"/>
                </a:solidFill>
                <a:latin typeface="Calibri"/>
                <a:ea typeface="Calibri"/>
                <a:cs typeface="Calibri"/>
                <a:sym typeface="Calibri"/>
              </a:rPr>
              <a:t>Used to connect LANS</a:t>
            </a:r>
            <a:endParaRPr sz="2133" dirty="0"/>
          </a:p>
          <a:p>
            <a:pPr marL="626518" lvl="1" indent="-203195">
              <a:lnSpc>
                <a:spcPct val="90000"/>
              </a:lnSpc>
              <a:spcBef>
                <a:spcPts val="400"/>
              </a:spcBef>
              <a:buClr>
                <a:schemeClr val="dk1"/>
              </a:buClr>
              <a:buSzPts val="1600"/>
              <a:buFont typeface="Arial"/>
              <a:buChar char="•"/>
            </a:pPr>
            <a:r>
              <a:rPr lang="en" sz="2667" dirty="0">
                <a:solidFill>
                  <a:schemeClr val="dk1"/>
                </a:solidFill>
                <a:latin typeface="Calibri"/>
                <a:ea typeface="Calibri"/>
                <a:cs typeface="Calibri"/>
                <a:sym typeface="Calibri"/>
              </a:rPr>
              <a:t>Generally slow, using serial links</a:t>
            </a:r>
            <a:endParaRPr sz="2133" dirty="0"/>
          </a:p>
        </p:txBody>
      </p:sp>
    </p:spTree>
    <p:extLst>
      <p:ext uri="{BB962C8B-B14F-4D97-AF65-F5344CB8AC3E}">
        <p14:creationId xmlns:p14="http://schemas.microsoft.com/office/powerpoint/2010/main" val="79301375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27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Circuit Switching</a:t>
            </a:r>
            <a:br>
              <a:rPr lang="en" dirty="0"/>
            </a:br>
            <a:endParaRPr dirty="0"/>
          </a:p>
        </p:txBody>
      </p:sp>
      <p:sp>
        <p:nvSpPr>
          <p:cNvPr id="2" name="Footer Placeholder 1">
            <a:extLst>
              <a:ext uri="{FF2B5EF4-FFF2-40B4-BE49-F238E27FC236}">
                <a16:creationId xmlns:a16="http://schemas.microsoft.com/office/drawing/2014/main" id="{8EEDA894-71C3-407A-A1ED-30CB429EFA9E}"/>
              </a:ext>
            </a:extLst>
          </p:cNvPr>
          <p:cNvSpPr>
            <a:spLocks noGrp="1"/>
          </p:cNvSpPr>
          <p:nvPr>
            <p:ph type="ftr" sz="quarter" idx="11"/>
          </p:nvPr>
        </p:nvSpPr>
        <p:spPr/>
        <p:txBody>
          <a:bodyPr/>
          <a:lstStyle/>
          <a:p>
            <a:endParaRPr lang="en-US"/>
          </a:p>
        </p:txBody>
      </p:sp>
      <p:sp>
        <p:nvSpPr>
          <p:cNvPr id="2207" name="Google Shape;2207;p27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306</a:t>
            </a:fld>
            <a:endParaRPr/>
          </a:p>
        </p:txBody>
      </p:sp>
      <p:pic>
        <p:nvPicPr>
          <p:cNvPr id="2208" name="Google Shape;2208;p276"/>
          <p:cNvPicPr preferRelativeResize="0">
            <a:picLocks noGrp="1"/>
          </p:cNvPicPr>
          <p:nvPr>
            <p:ph type="body" idx="4294967295"/>
          </p:nvPr>
        </p:nvPicPr>
        <p:blipFill rotWithShape="1">
          <a:blip r:embed="rId3">
            <a:alphaModFix/>
          </a:blip>
          <a:srcRect/>
          <a:stretch/>
        </p:blipFill>
        <p:spPr>
          <a:xfrm>
            <a:off x="0" y="987425"/>
            <a:ext cx="10898188" cy="3130550"/>
          </a:xfrm>
          <a:prstGeom prst="rect">
            <a:avLst/>
          </a:prstGeom>
          <a:noFill/>
          <a:ln>
            <a:noFill/>
          </a:ln>
        </p:spPr>
      </p:pic>
      <p:sp>
        <p:nvSpPr>
          <p:cNvPr id="2209" name="Google Shape;2209;p276"/>
          <p:cNvSpPr txBox="1"/>
          <p:nvPr/>
        </p:nvSpPr>
        <p:spPr>
          <a:xfrm>
            <a:off x="4433455" y="4268695"/>
            <a:ext cx="5181600" cy="1691200"/>
          </a:xfrm>
          <a:prstGeom prst="rect">
            <a:avLst/>
          </a:prstGeom>
          <a:noFill/>
          <a:ln>
            <a:noFill/>
          </a:ln>
        </p:spPr>
        <p:txBody>
          <a:bodyPr spcFirstLastPara="1" wrap="square" lIns="83100" tIns="41567" rIns="83100" bIns="41567" anchor="t" anchorCtr="0">
            <a:noAutofit/>
          </a:bodyPr>
          <a:lstStyle/>
          <a:p>
            <a:pPr marL="812780" lvl="1" indent="-313259">
              <a:buClr>
                <a:schemeClr val="dk1"/>
              </a:buClr>
              <a:buSzPts val="1700"/>
              <a:buFont typeface="Noto Sans Symbols"/>
              <a:buChar char="◼"/>
            </a:pPr>
            <a:r>
              <a:rPr lang="en" sz="2800">
                <a:solidFill>
                  <a:schemeClr val="dk1"/>
                </a:solidFill>
                <a:latin typeface="Book Antiqua"/>
                <a:ea typeface="Book Antiqua"/>
                <a:cs typeface="Book Antiqua"/>
                <a:sym typeface="Book Antiqua"/>
              </a:rPr>
              <a:t>PSTN</a:t>
            </a:r>
            <a:endParaRPr sz="1600"/>
          </a:p>
          <a:p>
            <a:pPr marL="812780" lvl="1" indent="-313259">
              <a:spcBef>
                <a:spcPts val="533"/>
              </a:spcBef>
              <a:buClr>
                <a:schemeClr val="dk1"/>
              </a:buClr>
              <a:buSzPts val="1700"/>
              <a:buFont typeface="Noto Sans Symbols"/>
              <a:buChar char="◼"/>
            </a:pPr>
            <a:r>
              <a:rPr lang="en" sz="2800">
                <a:solidFill>
                  <a:schemeClr val="dk1"/>
                </a:solidFill>
                <a:latin typeface="Book Antiqua"/>
                <a:ea typeface="Book Antiqua"/>
                <a:cs typeface="Book Antiqua"/>
                <a:sym typeface="Book Antiqua"/>
              </a:rPr>
              <a:t>ISDN</a:t>
            </a:r>
            <a:endParaRPr sz="1600"/>
          </a:p>
          <a:p>
            <a:pPr marL="812780" lvl="1" indent="-313259">
              <a:spcBef>
                <a:spcPts val="533"/>
              </a:spcBef>
              <a:buClr>
                <a:schemeClr val="dk1"/>
              </a:buClr>
              <a:buSzPts val="1700"/>
              <a:buFont typeface="Noto Sans Symbols"/>
              <a:buChar char="◼"/>
            </a:pPr>
            <a:r>
              <a:rPr lang="en" sz="2800">
                <a:solidFill>
                  <a:schemeClr val="dk1"/>
                </a:solidFill>
                <a:latin typeface="Book Antiqua"/>
                <a:ea typeface="Book Antiqua"/>
                <a:cs typeface="Book Antiqua"/>
                <a:sym typeface="Book Antiqua"/>
              </a:rPr>
              <a:t>DSL</a:t>
            </a:r>
            <a:endParaRPr sz="1600"/>
          </a:p>
          <a:p>
            <a:pPr marL="812780" lvl="1" indent="-313259">
              <a:spcBef>
                <a:spcPts val="533"/>
              </a:spcBef>
              <a:buClr>
                <a:schemeClr val="dk1"/>
              </a:buClr>
              <a:buSzPts val="1700"/>
              <a:buFont typeface="Noto Sans Symbols"/>
              <a:buChar char="◼"/>
            </a:pPr>
            <a:r>
              <a:rPr lang="en" sz="2800">
                <a:solidFill>
                  <a:schemeClr val="dk1"/>
                </a:solidFill>
                <a:latin typeface="Book Antiqua"/>
                <a:ea typeface="Book Antiqua"/>
                <a:cs typeface="Book Antiqua"/>
                <a:sym typeface="Book Antiqua"/>
              </a:rPr>
              <a:t>T-carriers</a:t>
            </a:r>
            <a:endParaRPr sz="1600"/>
          </a:p>
        </p:txBody>
      </p:sp>
    </p:spTree>
    <p:extLst>
      <p:ext uri="{BB962C8B-B14F-4D97-AF65-F5344CB8AC3E}">
        <p14:creationId xmlns:p14="http://schemas.microsoft.com/office/powerpoint/2010/main" val="25601142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277"/>
          <p:cNvSpPr txBox="1">
            <a:spLocks noGrp="1"/>
          </p:cNvSpPr>
          <p:nvPr>
            <p:ph type="title"/>
          </p:nvPr>
        </p:nvSpPr>
        <p:spPr>
          <a:xfrm>
            <a:off x="838200" y="198225"/>
            <a:ext cx="10515600" cy="1325600"/>
          </a:xfrm>
          <a:prstGeom prst="rect">
            <a:avLst/>
          </a:prstGeom>
          <a:noFill/>
          <a:ln>
            <a:noFill/>
          </a:ln>
        </p:spPr>
        <p:txBody>
          <a:bodyPr spcFirstLastPara="1" wrap="square" lIns="100767" tIns="50367" rIns="100767" bIns="50367" anchor="ctr" anchorCtr="0">
            <a:noAutofit/>
          </a:bodyPr>
          <a:lstStyle/>
          <a:p>
            <a:r>
              <a:rPr lang="en" dirty="0"/>
              <a:t>Packet Switching</a:t>
            </a:r>
            <a:endParaRPr sz="1600" dirty="0"/>
          </a:p>
        </p:txBody>
      </p:sp>
      <p:sp>
        <p:nvSpPr>
          <p:cNvPr id="2" name="Footer Placeholder 1">
            <a:extLst>
              <a:ext uri="{FF2B5EF4-FFF2-40B4-BE49-F238E27FC236}">
                <a16:creationId xmlns:a16="http://schemas.microsoft.com/office/drawing/2014/main" id="{963DDEBC-D8BE-4222-A1A8-22310FC2D31F}"/>
              </a:ext>
            </a:extLst>
          </p:cNvPr>
          <p:cNvSpPr>
            <a:spLocks noGrp="1"/>
          </p:cNvSpPr>
          <p:nvPr>
            <p:ph type="ftr" sz="quarter" idx="11"/>
          </p:nvPr>
        </p:nvSpPr>
        <p:spPr/>
        <p:txBody>
          <a:bodyPr/>
          <a:lstStyle/>
          <a:p>
            <a:endParaRPr lang="en-US"/>
          </a:p>
        </p:txBody>
      </p:sp>
      <p:sp>
        <p:nvSpPr>
          <p:cNvPr id="2215" name="Google Shape;2215;p27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307</a:t>
            </a:fld>
            <a:endParaRPr/>
          </a:p>
        </p:txBody>
      </p:sp>
      <p:pic>
        <p:nvPicPr>
          <p:cNvPr id="2216" name="Google Shape;2216;p277"/>
          <p:cNvPicPr preferRelativeResize="0">
            <a:picLocks noGrp="1"/>
          </p:cNvPicPr>
          <p:nvPr>
            <p:ph type="body" idx="4294967295"/>
          </p:nvPr>
        </p:nvPicPr>
        <p:blipFill rotWithShape="1">
          <a:blip r:embed="rId3">
            <a:alphaModFix/>
          </a:blip>
          <a:srcRect/>
          <a:stretch/>
        </p:blipFill>
        <p:spPr>
          <a:xfrm>
            <a:off x="0" y="1301750"/>
            <a:ext cx="10850563" cy="2871788"/>
          </a:xfrm>
          <a:prstGeom prst="rect">
            <a:avLst/>
          </a:prstGeom>
          <a:noFill/>
          <a:ln>
            <a:noFill/>
          </a:ln>
        </p:spPr>
      </p:pic>
      <p:sp>
        <p:nvSpPr>
          <p:cNvPr id="2217" name="Google Shape;2217;p277"/>
          <p:cNvSpPr/>
          <p:nvPr/>
        </p:nvSpPr>
        <p:spPr>
          <a:xfrm>
            <a:off x="4303060" y="3519701"/>
            <a:ext cx="3388657" cy="2036800"/>
          </a:xfrm>
          <a:prstGeom prst="rect">
            <a:avLst/>
          </a:prstGeom>
          <a:noFill/>
          <a:ln>
            <a:noFill/>
          </a:ln>
        </p:spPr>
        <p:txBody>
          <a:bodyPr spcFirstLastPara="1" wrap="square" lIns="100767" tIns="50367" rIns="100767" bIns="50367" anchor="t" anchorCtr="0">
            <a:noAutofit/>
          </a:bodyPr>
          <a:lstStyle/>
          <a:p>
            <a:r>
              <a:rPr lang="en" sz="2400" dirty="0">
                <a:solidFill>
                  <a:schemeClr val="dk1"/>
                </a:solidFill>
                <a:latin typeface="Calibri"/>
                <a:ea typeface="Calibri"/>
                <a:cs typeface="Calibri"/>
                <a:sym typeface="Calibri"/>
              </a:rPr>
              <a:t>X.25</a:t>
            </a:r>
            <a:endParaRPr sz="1467" dirty="0"/>
          </a:p>
          <a:p>
            <a:r>
              <a:rPr lang="en" sz="2400" dirty="0">
                <a:solidFill>
                  <a:schemeClr val="dk1"/>
                </a:solidFill>
                <a:latin typeface="Calibri"/>
                <a:ea typeface="Calibri"/>
                <a:cs typeface="Calibri"/>
                <a:sym typeface="Calibri"/>
              </a:rPr>
              <a:t>Frame Relay </a:t>
            </a:r>
            <a:endParaRPr sz="1467" dirty="0"/>
          </a:p>
          <a:p>
            <a:r>
              <a:rPr lang="en" sz="2400" dirty="0">
                <a:solidFill>
                  <a:schemeClr val="dk1"/>
                </a:solidFill>
                <a:latin typeface="Calibri"/>
                <a:ea typeface="Calibri"/>
                <a:cs typeface="Calibri"/>
                <a:sym typeface="Calibri"/>
              </a:rPr>
              <a:t>ATM</a:t>
            </a:r>
          </a:p>
          <a:p>
            <a:r>
              <a:rPr lang="en" sz="2400" dirty="0">
                <a:solidFill>
                  <a:schemeClr val="dk1"/>
                </a:solidFill>
                <a:latin typeface="Calibri"/>
                <a:cs typeface="Calibri"/>
                <a:sym typeface="Calibri"/>
              </a:rPr>
              <a:t>IP Networks</a:t>
            </a:r>
            <a:endParaRPr sz="1467" dirty="0"/>
          </a:p>
          <a:p>
            <a:r>
              <a:rPr lang="en" sz="2400" dirty="0">
                <a:solidFill>
                  <a:schemeClr val="dk1"/>
                </a:solidFill>
                <a:latin typeface="Calibri"/>
                <a:ea typeface="Calibri"/>
                <a:cs typeface="Calibri"/>
                <a:sym typeface="Calibri"/>
              </a:rPr>
              <a:t>VOIP</a:t>
            </a:r>
            <a:endParaRPr sz="1467" dirty="0"/>
          </a:p>
          <a:p>
            <a:r>
              <a:rPr lang="en" sz="2400" dirty="0">
                <a:solidFill>
                  <a:schemeClr val="dk1"/>
                </a:solidFill>
                <a:latin typeface="Calibri"/>
                <a:ea typeface="Calibri"/>
                <a:cs typeface="Calibri"/>
                <a:sym typeface="Calibri"/>
              </a:rPr>
              <a:t>MPLS</a:t>
            </a:r>
            <a:endParaRPr sz="1467" dirty="0"/>
          </a:p>
          <a:p>
            <a:r>
              <a:rPr lang="en" sz="2400" dirty="0">
                <a:solidFill>
                  <a:schemeClr val="dk1"/>
                </a:solidFill>
                <a:latin typeface="Calibri"/>
                <a:ea typeface="Calibri"/>
                <a:cs typeface="Calibri"/>
                <a:sym typeface="Calibri"/>
              </a:rPr>
              <a:t>Cable</a:t>
            </a:r>
            <a:endParaRPr sz="1467" dirty="0"/>
          </a:p>
        </p:txBody>
      </p:sp>
    </p:spTree>
    <p:extLst>
      <p:ext uri="{BB962C8B-B14F-4D97-AF65-F5344CB8AC3E}">
        <p14:creationId xmlns:p14="http://schemas.microsoft.com/office/powerpoint/2010/main" val="337294101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grpSp>
        <p:nvGrpSpPr>
          <p:cNvPr id="6" name="Group 5">
            <a:extLst>
              <a:ext uri="{FF2B5EF4-FFF2-40B4-BE49-F238E27FC236}">
                <a16:creationId xmlns:a16="http://schemas.microsoft.com/office/drawing/2014/main" id="{15BBA6AE-49BB-4E42-9A45-DEF62F46BFC1}"/>
              </a:ext>
            </a:extLst>
          </p:cNvPr>
          <p:cNvGrpSpPr/>
          <p:nvPr/>
        </p:nvGrpSpPr>
        <p:grpSpPr>
          <a:xfrm>
            <a:off x="6516806" y="2377414"/>
            <a:ext cx="5333999" cy="2890621"/>
            <a:chOff x="6789758" y="2377414"/>
            <a:chExt cx="5061047" cy="2393063"/>
          </a:xfrm>
        </p:grpSpPr>
        <p:pic>
          <p:nvPicPr>
            <p:cNvPr id="1026" name="Picture 2">
              <a:extLst>
                <a:ext uri="{FF2B5EF4-FFF2-40B4-BE49-F238E27FC236}">
                  <a16:creationId xmlns:a16="http://schemas.microsoft.com/office/drawing/2014/main" id="{9B5B4D6C-31A3-4D21-8F34-AD6C4038B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758" y="2377414"/>
              <a:ext cx="5061047" cy="2393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A2E3E20-AEC6-4CF1-912E-3D1D5B57104A}"/>
                </a:ext>
              </a:extLst>
            </p:cNvPr>
            <p:cNvPicPr>
              <a:picLocks noChangeAspect="1"/>
            </p:cNvPicPr>
            <p:nvPr/>
          </p:nvPicPr>
          <p:blipFill>
            <a:blip r:embed="rId4"/>
            <a:stretch>
              <a:fillRect/>
            </a:stretch>
          </p:blipFill>
          <p:spPr>
            <a:xfrm>
              <a:off x="6921190" y="4192859"/>
              <a:ext cx="1528530" cy="260195"/>
            </a:xfrm>
            <a:prstGeom prst="rect">
              <a:avLst/>
            </a:prstGeom>
          </p:spPr>
        </p:pic>
        <p:pic>
          <p:nvPicPr>
            <p:cNvPr id="9" name="Picture 8">
              <a:extLst>
                <a:ext uri="{FF2B5EF4-FFF2-40B4-BE49-F238E27FC236}">
                  <a16:creationId xmlns:a16="http://schemas.microsoft.com/office/drawing/2014/main" id="{775E654E-5808-4596-960E-B7F09A3F0A78}"/>
                </a:ext>
              </a:extLst>
            </p:cNvPr>
            <p:cNvPicPr>
              <a:picLocks noChangeAspect="1"/>
            </p:cNvPicPr>
            <p:nvPr/>
          </p:nvPicPr>
          <p:blipFill>
            <a:blip r:embed="rId4"/>
            <a:stretch>
              <a:fillRect/>
            </a:stretch>
          </p:blipFill>
          <p:spPr>
            <a:xfrm>
              <a:off x="9982200" y="4267201"/>
              <a:ext cx="1528530" cy="260195"/>
            </a:xfrm>
            <a:prstGeom prst="rect">
              <a:avLst/>
            </a:prstGeom>
          </p:spPr>
        </p:pic>
      </p:grpSp>
      <p:sp>
        <p:nvSpPr>
          <p:cNvPr id="2222" name="Google Shape;2222;p278"/>
          <p:cNvSpPr txBox="1">
            <a:spLocks noGrp="1"/>
          </p:cNvSpPr>
          <p:nvPr>
            <p:ph type="title"/>
          </p:nvPr>
        </p:nvSpPr>
        <p:spPr>
          <a:xfrm>
            <a:off x="838200" y="170392"/>
            <a:ext cx="10515600" cy="1325600"/>
          </a:xfrm>
          <a:prstGeom prst="rect">
            <a:avLst/>
          </a:prstGeom>
          <a:noFill/>
          <a:ln>
            <a:noFill/>
          </a:ln>
        </p:spPr>
        <p:txBody>
          <a:bodyPr spcFirstLastPara="1" wrap="square" lIns="100767" tIns="50367" rIns="100767" bIns="50367" anchor="ctr" anchorCtr="0">
            <a:noAutofit/>
          </a:bodyPr>
          <a:lstStyle/>
          <a:p>
            <a:r>
              <a:rPr lang="en" dirty="0"/>
              <a:t>MPLS (Multi Protocol Labeled Switching)</a:t>
            </a:r>
            <a:endParaRPr sz="1600" dirty="0"/>
          </a:p>
        </p:txBody>
      </p:sp>
      <p:sp>
        <p:nvSpPr>
          <p:cNvPr id="4" name="Footer Placeholder 3">
            <a:extLst>
              <a:ext uri="{FF2B5EF4-FFF2-40B4-BE49-F238E27FC236}">
                <a16:creationId xmlns:a16="http://schemas.microsoft.com/office/drawing/2014/main" id="{ABECC267-2E95-4B47-A424-CE2710FA16BC}"/>
              </a:ext>
            </a:extLst>
          </p:cNvPr>
          <p:cNvSpPr>
            <a:spLocks noGrp="1"/>
          </p:cNvSpPr>
          <p:nvPr>
            <p:ph type="ftr" sz="quarter" idx="11"/>
          </p:nvPr>
        </p:nvSpPr>
        <p:spPr/>
        <p:txBody>
          <a:bodyPr/>
          <a:lstStyle/>
          <a:p>
            <a:endParaRPr lang="en-US"/>
          </a:p>
        </p:txBody>
      </p:sp>
      <p:sp>
        <p:nvSpPr>
          <p:cNvPr id="2223" name="Google Shape;2223;p27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308</a:t>
            </a:fld>
            <a:endParaRPr/>
          </a:p>
        </p:txBody>
      </p:sp>
      <p:sp>
        <p:nvSpPr>
          <p:cNvPr id="2" name="Rectangle 1">
            <a:extLst>
              <a:ext uri="{FF2B5EF4-FFF2-40B4-BE49-F238E27FC236}">
                <a16:creationId xmlns:a16="http://schemas.microsoft.com/office/drawing/2014/main" id="{6E47BE9F-5567-419C-9B79-D7FCF22E4A03}"/>
              </a:ext>
            </a:extLst>
          </p:cNvPr>
          <p:cNvSpPr/>
          <p:nvPr/>
        </p:nvSpPr>
        <p:spPr>
          <a:xfrm>
            <a:off x="341195" y="1495992"/>
            <a:ext cx="6742061" cy="4678204"/>
          </a:xfrm>
          <a:prstGeom prst="rect">
            <a:avLst/>
          </a:prstGeom>
        </p:spPr>
        <p:txBody>
          <a:bodyPr wrap="square">
            <a:spAutoFit/>
          </a:bodyPr>
          <a:lstStyle/>
          <a:p>
            <a:pPr fontAlgn="base"/>
            <a:r>
              <a:rPr lang="en-US" sz="1400" b="1" dirty="0"/>
              <a:t>Label edge router</a:t>
            </a:r>
            <a:br>
              <a:rPr lang="en-US" sz="1400" dirty="0"/>
            </a:br>
            <a:r>
              <a:rPr lang="en-US" sz="1400" dirty="0"/>
              <a:t>A label edge router (LER, also known as edge LSR or “ingress node”) is a router that operates at the edge of an MPLS network and acts as the entry and exit points for the network. These edge router places an MPLS label on an incoming packet and sends it forward into the MPLS domain.</a:t>
            </a:r>
            <a:br>
              <a:rPr lang="en-US" sz="1400" dirty="0"/>
            </a:br>
            <a:r>
              <a:rPr lang="en-US" sz="1400" dirty="0"/>
              <a:t>The same job is performed upon receiving a labeled packet which is destined to exit the MPLS domain, the LER removes the label and forwards the IP packet using normal IP address.</a:t>
            </a:r>
          </a:p>
          <a:p>
            <a:pPr fontAlgn="base"/>
            <a:r>
              <a:rPr lang="en-US" sz="1400" b="1" dirty="0"/>
              <a:t>Provider router</a:t>
            </a:r>
            <a:br>
              <a:rPr lang="en-US" sz="1400" dirty="0"/>
            </a:br>
            <a:r>
              <a:rPr lang="en-US" sz="1400" dirty="0"/>
              <a:t>In an MPLS based virtual private network (VPN) environment, LERs that functions as ingress and/or egress routers to the VPN are often called PE (Provider Edge) routers. Devices that function only as transit routers are similarly called P (Provider) routers.</a:t>
            </a:r>
            <a:br>
              <a:rPr lang="en-US" sz="1400" dirty="0"/>
            </a:br>
            <a:r>
              <a:rPr lang="en-US" sz="1400" dirty="0"/>
              <a:t>The job of a P router is significantly easier than that of a PE router, so they can be less complex and may be more dependable because of this.</a:t>
            </a:r>
          </a:p>
          <a:p>
            <a:pPr fontAlgn="base"/>
            <a:r>
              <a:rPr lang="en-US" sz="1400" b="1" dirty="0"/>
              <a:t>Label Distribution Protocol</a:t>
            </a:r>
            <a:br>
              <a:rPr lang="en-US" sz="1400" dirty="0"/>
            </a:br>
            <a:r>
              <a:rPr lang="en-US" sz="1400" dirty="0"/>
              <a:t>Labels are distributed between LERs and LSRs using the Label Distribution Protocol (LDP).</a:t>
            </a:r>
            <a:br>
              <a:rPr lang="en-US" sz="1400" dirty="0"/>
            </a:br>
            <a:r>
              <a:rPr lang="en-US" sz="1400" dirty="0"/>
              <a:t>LSRs in an MPLS network regularly exchange label and reachability information with each other using standardized procedures in order to build a complete picture of the network they can then use to forward packets.</a:t>
            </a:r>
            <a:br>
              <a:rPr lang="en-US" sz="1400" dirty="0"/>
            </a:br>
            <a:r>
              <a:rPr lang="en-US" sz="1400" dirty="0"/>
              <a:t>CE is the “Customer Edge”, the customer device or router a PE router talks</a:t>
            </a:r>
          </a:p>
          <a:p>
            <a:endParaRPr lang="en-US" dirty="0">
              <a:solidFill>
                <a:srgbClr val="6C6C6C"/>
              </a:solidFill>
              <a:latin typeface="Arial" panose="020B0604020202020204" pitchFamily="34" charset="0"/>
            </a:endParaRPr>
          </a:p>
        </p:txBody>
      </p:sp>
    </p:spTree>
    <p:extLst>
      <p:ext uri="{BB962C8B-B14F-4D97-AF65-F5344CB8AC3E}">
        <p14:creationId xmlns:p14="http://schemas.microsoft.com/office/powerpoint/2010/main" val="271369173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80"/>
          <p:cNvSpPr txBox="1">
            <a:spLocks noGrp="1"/>
          </p:cNvSpPr>
          <p:nvPr>
            <p:ph type="title"/>
          </p:nvPr>
        </p:nvSpPr>
        <p:spPr>
          <a:xfrm>
            <a:off x="923636" y="-67235"/>
            <a:ext cx="10515600" cy="1325600"/>
          </a:xfrm>
          <a:prstGeom prst="rect">
            <a:avLst/>
          </a:prstGeom>
          <a:noFill/>
          <a:ln>
            <a:noFill/>
          </a:ln>
        </p:spPr>
        <p:txBody>
          <a:bodyPr spcFirstLastPara="1" wrap="square" lIns="100767" tIns="50367" rIns="100767" bIns="50367" anchor="ctr" anchorCtr="0">
            <a:noAutofit/>
          </a:bodyPr>
          <a:lstStyle/>
          <a:p>
            <a:r>
              <a:rPr lang="en" dirty="0"/>
              <a:t>VOIP Voice Over IP</a:t>
            </a:r>
            <a:endParaRPr sz="1600" dirty="0"/>
          </a:p>
        </p:txBody>
      </p:sp>
      <p:sp>
        <p:nvSpPr>
          <p:cNvPr id="2" name="Footer Placeholder 1">
            <a:extLst>
              <a:ext uri="{FF2B5EF4-FFF2-40B4-BE49-F238E27FC236}">
                <a16:creationId xmlns:a16="http://schemas.microsoft.com/office/drawing/2014/main" id="{7EEB9C71-7A8B-4E8E-821D-6A7980945C1F}"/>
              </a:ext>
            </a:extLst>
          </p:cNvPr>
          <p:cNvSpPr>
            <a:spLocks noGrp="1"/>
          </p:cNvSpPr>
          <p:nvPr>
            <p:ph type="ftr" sz="quarter" idx="11"/>
          </p:nvPr>
        </p:nvSpPr>
        <p:spPr/>
        <p:txBody>
          <a:bodyPr/>
          <a:lstStyle/>
          <a:p>
            <a:endParaRPr lang="en-US"/>
          </a:p>
        </p:txBody>
      </p:sp>
      <p:sp>
        <p:nvSpPr>
          <p:cNvPr id="2237" name="Google Shape;2237;p28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309</a:t>
            </a:fld>
            <a:endParaRPr/>
          </a:p>
        </p:txBody>
      </p:sp>
      <p:pic>
        <p:nvPicPr>
          <p:cNvPr id="2238" name="Google Shape;2238;p280"/>
          <p:cNvPicPr preferRelativeResize="0"/>
          <p:nvPr/>
        </p:nvPicPr>
        <p:blipFill rotWithShape="1">
          <a:blip r:embed="rId3">
            <a:alphaModFix/>
          </a:blip>
          <a:srcRect/>
          <a:stretch/>
        </p:blipFill>
        <p:spPr>
          <a:xfrm>
            <a:off x="1991500" y="1099168"/>
            <a:ext cx="8379865" cy="4935768"/>
          </a:xfrm>
          <a:prstGeom prst="rect">
            <a:avLst/>
          </a:prstGeom>
          <a:noFill/>
          <a:ln>
            <a:noFill/>
          </a:ln>
        </p:spPr>
      </p:pic>
    </p:spTree>
    <p:extLst>
      <p:ext uri="{BB962C8B-B14F-4D97-AF65-F5344CB8AC3E}">
        <p14:creationId xmlns:p14="http://schemas.microsoft.com/office/powerpoint/2010/main" val="160731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1105265" y="543492"/>
            <a:ext cx="9752000" cy="1019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ISO 27002:  The 14 Domains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DAE63FDA-0998-4390-8A45-3FDFFA2D61F8}"/>
              </a:ext>
            </a:extLst>
          </p:cNvPr>
          <p:cNvSpPr>
            <a:spLocks noGrp="1"/>
          </p:cNvSpPr>
          <p:nvPr>
            <p:ph type="ftr" sz="quarter" idx="11"/>
          </p:nvPr>
        </p:nvSpPr>
        <p:spPr/>
        <p:txBody>
          <a:bodyPr/>
          <a:lstStyle/>
          <a:p>
            <a:endParaRPr lang="en-US"/>
          </a:p>
        </p:txBody>
      </p:sp>
      <p:sp>
        <p:nvSpPr>
          <p:cNvPr id="261" name="Google Shape;261;p3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31</a:t>
            </a:fld>
            <a:endParaRPr kern="0">
              <a:solidFill>
                <a:srgbClr val="000000"/>
              </a:solidFill>
            </a:endParaRPr>
          </a:p>
        </p:txBody>
      </p:sp>
      <p:graphicFrame>
        <p:nvGraphicFramePr>
          <p:cNvPr id="7" name="Table 7">
            <a:extLst>
              <a:ext uri="{FF2B5EF4-FFF2-40B4-BE49-F238E27FC236}">
                <a16:creationId xmlns:a16="http://schemas.microsoft.com/office/drawing/2014/main" id="{FEF3458A-4A61-42FE-BA0A-861D6A612671}"/>
              </a:ext>
            </a:extLst>
          </p:cNvPr>
          <p:cNvGraphicFramePr>
            <a:graphicFrameLocks noGrp="1"/>
          </p:cNvGraphicFramePr>
          <p:nvPr>
            <p:ph idx="1"/>
          </p:nvPr>
        </p:nvGraphicFramePr>
        <p:xfrm>
          <a:off x="838200" y="1825625"/>
          <a:ext cx="10515600" cy="3606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4101609601"/>
                    </a:ext>
                  </a:extLst>
                </a:gridCol>
                <a:gridCol w="5257800">
                  <a:extLst>
                    <a:ext uri="{9D8B030D-6E8A-4147-A177-3AD203B41FA5}">
                      <a16:colId xmlns:a16="http://schemas.microsoft.com/office/drawing/2014/main" val="1477252752"/>
                    </a:ext>
                  </a:extLst>
                </a:gridCol>
              </a:tblGrid>
              <a:tr h="370840">
                <a:tc gridSpan="2">
                  <a:txBody>
                    <a:bodyPr/>
                    <a:lstStyle/>
                    <a:p>
                      <a:r>
                        <a:rPr lang="en-US" dirty="0"/>
                        <a:t>ISO 27001 Appendix A/ISO 27002 Controls</a:t>
                      </a:r>
                    </a:p>
                  </a:txBody>
                  <a:tcPr/>
                </a:tc>
                <a:tc hMerge="1">
                  <a:txBody>
                    <a:bodyPr/>
                    <a:lstStyle/>
                    <a:p>
                      <a:endParaRPr lang="en-US" dirty="0"/>
                    </a:p>
                  </a:txBody>
                  <a:tcPr/>
                </a:tc>
                <a:extLst>
                  <a:ext uri="{0D108BD9-81ED-4DB2-BD59-A6C34878D82A}">
                    <a16:rowId xmlns:a16="http://schemas.microsoft.com/office/drawing/2014/main" val="567640206"/>
                  </a:ext>
                </a:extLst>
              </a:tr>
              <a:tr h="370840">
                <a:tc>
                  <a:txBody>
                    <a:bodyPr/>
                    <a:lstStyle/>
                    <a:p>
                      <a:r>
                        <a:rPr lang="en-US" dirty="0"/>
                        <a:t>ISMS Structure</a:t>
                      </a:r>
                    </a:p>
                  </a:txBody>
                  <a:tcPr/>
                </a:tc>
                <a:tc>
                  <a:txBody>
                    <a:bodyPr/>
                    <a:lstStyle/>
                    <a:p>
                      <a:r>
                        <a:rPr lang="en-US" dirty="0"/>
                        <a:t>Physical and Environmental Security</a:t>
                      </a:r>
                    </a:p>
                  </a:txBody>
                  <a:tcPr/>
                </a:tc>
                <a:extLst>
                  <a:ext uri="{0D108BD9-81ED-4DB2-BD59-A6C34878D82A}">
                    <a16:rowId xmlns:a16="http://schemas.microsoft.com/office/drawing/2014/main" val="1624842524"/>
                  </a:ext>
                </a:extLst>
              </a:tr>
              <a:tr h="370840">
                <a:tc>
                  <a:txBody>
                    <a:bodyPr/>
                    <a:lstStyle/>
                    <a:p>
                      <a:r>
                        <a:rPr lang="en-US" dirty="0"/>
                        <a:t>Security Policy</a:t>
                      </a:r>
                    </a:p>
                  </a:txBody>
                  <a:tcPr/>
                </a:tc>
                <a:tc>
                  <a:txBody>
                    <a:bodyPr/>
                    <a:lstStyle/>
                    <a:p>
                      <a:r>
                        <a:rPr lang="en-US" dirty="0"/>
                        <a:t>Operations Security</a:t>
                      </a:r>
                    </a:p>
                  </a:txBody>
                  <a:tcPr/>
                </a:tc>
                <a:extLst>
                  <a:ext uri="{0D108BD9-81ED-4DB2-BD59-A6C34878D82A}">
                    <a16:rowId xmlns:a16="http://schemas.microsoft.com/office/drawing/2014/main" val="3755051784"/>
                  </a:ext>
                </a:extLst>
              </a:tr>
              <a:tr h="370840">
                <a:tc>
                  <a:txBody>
                    <a:bodyPr/>
                    <a:lstStyle/>
                    <a:p>
                      <a:r>
                        <a:rPr lang="en-US" dirty="0"/>
                        <a:t>Organization of Information Security</a:t>
                      </a:r>
                    </a:p>
                  </a:txBody>
                  <a:tcPr/>
                </a:tc>
                <a:tc>
                  <a:txBody>
                    <a:bodyPr/>
                    <a:lstStyle/>
                    <a:p>
                      <a:r>
                        <a:rPr lang="en-US" dirty="0"/>
                        <a:t>Communications Security</a:t>
                      </a:r>
                    </a:p>
                  </a:txBody>
                  <a:tcPr/>
                </a:tc>
                <a:extLst>
                  <a:ext uri="{0D108BD9-81ED-4DB2-BD59-A6C34878D82A}">
                    <a16:rowId xmlns:a16="http://schemas.microsoft.com/office/drawing/2014/main" val="1426334699"/>
                  </a:ext>
                </a:extLst>
              </a:tr>
              <a:tr h="370840">
                <a:tc>
                  <a:txBody>
                    <a:bodyPr/>
                    <a:lstStyle/>
                    <a:p>
                      <a:r>
                        <a:rPr lang="en-US" dirty="0"/>
                        <a:t>Human Resources Security</a:t>
                      </a:r>
                    </a:p>
                  </a:txBody>
                  <a:tcPr/>
                </a:tc>
                <a:tc>
                  <a:txBody>
                    <a:bodyPr/>
                    <a:lstStyle/>
                    <a:p>
                      <a:r>
                        <a:rPr lang="en-US" dirty="0"/>
                        <a:t>Information Systems Acquisition, Development, Maintenance</a:t>
                      </a:r>
                    </a:p>
                  </a:txBody>
                  <a:tcPr/>
                </a:tc>
                <a:extLst>
                  <a:ext uri="{0D108BD9-81ED-4DB2-BD59-A6C34878D82A}">
                    <a16:rowId xmlns:a16="http://schemas.microsoft.com/office/drawing/2014/main" val="3669369670"/>
                  </a:ext>
                </a:extLst>
              </a:tr>
              <a:tr h="370840">
                <a:tc>
                  <a:txBody>
                    <a:bodyPr/>
                    <a:lstStyle/>
                    <a:p>
                      <a:r>
                        <a:rPr lang="en-US" dirty="0"/>
                        <a:t>Asset Management</a:t>
                      </a:r>
                    </a:p>
                  </a:txBody>
                  <a:tcPr/>
                </a:tc>
                <a:tc>
                  <a:txBody>
                    <a:bodyPr/>
                    <a:lstStyle/>
                    <a:p>
                      <a:r>
                        <a:rPr lang="en-US" dirty="0"/>
                        <a:t>Supplier Relationships</a:t>
                      </a:r>
                    </a:p>
                  </a:txBody>
                  <a:tcPr/>
                </a:tc>
                <a:extLst>
                  <a:ext uri="{0D108BD9-81ED-4DB2-BD59-A6C34878D82A}">
                    <a16:rowId xmlns:a16="http://schemas.microsoft.com/office/drawing/2014/main" val="2337399214"/>
                  </a:ext>
                </a:extLst>
              </a:tr>
              <a:tr h="370840">
                <a:tc>
                  <a:txBody>
                    <a:bodyPr/>
                    <a:lstStyle/>
                    <a:p>
                      <a:r>
                        <a:rPr lang="en-US" dirty="0"/>
                        <a:t>Asset Control</a:t>
                      </a:r>
                    </a:p>
                  </a:txBody>
                  <a:tcPr/>
                </a:tc>
                <a:tc>
                  <a:txBody>
                    <a:bodyPr/>
                    <a:lstStyle/>
                    <a:p>
                      <a:r>
                        <a:rPr lang="en-US" dirty="0"/>
                        <a:t>Information Security Incident Management</a:t>
                      </a:r>
                    </a:p>
                  </a:txBody>
                  <a:tcPr/>
                </a:tc>
                <a:extLst>
                  <a:ext uri="{0D108BD9-81ED-4DB2-BD59-A6C34878D82A}">
                    <a16:rowId xmlns:a16="http://schemas.microsoft.com/office/drawing/2014/main" val="1622255680"/>
                  </a:ext>
                </a:extLst>
              </a:tr>
              <a:tr h="370840">
                <a:tc>
                  <a:txBody>
                    <a:bodyPr/>
                    <a:lstStyle/>
                    <a:p>
                      <a:r>
                        <a:rPr lang="en-US" dirty="0"/>
                        <a:t>Cryptography</a:t>
                      </a:r>
                    </a:p>
                  </a:txBody>
                  <a:tcPr/>
                </a:tc>
                <a:tc>
                  <a:txBody>
                    <a:bodyPr/>
                    <a:lstStyle/>
                    <a:p>
                      <a:r>
                        <a:rPr lang="en-US" dirty="0"/>
                        <a:t>Information Security Aspects of Business Continuity</a:t>
                      </a:r>
                    </a:p>
                  </a:txBody>
                  <a:tcPr/>
                </a:tc>
                <a:extLst>
                  <a:ext uri="{0D108BD9-81ED-4DB2-BD59-A6C34878D82A}">
                    <a16:rowId xmlns:a16="http://schemas.microsoft.com/office/drawing/2014/main" val="3508966528"/>
                  </a:ext>
                </a:extLst>
              </a:tr>
              <a:tr h="370840">
                <a:tc>
                  <a:txBody>
                    <a:bodyPr/>
                    <a:lstStyle/>
                    <a:p>
                      <a:r>
                        <a:rPr lang="en-US" dirty="0"/>
                        <a:t>Compliance</a:t>
                      </a:r>
                    </a:p>
                  </a:txBody>
                  <a:tcPr/>
                </a:tc>
                <a:tc>
                  <a:txBody>
                    <a:bodyPr/>
                    <a:lstStyle/>
                    <a:p>
                      <a:endParaRPr lang="en-US" dirty="0"/>
                    </a:p>
                  </a:txBody>
                  <a:tcPr/>
                </a:tc>
                <a:extLst>
                  <a:ext uri="{0D108BD9-81ED-4DB2-BD59-A6C34878D82A}">
                    <a16:rowId xmlns:a16="http://schemas.microsoft.com/office/drawing/2014/main" val="2559494919"/>
                  </a:ext>
                </a:extLst>
              </a:tr>
            </a:tbl>
          </a:graphicData>
        </a:graphic>
      </p:graphicFrame>
    </p:spTree>
    <p:extLst>
      <p:ext uri="{BB962C8B-B14F-4D97-AF65-F5344CB8AC3E}">
        <p14:creationId xmlns:p14="http://schemas.microsoft.com/office/powerpoint/2010/main" val="354443306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28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VOIP Security Issues</a:t>
            </a:r>
            <a:endParaRPr sz="1600" dirty="0"/>
          </a:p>
        </p:txBody>
      </p:sp>
      <p:sp>
        <p:nvSpPr>
          <p:cNvPr id="2" name="Footer Placeholder 1">
            <a:extLst>
              <a:ext uri="{FF2B5EF4-FFF2-40B4-BE49-F238E27FC236}">
                <a16:creationId xmlns:a16="http://schemas.microsoft.com/office/drawing/2014/main" id="{3BAD3804-0B03-416F-8A95-991FB9B2AAE7}"/>
              </a:ext>
            </a:extLst>
          </p:cNvPr>
          <p:cNvSpPr>
            <a:spLocks noGrp="1"/>
          </p:cNvSpPr>
          <p:nvPr>
            <p:ph type="ftr" sz="quarter" idx="11"/>
          </p:nvPr>
        </p:nvSpPr>
        <p:spPr/>
        <p:txBody>
          <a:bodyPr/>
          <a:lstStyle/>
          <a:p>
            <a:endParaRPr lang="en-US"/>
          </a:p>
        </p:txBody>
      </p:sp>
      <p:sp>
        <p:nvSpPr>
          <p:cNvPr id="2244" name="Google Shape;2244;p28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310</a:t>
            </a:fld>
            <a:endParaRPr/>
          </a:p>
        </p:txBody>
      </p:sp>
      <p:sp>
        <p:nvSpPr>
          <p:cNvPr id="2245" name="Google Shape;2245;p281"/>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Eavesdropping (greatest threat)—Enable S/RTP</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Toll Fraud</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Vishing</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SPIT</a:t>
            </a:r>
            <a:endParaRPr sz="1600" dirty="0"/>
          </a:p>
          <a:p>
            <a:pPr marL="203195" indent="-203195">
              <a:lnSpc>
                <a:spcPct val="90000"/>
              </a:lnSpc>
              <a:spcBef>
                <a:spcPts val="933"/>
              </a:spcBef>
              <a:buClr>
                <a:schemeClr val="dk1"/>
              </a:buClr>
              <a:buSzPts val="1900"/>
              <a:buNone/>
            </a:pPr>
            <a:r>
              <a:rPr lang="en" sz="2533" dirty="0">
                <a:solidFill>
                  <a:schemeClr val="dk1"/>
                </a:solidFill>
                <a:latin typeface="Calibri"/>
                <a:ea typeface="Calibri"/>
                <a:cs typeface="Calibri"/>
                <a:sym typeface="Calibri"/>
              </a:rPr>
              <a:t>Performance Issues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Latency</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Jittering </a:t>
            </a:r>
            <a:endParaRPr sz="1600" dirty="0"/>
          </a:p>
          <a:p>
            <a:pPr marL="203195" indent="-203195">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83738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Remote Access Protocols</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F84325B-5C44-405D-B4E1-8689DACEE6B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311</a:t>
            </a:fld>
            <a:endParaRPr lang="en-US" sz="600">
              <a:solidFill>
                <a:srgbClr val="FFFFFF"/>
              </a:solidFill>
            </a:endParaRPr>
          </a:p>
        </p:txBody>
      </p:sp>
    </p:spTree>
    <p:extLst>
      <p:ext uri="{BB962C8B-B14F-4D97-AF65-F5344CB8AC3E}">
        <p14:creationId xmlns:p14="http://schemas.microsoft.com/office/powerpoint/2010/main" val="29489019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282"/>
          <p:cNvSpPr txBox="1">
            <a:spLocks noGrp="1"/>
          </p:cNvSpPr>
          <p:nvPr>
            <p:ph type="title"/>
          </p:nvPr>
        </p:nvSpPr>
        <p:spPr>
          <a:xfrm>
            <a:off x="838200" y="162912"/>
            <a:ext cx="10515600" cy="1325600"/>
          </a:xfrm>
          <a:prstGeom prst="rect">
            <a:avLst/>
          </a:prstGeom>
          <a:noFill/>
          <a:ln>
            <a:noFill/>
          </a:ln>
        </p:spPr>
        <p:txBody>
          <a:bodyPr spcFirstLastPara="1" wrap="square" lIns="100767" tIns="50367" rIns="100767" bIns="50367" anchor="ctr" anchorCtr="0">
            <a:noAutofit/>
          </a:bodyPr>
          <a:lstStyle/>
          <a:p>
            <a:r>
              <a:rPr lang="en" dirty="0"/>
              <a:t>Remote Access</a:t>
            </a:r>
            <a:endParaRPr sz="1600" dirty="0"/>
          </a:p>
        </p:txBody>
      </p:sp>
      <p:sp>
        <p:nvSpPr>
          <p:cNvPr id="2" name="Footer Placeholder 1">
            <a:extLst>
              <a:ext uri="{FF2B5EF4-FFF2-40B4-BE49-F238E27FC236}">
                <a16:creationId xmlns:a16="http://schemas.microsoft.com/office/drawing/2014/main" id="{4E5C6489-BA70-4CDA-8274-6D449208602C}"/>
              </a:ext>
            </a:extLst>
          </p:cNvPr>
          <p:cNvSpPr>
            <a:spLocks noGrp="1"/>
          </p:cNvSpPr>
          <p:nvPr>
            <p:ph type="ftr" sz="quarter" idx="11"/>
          </p:nvPr>
        </p:nvSpPr>
        <p:spPr/>
        <p:txBody>
          <a:bodyPr/>
          <a:lstStyle/>
          <a:p>
            <a:endParaRPr lang="en-US"/>
          </a:p>
        </p:txBody>
      </p:sp>
      <p:sp>
        <p:nvSpPr>
          <p:cNvPr id="2251" name="Google Shape;2251;p28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312</a:t>
            </a:fld>
            <a:endParaRPr/>
          </a:p>
        </p:txBody>
      </p:sp>
      <p:sp>
        <p:nvSpPr>
          <p:cNvPr id="2252" name="Google Shape;2252;p282"/>
          <p:cNvSpPr txBox="1"/>
          <p:nvPr/>
        </p:nvSpPr>
        <p:spPr>
          <a:xfrm>
            <a:off x="1096116" y="1214547"/>
            <a:ext cx="5295301" cy="4808753"/>
          </a:xfrm>
          <a:prstGeom prst="rect">
            <a:avLst/>
          </a:prstGeom>
          <a:noFill/>
          <a:ln>
            <a:noFill/>
          </a:ln>
        </p:spPr>
        <p:txBody>
          <a:bodyPr spcFirstLastPara="1" wrap="square" lIns="100767" tIns="50367" rIns="100767" bIns="50367" anchor="t" anchorCtr="0">
            <a:noAutofit/>
          </a:bodyPr>
          <a:lstStyle/>
          <a:p>
            <a:pPr marL="507987" indent="-507987">
              <a:buClr>
                <a:schemeClr val="dk1"/>
              </a:buClr>
              <a:buSzPts val="1800"/>
              <a:buFont typeface="Arial"/>
              <a:buChar char="•"/>
            </a:pPr>
            <a:r>
              <a:rPr lang="en" sz="2667" dirty="0">
                <a:solidFill>
                  <a:schemeClr val="dk1"/>
                </a:solidFill>
                <a:latin typeface="Calibri"/>
                <a:ea typeface="Calibri"/>
                <a:cs typeface="Calibri"/>
                <a:sym typeface="Calibri"/>
              </a:rPr>
              <a:t>Dial Up</a:t>
            </a:r>
            <a:endParaRPr sz="2400" dirty="0"/>
          </a:p>
          <a:p>
            <a:pPr marL="1015975" lvl="1" indent="-507987">
              <a:buClr>
                <a:schemeClr val="dk1"/>
              </a:buClr>
              <a:buSzPts val="1800"/>
              <a:buFont typeface="Arial"/>
              <a:buChar char="•"/>
            </a:pPr>
            <a:r>
              <a:rPr lang="en" sz="2667" dirty="0">
                <a:solidFill>
                  <a:schemeClr val="dk1"/>
                </a:solidFill>
                <a:latin typeface="Calibri"/>
                <a:ea typeface="Calibri"/>
                <a:cs typeface="Calibri"/>
                <a:sym typeface="Calibri"/>
              </a:rPr>
              <a:t>PPP</a:t>
            </a:r>
            <a:endParaRPr sz="2400" dirty="0"/>
          </a:p>
          <a:p>
            <a:pPr marL="1507029" lvl="2" indent="-491054">
              <a:buClr>
                <a:schemeClr val="dk1"/>
              </a:buClr>
              <a:buSzPts val="1800"/>
              <a:buFont typeface="Arial"/>
              <a:buChar char="•"/>
            </a:pPr>
            <a:r>
              <a:rPr lang="en" sz="2667" dirty="0">
                <a:solidFill>
                  <a:schemeClr val="dk1"/>
                </a:solidFill>
                <a:latin typeface="Calibri"/>
                <a:ea typeface="Calibri"/>
                <a:cs typeface="Calibri"/>
                <a:sym typeface="Calibri"/>
              </a:rPr>
              <a:t>PAP, CHAP EAP</a:t>
            </a:r>
            <a:endParaRPr sz="2400" dirty="0"/>
          </a:p>
          <a:p>
            <a:pPr marL="507987" indent="-507987">
              <a:buClr>
                <a:schemeClr val="dk1"/>
              </a:buClr>
              <a:buSzPts val="1800"/>
              <a:buFont typeface="Arial"/>
              <a:buChar char="•"/>
            </a:pPr>
            <a:r>
              <a:rPr lang="en" sz="2667" dirty="0">
                <a:solidFill>
                  <a:schemeClr val="dk1"/>
                </a:solidFill>
                <a:latin typeface="Calibri"/>
                <a:ea typeface="Calibri"/>
                <a:cs typeface="Calibri"/>
                <a:sym typeface="Calibri"/>
              </a:rPr>
              <a:t>Tunneling </a:t>
            </a:r>
            <a:endParaRPr sz="2400" dirty="0"/>
          </a:p>
          <a:p>
            <a:pPr marL="1015975" lvl="1" indent="-507987">
              <a:buClr>
                <a:schemeClr val="dk1"/>
              </a:buClr>
              <a:buSzPts val="1800"/>
              <a:buFont typeface="Arial"/>
              <a:buChar char="•"/>
            </a:pPr>
            <a:r>
              <a:rPr lang="en" sz="2667" dirty="0">
                <a:solidFill>
                  <a:schemeClr val="dk1"/>
                </a:solidFill>
                <a:latin typeface="Calibri"/>
                <a:ea typeface="Calibri"/>
                <a:cs typeface="Calibri"/>
                <a:sym typeface="Calibri"/>
              </a:rPr>
              <a:t>PPTP</a:t>
            </a:r>
            <a:endParaRPr sz="2400" dirty="0"/>
          </a:p>
          <a:p>
            <a:pPr marL="1507029" lvl="2" indent="-491054">
              <a:buClr>
                <a:schemeClr val="dk1"/>
              </a:buClr>
              <a:buSzPts val="1800"/>
              <a:buFont typeface="Arial"/>
              <a:buChar char="•"/>
            </a:pPr>
            <a:r>
              <a:rPr lang="en" sz="2667" dirty="0">
                <a:solidFill>
                  <a:schemeClr val="dk1"/>
                </a:solidFill>
                <a:latin typeface="Calibri"/>
                <a:ea typeface="Calibri"/>
                <a:cs typeface="Calibri"/>
                <a:sym typeface="Calibri"/>
              </a:rPr>
              <a:t>PAP, CHAP EAP</a:t>
            </a:r>
            <a:endParaRPr sz="2400" dirty="0"/>
          </a:p>
          <a:p>
            <a:pPr marL="1507029" lvl="2" indent="-491054">
              <a:buClr>
                <a:schemeClr val="dk1"/>
              </a:buClr>
              <a:buSzPts val="1800"/>
              <a:buFont typeface="Arial"/>
              <a:buChar char="•"/>
            </a:pPr>
            <a:r>
              <a:rPr lang="en" sz="2667" dirty="0">
                <a:solidFill>
                  <a:schemeClr val="dk1"/>
                </a:solidFill>
                <a:latin typeface="Calibri"/>
                <a:ea typeface="Calibri"/>
                <a:cs typeface="Calibri"/>
                <a:sym typeface="Calibri"/>
              </a:rPr>
              <a:t>MPPE</a:t>
            </a:r>
            <a:endParaRPr sz="2400" dirty="0"/>
          </a:p>
          <a:p>
            <a:pPr marL="1015975" lvl="1" indent="-507987">
              <a:buClr>
                <a:schemeClr val="dk1"/>
              </a:buClr>
              <a:buSzPts val="1800"/>
              <a:buFont typeface="Arial"/>
              <a:buChar char="•"/>
            </a:pPr>
            <a:r>
              <a:rPr lang="en" sz="2667" dirty="0">
                <a:solidFill>
                  <a:schemeClr val="dk1"/>
                </a:solidFill>
                <a:latin typeface="Calibri"/>
                <a:ea typeface="Calibri"/>
                <a:cs typeface="Calibri"/>
                <a:sym typeface="Calibri"/>
              </a:rPr>
              <a:t>GRE</a:t>
            </a:r>
            <a:endParaRPr sz="2400" dirty="0"/>
          </a:p>
          <a:p>
            <a:pPr marL="1015975" lvl="1" indent="-507987">
              <a:buClr>
                <a:schemeClr val="dk1"/>
              </a:buClr>
              <a:buSzPts val="1800"/>
              <a:buFont typeface="Arial"/>
              <a:buChar char="•"/>
            </a:pPr>
            <a:r>
              <a:rPr lang="en" sz="2667" dirty="0">
                <a:solidFill>
                  <a:schemeClr val="dk1"/>
                </a:solidFill>
                <a:latin typeface="Calibri"/>
                <a:ea typeface="Calibri"/>
                <a:cs typeface="Calibri"/>
                <a:sym typeface="Calibri"/>
              </a:rPr>
              <a:t>L2TP</a:t>
            </a:r>
            <a:endParaRPr sz="2400" dirty="0"/>
          </a:p>
          <a:p>
            <a:pPr marL="1507029" lvl="2" indent="-491054">
              <a:buClr>
                <a:schemeClr val="dk1"/>
              </a:buClr>
              <a:buSzPts val="1800"/>
              <a:buFont typeface="Arial"/>
              <a:buChar char="•"/>
            </a:pPr>
            <a:r>
              <a:rPr lang="en" sz="2667" dirty="0">
                <a:solidFill>
                  <a:schemeClr val="dk1"/>
                </a:solidFill>
                <a:latin typeface="Calibri"/>
                <a:ea typeface="Calibri"/>
                <a:cs typeface="Calibri"/>
                <a:sym typeface="Calibri"/>
              </a:rPr>
              <a:t>IPSEC</a:t>
            </a:r>
            <a:endParaRPr sz="2400" dirty="0"/>
          </a:p>
          <a:p>
            <a:pPr marL="1015975" lvl="1" indent="-507987">
              <a:buClr>
                <a:schemeClr val="dk1"/>
              </a:buClr>
              <a:buSzPts val="1800"/>
              <a:buFont typeface="Arial"/>
              <a:buChar char="•"/>
            </a:pPr>
            <a:r>
              <a:rPr lang="en" sz="2667" dirty="0">
                <a:solidFill>
                  <a:schemeClr val="dk1"/>
                </a:solidFill>
                <a:latin typeface="Calibri"/>
                <a:ea typeface="Calibri"/>
                <a:cs typeface="Calibri"/>
                <a:sym typeface="Calibri"/>
              </a:rPr>
              <a:t>IPSEC</a:t>
            </a:r>
            <a:endParaRPr sz="2400" dirty="0"/>
          </a:p>
          <a:p>
            <a:pPr marL="507987"/>
            <a:endParaRPr sz="2400" dirty="0"/>
          </a:p>
        </p:txBody>
      </p:sp>
      <p:sp>
        <p:nvSpPr>
          <p:cNvPr id="2253" name="Google Shape;2253;p282"/>
          <p:cNvSpPr txBox="1"/>
          <p:nvPr/>
        </p:nvSpPr>
        <p:spPr>
          <a:xfrm>
            <a:off x="6649333" y="1488500"/>
            <a:ext cx="3783600" cy="4534800"/>
          </a:xfrm>
          <a:prstGeom prst="rect">
            <a:avLst/>
          </a:prstGeom>
          <a:noFill/>
          <a:ln>
            <a:noFill/>
          </a:ln>
        </p:spPr>
        <p:txBody>
          <a:bodyPr spcFirstLastPara="1" wrap="square" lIns="121900" tIns="121900" rIns="121900" bIns="121900" anchor="t" anchorCtr="0">
            <a:noAutofit/>
          </a:bodyPr>
          <a:lstStyle/>
          <a:p>
            <a:pPr marL="507987" indent="-507987">
              <a:buClr>
                <a:schemeClr val="dk1"/>
              </a:buClr>
              <a:buSzPts val="1800"/>
              <a:buChar char="•"/>
            </a:pPr>
            <a:r>
              <a:rPr lang="en" sz="2667" dirty="0">
                <a:solidFill>
                  <a:schemeClr val="dk1"/>
                </a:solidFill>
                <a:latin typeface="Calibri"/>
                <a:ea typeface="Calibri"/>
                <a:cs typeface="Calibri"/>
                <a:sym typeface="Calibri"/>
              </a:rPr>
              <a:t>Wireless</a:t>
            </a:r>
            <a:endParaRPr sz="2400" dirty="0">
              <a:solidFill>
                <a:schemeClr val="dk1"/>
              </a:solidFill>
            </a:endParaRPr>
          </a:p>
          <a:p>
            <a:pPr marL="1015975" lvl="1" indent="-507987">
              <a:buClr>
                <a:schemeClr val="dk1"/>
              </a:buClr>
              <a:buSzPts val="1800"/>
              <a:buChar char="•"/>
            </a:pPr>
            <a:r>
              <a:rPr lang="en" sz="2667" dirty="0">
                <a:solidFill>
                  <a:schemeClr val="dk1"/>
                </a:solidFill>
                <a:latin typeface="Calibri"/>
                <a:ea typeface="Calibri"/>
                <a:cs typeface="Calibri"/>
                <a:sym typeface="Calibri"/>
              </a:rPr>
              <a:t>Encryption</a:t>
            </a:r>
            <a:endParaRPr sz="2400" dirty="0">
              <a:solidFill>
                <a:schemeClr val="dk1"/>
              </a:solidFill>
            </a:endParaRPr>
          </a:p>
          <a:p>
            <a:pPr marL="1507029" lvl="2" indent="-491054">
              <a:buClr>
                <a:schemeClr val="dk1"/>
              </a:buClr>
              <a:buSzPts val="1800"/>
              <a:buChar char="•"/>
            </a:pPr>
            <a:r>
              <a:rPr lang="en" sz="2667" dirty="0">
                <a:solidFill>
                  <a:schemeClr val="dk1"/>
                </a:solidFill>
                <a:latin typeface="Calibri"/>
                <a:ea typeface="Calibri"/>
                <a:cs typeface="Calibri"/>
                <a:sym typeface="Calibri"/>
              </a:rPr>
              <a:t>WEP, WPA, WPA II</a:t>
            </a:r>
            <a:endParaRPr sz="2400" dirty="0">
              <a:solidFill>
                <a:schemeClr val="dk1"/>
              </a:solidFill>
            </a:endParaRPr>
          </a:p>
          <a:p>
            <a:pPr marL="507987" indent="-507987">
              <a:buClr>
                <a:schemeClr val="dk1"/>
              </a:buClr>
              <a:buSzPts val="1800"/>
              <a:buChar char="•"/>
            </a:pPr>
            <a:r>
              <a:rPr lang="en" sz="2667" dirty="0">
                <a:solidFill>
                  <a:schemeClr val="dk1"/>
                </a:solidFill>
                <a:latin typeface="Calibri"/>
                <a:ea typeface="Calibri"/>
                <a:cs typeface="Calibri"/>
                <a:sym typeface="Calibri"/>
              </a:rPr>
              <a:t>Authentication	</a:t>
            </a:r>
            <a:endParaRPr sz="2400" dirty="0">
              <a:solidFill>
                <a:schemeClr val="dk1"/>
              </a:solidFill>
            </a:endParaRPr>
          </a:p>
          <a:p>
            <a:pPr marL="1015975" lvl="1" indent="-507987">
              <a:buClr>
                <a:schemeClr val="dk1"/>
              </a:buClr>
              <a:buSzPts val="1800"/>
              <a:buChar char="•"/>
            </a:pPr>
            <a:r>
              <a:rPr lang="en" sz="2667" dirty="0">
                <a:solidFill>
                  <a:schemeClr val="dk1"/>
                </a:solidFill>
                <a:latin typeface="Calibri"/>
                <a:ea typeface="Calibri"/>
                <a:cs typeface="Calibri"/>
                <a:sym typeface="Calibri"/>
              </a:rPr>
              <a:t>802.1x</a:t>
            </a:r>
            <a:endParaRPr sz="2400" dirty="0">
              <a:solidFill>
                <a:schemeClr val="dk1"/>
              </a:solidFill>
            </a:endParaRPr>
          </a:p>
        </p:txBody>
      </p:sp>
    </p:spTree>
    <p:extLst>
      <p:ext uri="{BB962C8B-B14F-4D97-AF65-F5344CB8AC3E}">
        <p14:creationId xmlns:p14="http://schemas.microsoft.com/office/powerpoint/2010/main" val="106230049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283"/>
          <p:cNvSpPr txBox="1">
            <a:spLocks noGrp="1"/>
          </p:cNvSpPr>
          <p:nvPr>
            <p:ph type="title"/>
          </p:nvPr>
        </p:nvSpPr>
        <p:spPr>
          <a:xfrm>
            <a:off x="1050365" y="136449"/>
            <a:ext cx="10515600" cy="1325600"/>
          </a:xfrm>
          <a:prstGeom prst="rect">
            <a:avLst/>
          </a:prstGeom>
          <a:noFill/>
          <a:ln>
            <a:noFill/>
          </a:ln>
        </p:spPr>
        <p:txBody>
          <a:bodyPr spcFirstLastPara="1" wrap="square" lIns="100767" tIns="50367" rIns="100767" bIns="50367" anchor="ctr" anchorCtr="0">
            <a:noAutofit/>
          </a:bodyPr>
          <a:lstStyle/>
          <a:p>
            <a:r>
              <a:rPr lang="en" dirty="0"/>
              <a:t>Dial-up</a:t>
            </a:r>
            <a:endParaRPr sz="1600" dirty="0"/>
          </a:p>
        </p:txBody>
      </p:sp>
      <p:sp>
        <p:nvSpPr>
          <p:cNvPr id="2" name="Footer Placeholder 1">
            <a:extLst>
              <a:ext uri="{FF2B5EF4-FFF2-40B4-BE49-F238E27FC236}">
                <a16:creationId xmlns:a16="http://schemas.microsoft.com/office/drawing/2014/main" id="{D44467AA-7E06-4B1A-B472-C2E0867E22DE}"/>
              </a:ext>
            </a:extLst>
          </p:cNvPr>
          <p:cNvSpPr>
            <a:spLocks noGrp="1"/>
          </p:cNvSpPr>
          <p:nvPr>
            <p:ph type="ftr" sz="quarter" idx="11"/>
          </p:nvPr>
        </p:nvSpPr>
        <p:spPr/>
        <p:txBody>
          <a:bodyPr/>
          <a:lstStyle/>
          <a:p>
            <a:endParaRPr lang="en-US"/>
          </a:p>
        </p:txBody>
      </p:sp>
      <p:sp>
        <p:nvSpPr>
          <p:cNvPr id="2259" name="Google Shape;2259;p28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313</a:t>
            </a:fld>
            <a:endParaRPr/>
          </a:p>
        </p:txBody>
      </p:sp>
      <p:sp>
        <p:nvSpPr>
          <p:cNvPr id="2260" name="Google Shape;2260;p283"/>
          <p:cNvSpPr txBox="1">
            <a:spLocks noGrp="1"/>
          </p:cNvSpPr>
          <p:nvPr>
            <p:ph type="body" idx="4294967295"/>
          </p:nvPr>
        </p:nvSpPr>
        <p:spPr>
          <a:xfrm>
            <a:off x="0" y="968375"/>
            <a:ext cx="5899150" cy="2754313"/>
          </a:xfrm>
          <a:prstGeom prst="rect">
            <a:avLst/>
          </a:prstGeom>
          <a:noFill/>
          <a:ln>
            <a:noFill/>
          </a:ln>
        </p:spPr>
        <p:txBody>
          <a:bodyPr spcFirstLastPara="1" wrap="square" lIns="100767" tIns="50367" rIns="100767" bIns="50367" anchor="t" anchorCtr="0">
            <a:noAutofit/>
          </a:bodyPr>
          <a:lstStyle/>
          <a:p>
            <a:pPr marL="516454" indent="-457189">
              <a:lnSpc>
                <a:spcPct val="90000"/>
              </a:lnSpc>
              <a:buClr>
                <a:schemeClr val="dk1"/>
              </a:buClr>
              <a:buSzPts val="1900"/>
              <a:buFont typeface="Arial" panose="020B0604020202020204" pitchFamily="34" charset="0"/>
              <a:buChar char="•"/>
            </a:pPr>
            <a:r>
              <a:rPr lang="en" sz="2667" dirty="0">
                <a:solidFill>
                  <a:schemeClr val="dk1"/>
                </a:solidFill>
                <a:latin typeface="Calibri"/>
                <a:ea typeface="Calibri"/>
                <a:cs typeface="Calibri"/>
                <a:sym typeface="Calibri"/>
              </a:rPr>
              <a:t>PPP Point to Point </a:t>
            </a:r>
            <a:r>
              <a:rPr lang="en" sz="2400" dirty="0">
                <a:solidFill>
                  <a:schemeClr val="dk1"/>
                </a:solidFill>
                <a:latin typeface="Calibri"/>
                <a:ea typeface="Calibri"/>
                <a:cs typeface="Calibri"/>
                <a:sym typeface="Calibri"/>
              </a:rPr>
              <a:t>Protocol</a:t>
            </a:r>
            <a:r>
              <a:rPr lang="en" sz="2667" dirty="0">
                <a:solidFill>
                  <a:schemeClr val="dk1"/>
                </a:solidFill>
                <a:latin typeface="Calibri"/>
                <a:ea typeface="Calibri"/>
                <a:cs typeface="Calibri"/>
                <a:sym typeface="Calibri"/>
              </a:rPr>
              <a:t>:  Provides Layer 2 framing for dial-up.  Needs other protocols for security</a:t>
            </a:r>
            <a:endParaRPr dirty="0"/>
          </a:p>
          <a:p>
            <a:pPr marL="804313" lvl="1" indent="-380990">
              <a:lnSpc>
                <a:spcPct val="90000"/>
              </a:lnSpc>
              <a:spcBef>
                <a:spcPts val="400"/>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Authentication:</a:t>
            </a:r>
            <a:endParaRPr dirty="0"/>
          </a:p>
          <a:p>
            <a:pPr marL="1075240" lvl="2" indent="-380990">
              <a:lnSpc>
                <a:spcPct val="90000"/>
              </a:lnSpc>
              <a:spcBef>
                <a:spcPts val="400"/>
              </a:spcBef>
              <a:buClr>
                <a:schemeClr val="dk1"/>
              </a:buClr>
              <a:buSzPts val="1400"/>
              <a:buFont typeface="Arial" panose="020B0604020202020204" pitchFamily="34" charset="0"/>
              <a:buChar char="•"/>
            </a:pPr>
            <a:r>
              <a:rPr lang="en" sz="2133" dirty="0">
                <a:solidFill>
                  <a:schemeClr val="dk1"/>
                </a:solidFill>
                <a:latin typeface="Calibri"/>
                <a:ea typeface="Calibri"/>
                <a:cs typeface="Calibri"/>
                <a:sym typeface="Calibri"/>
              </a:rPr>
              <a:t>PAP (Password Authentication Protocol):  Clear Text</a:t>
            </a:r>
            <a:endParaRPr dirty="0"/>
          </a:p>
          <a:p>
            <a:pPr marL="1075240" lvl="2" indent="-380990">
              <a:lnSpc>
                <a:spcPct val="90000"/>
              </a:lnSpc>
              <a:spcBef>
                <a:spcPts val="400"/>
              </a:spcBef>
              <a:buClr>
                <a:schemeClr val="dk1"/>
              </a:buClr>
              <a:buSzPts val="1400"/>
              <a:buFont typeface="Arial" panose="020B0604020202020204" pitchFamily="34" charset="0"/>
              <a:buChar char="•"/>
            </a:pPr>
            <a:r>
              <a:rPr lang="en" sz="2133" dirty="0">
                <a:solidFill>
                  <a:schemeClr val="dk1"/>
                </a:solidFill>
                <a:latin typeface="Calibri"/>
                <a:ea typeface="Calibri"/>
                <a:cs typeface="Calibri"/>
                <a:sym typeface="Calibri"/>
              </a:rPr>
              <a:t>CHAP (Challenge Handshake Authentication Protocol) Client responds to a challenge from the server.  The only way the client can answer correctly is if the correct password had been entered.</a:t>
            </a:r>
            <a:endParaRPr dirty="0"/>
          </a:p>
          <a:p>
            <a:pPr marL="1075240" lvl="2" indent="-380990">
              <a:lnSpc>
                <a:spcPct val="90000"/>
              </a:lnSpc>
              <a:spcBef>
                <a:spcPts val="400"/>
              </a:spcBef>
              <a:spcAft>
                <a:spcPts val="2133"/>
              </a:spcAft>
              <a:buClr>
                <a:schemeClr val="dk1"/>
              </a:buClr>
              <a:buSzPts val="1400"/>
              <a:buFont typeface="Arial" panose="020B0604020202020204" pitchFamily="34" charset="0"/>
              <a:buChar char="•"/>
            </a:pPr>
            <a:r>
              <a:rPr lang="en" sz="2133" dirty="0">
                <a:solidFill>
                  <a:schemeClr val="dk1"/>
                </a:solidFill>
                <a:latin typeface="Calibri"/>
                <a:ea typeface="Calibri"/>
                <a:cs typeface="Calibri"/>
                <a:sym typeface="Calibri"/>
              </a:rPr>
              <a:t>EAP (Extensible Authentication Protocol) Extends capabilities beyond passwords (smart cards, biometrics</a:t>
            </a:r>
            <a:r>
              <a:rPr lang="en" b="0" i="0" u="none" strike="noStrike" cap="none" dirty="0">
                <a:solidFill>
                  <a:schemeClr val="dk1"/>
                </a:solidFill>
                <a:latin typeface="Calibri"/>
                <a:ea typeface="Calibri"/>
                <a:cs typeface="Calibri"/>
                <a:sym typeface="Calibri"/>
              </a:rPr>
              <a:t>, token devices, etc)</a:t>
            </a:r>
            <a:endParaRPr sz="1600" dirty="0"/>
          </a:p>
        </p:txBody>
      </p:sp>
      <p:pic>
        <p:nvPicPr>
          <p:cNvPr id="3075" name="Picture 3" descr="Image result for dial up networking">
            <a:hlinkClick r:id="rId3"/>
            <a:extLst>
              <a:ext uri="{FF2B5EF4-FFF2-40B4-BE49-F238E27FC236}">
                <a16:creationId xmlns:a16="http://schemas.microsoft.com/office/drawing/2014/main" id="{088385D7-2A35-43B0-BC05-5CF0C685F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46732"/>
            <a:ext cx="5898776" cy="376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5104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50ECF642-60A1-4793-A74C-9DC54C2BF770}"/>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Tunneling </a:t>
            </a:r>
          </a:p>
        </p:txBody>
      </p:sp>
      <p:cxnSp>
        <p:nvCxnSpPr>
          <p:cNvPr id="14" name="Straight Connector 1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8773D5F-4A10-4955-BAE3-FB858AD04ED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314</a:t>
            </a:fld>
            <a:endParaRPr lang="en-US" sz="600">
              <a:solidFill>
                <a:srgbClr val="FFFFFF"/>
              </a:solidFill>
            </a:endParaRPr>
          </a:p>
        </p:txBody>
      </p:sp>
    </p:spTree>
    <p:extLst>
      <p:ext uri="{BB962C8B-B14F-4D97-AF65-F5344CB8AC3E}">
        <p14:creationId xmlns:p14="http://schemas.microsoft.com/office/powerpoint/2010/main" val="20389670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284"/>
          <p:cNvSpPr txBox="1">
            <a:spLocks noGrp="1"/>
          </p:cNvSpPr>
          <p:nvPr>
            <p:ph type="title"/>
          </p:nvPr>
        </p:nvSpPr>
        <p:spPr>
          <a:xfrm>
            <a:off x="838200" y="0"/>
            <a:ext cx="10515600" cy="1325600"/>
          </a:xfrm>
          <a:prstGeom prst="rect">
            <a:avLst/>
          </a:prstGeom>
          <a:noFill/>
          <a:ln>
            <a:noFill/>
          </a:ln>
        </p:spPr>
        <p:txBody>
          <a:bodyPr spcFirstLastPara="1" wrap="square" lIns="100767" tIns="50367" rIns="100767" bIns="50367" anchor="ctr" anchorCtr="0">
            <a:noAutofit/>
          </a:bodyPr>
          <a:lstStyle/>
          <a:p>
            <a:r>
              <a:rPr lang="en" dirty="0"/>
              <a:t>Tunneling</a:t>
            </a:r>
            <a:endParaRPr sz="1600" dirty="0"/>
          </a:p>
        </p:txBody>
      </p:sp>
      <p:sp>
        <p:nvSpPr>
          <p:cNvPr id="2" name="Footer Placeholder 1">
            <a:extLst>
              <a:ext uri="{FF2B5EF4-FFF2-40B4-BE49-F238E27FC236}">
                <a16:creationId xmlns:a16="http://schemas.microsoft.com/office/drawing/2014/main" id="{328F804D-574E-4A4A-A8BB-CB70FBDF9EB9}"/>
              </a:ext>
            </a:extLst>
          </p:cNvPr>
          <p:cNvSpPr>
            <a:spLocks noGrp="1"/>
          </p:cNvSpPr>
          <p:nvPr>
            <p:ph type="ftr" sz="quarter" idx="11"/>
          </p:nvPr>
        </p:nvSpPr>
        <p:spPr/>
        <p:txBody>
          <a:bodyPr/>
          <a:lstStyle/>
          <a:p>
            <a:endParaRPr lang="en-US"/>
          </a:p>
        </p:txBody>
      </p:sp>
      <p:sp>
        <p:nvSpPr>
          <p:cNvPr id="2266" name="Google Shape;2266;p28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315</a:t>
            </a:fld>
            <a:endParaRPr/>
          </a:p>
        </p:txBody>
      </p:sp>
      <p:sp>
        <p:nvSpPr>
          <p:cNvPr id="2267" name="Google Shape;2267;p284"/>
          <p:cNvSpPr txBox="1">
            <a:spLocks noGrp="1"/>
          </p:cNvSpPr>
          <p:nvPr>
            <p:ph type="body" idx="4294967295"/>
          </p:nvPr>
        </p:nvSpPr>
        <p:spPr>
          <a:xfrm>
            <a:off x="477671" y="1023935"/>
            <a:ext cx="10255250" cy="407670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400" dirty="0">
                <a:solidFill>
                  <a:schemeClr val="dk1"/>
                </a:solidFill>
                <a:latin typeface="Calibri"/>
                <a:ea typeface="Calibri"/>
                <a:cs typeface="Calibri"/>
                <a:sym typeface="Calibri"/>
              </a:rPr>
              <a:t>A  function of VPNs - Tunnel encapsulates one protocol within another </a:t>
            </a:r>
            <a:r>
              <a:rPr lang="en-US" sz="2400" dirty="0">
                <a:solidFill>
                  <a:schemeClr val="dk1"/>
                </a:solidFill>
                <a:latin typeface="Calibri"/>
                <a:ea typeface="Calibri"/>
                <a:cs typeface="Calibri"/>
                <a:sym typeface="Calibri"/>
              </a:rPr>
              <a:t>creating </a:t>
            </a:r>
            <a:r>
              <a:rPr lang="en" sz="2400" dirty="0">
                <a:solidFill>
                  <a:schemeClr val="dk1"/>
                </a:solidFill>
                <a:latin typeface="Calibri"/>
                <a:ea typeface="Calibri"/>
                <a:cs typeface="Calibri"/>
                <a:sym typeface="Calibri"/>
              </a:rPr>
              <a:t>a virtual network.</a:t>
            </a:r>
            <a:endParaRPr sz="1467" dirty="0"/>
          </a:p>
          <a:p>
            <a:pPr marL="203195" indent="-194728">
              <a:lnSpc>
                <a:spcPct val="90000"/>
              </a:lnSpc>
              <a:spcBef>
                <a:spcPts val="933"/>
              </a:spcBef>
              <a:buClr>
                <a:schemeClr val="dk1"/>
              </a:buClr>
              <a:buSzPts val="1900"/>
              <a:buFont typeface="Arial"/>
              <a:buChar char="•"/>
            </a:pPr>
            <a:r>
              <a:rPr lang="en" sz="2400" dirty="0">
                <a:solidFill>
                  <a:schemeClr val="dk1"/>
                </a:solidFill>
                <a:latin typeface="Calibri"/>
                <a:ea typeface="Calibri"/>
                <a:cs typeface="Calibri"/>
                <a:sym typeface="Calibri"/>
              </a:rPr>
              <a:t>Can encrypt original IP headers</a:t>
            </a:r>
            <a:endParaRPr sz="1467" dirty="0"/>
          </a:p>
          <a:p>
            <a:pPr marL="203195" indent="-194728">
              <a:lnSpc>
                <a:spcPct val="90000"/>
              </a:lnSpc>
              <a:spcBef>
                <a:spcPts val="933"/>
              </a:spcBef>
              <a:buClr>
                <a:schemeClr val="dk1"/>
              </a:buClr>
              <a:buSzPts val="1900"/>
              <a:buFont typeface="Arial"/>
              <a:buChar char="•"/>
            </a:pPr>
            <a:r>
              <a:rPr lang="en" sz="2400" dirty="0">
                <a:solidFill>
                  <a:schemeClr val="dk1"/>
                </a:solidFill>
                <a:latin typeface="Calibri"/>
                <a:ea typeface="Calibri"/>
                <a:cs typeface="Calibri"/>
                <a:sym typeface="Calibri"/>
              </a:rPr>
              <a:t>Can encrypts data</a:t>
            </a:r>
            <a:endParaRPr sz="1467" dirty="0"/>
          </a:p>
          <a:p>
            <a:pPr marL="203195" indent="-194728">
              <a:lnSpc>
                <a:spcPct val="90000"/>
              </a:lnSpc>
              <a:spcBef>
                <a:spcPts val="933"/>
              </a:spcBef>
              <a:buClr>
                <a:schemeClr val="dk1"/>
              </a:buClr>
              <a:buSzPts val="1900"/>
              <a:buFont typeface="Arial"/>
              <a:buChar char="•"/>
            </a:pPr>
            <a:r>
              <a:rPr lang="en" sz="2400" dirty="0">
                <a:solidFill>
                  <a:schemeClr val="dk1"/>
                </a:solidFill>
                <a:latin typeface="Calibri"/>
                <a:ea typeface="Calibri"/>
                <a:cs typeface="Calibri"/>
                <a:sym typeface="Calibri"/>
              </a:rPr>
              <a:t>Allows for routing non routable protocols and IP addresses</a:t>
            </a:r>
            <a:endParaRPr sz="1467" dirty="0"/>
          </a:p>
          <a:p>
            <a:pPr marL="203195" indent="-194728">
              <a:lnSpc>
                <a:spcPct val="90000"/>
              </a:lnSpc>
              <a:spcBef>
                <a:spcPts val="933"/>
              </a:spcBef>
              <a:buClr>
                <a:schemeClr val="dk1"/>
              </a:buClr>
              <a:buSzPts val="1900"/>
              <a:buFont typeface="Arial"/>
              <a:buChar char="•"/>
            </a:pPr>
            <a:r>
              <a:rPr lang="en" sz="2400" dirty="0">
                <a:solidFill>
                  <a:schemeClr val="dk1"/>
                </a:solidFill>
                <a:latin typeface="Calibri"/>
                <a:ea typeface="Calibri"/>
                <a:cs typeface="Calibri"/>
                <a:sym typeface="Calibri"/>
              </a:rPr>
              <a:t>Can provide remote/internal IP addresses</a:t>
            </a:r>
            <a:endParaRPr sz="1467" dirty="0"/>
          </a:p>
          <a:p>
            <a:pPr marL="203195" indent="-203195">
              <a:lnSpc>
                <a:spcPct val="90000"/>
              </a:lnSpc>
              <a:spcBef>
                <a:spcPts val="933"/>
              </a:spcBef>
              <a:buClr>
                <a:schemeClr val="dk1"/>
              </a:buClr>
              <a:buSzPts val="1900"/>
              <a:buNone/>
            </a:pPr>
            <a:endParaRPr sz="2400"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400"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400"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400" dirty="0">
              <a:solidFill>
                <a:schemeClr val="dk1"/>
              </a:solidFill>
              <a:latin typeface="Calibri"/>
              <a:ea typeface="Calibri"/>
              <a:cs typeface="Calibri"/>
              <a:sym typeface="Calibri"/>
            </a:endParaRPr>
          </a:p>
          <a:p>
            <a:pPr marL="203195" indent="-33866">
              <a:lnSpc>
                <a:spcPct val="90000"/>
              </a:lnSpc>
              <a:spcBef>
                <a:spcPts val="933"/>
              </a:spcBef>
              <a:spcAft>
                <a:spcPts val="2133"/>
              </a:spcAft>
              <a:buClr>
                <a:schemeClr val="dk1"/>
              </a:buClr>
              <a:buSzPts val="1900"/>
              <a:buNone/>
            </a:pPr>
            <a:endParaRPr sz="24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E0B56F1-0E18-4FB4-8430-58F6942240E1}"/>
              </a:ext>
            </a:extLst>
          </p:cNvPr>
          <p:cNvPicPr>
            <a:picLocks noChangeAspect="1"/>
          </p:cNvPicPr>
          <p:nvPr/>
        </p:nvPicPr>
        <p:blipFill>
          <a:blip r:embed="rId3"/>
          <a:stretch>
            <a:fillRect/>
          </a:stretch>
        </p:blipFill>
        <p:spPr>
          <a:xfrm>
            <a:off x="1746913" y="3795715"/>
            <a:ext cx="8405599" cy="2430737"/>
          </a:xfrm>
          <a:prstGeom prst="rect">
            <a:avLst/>
          </a:prstGeom>
        </p:spPr>
      </p:pic>
    </p:spTree>
    <p:extLst>
      <p:ext uri="{BB962C8B-B14F-4D97-AF65-F5344CB8AC3E}">
        <p14:creationId xmlns:p14="http://schemas.microsoft.com/office/powerpoint/2010/main" val="248187397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28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Tunneling protocols</a:t>
            </a:r>
            <a:endParaRPr sz="1600" dirty="0"/>
          </a:p>
        </p:txBody>
      </p:sp>
      <p:sp>
        <p:nvSpPr>
          <p:cNvPr id="2" name="Footer Placeholder 1">
            <a:extLst>
              <a:ext uri="{FF2B5EF4-FFF2-40B4-BE49-F238E27FC236}">
                <a16:creationId xmlns:a16="http://schemas.microsoft.com/office/drawing/2014/main" id="{B9D08E94-75B2-4376-8CB3-5D5491E21E6F}"/>
              </a:ext>
            </a:extLst>
          </p:cNvPr>
          <p:cNvSpPr>
            <a:spLocks noGrp="1"/>
          </p:cNvSpPr>
          <p:nvPr>
            <p:ph type="ftr" sz="quarter" idx="11"/>
          </p:nvPr>
        </p:nvSpPr>
        <p:spPr/>
        <p:txBody>
          <a:bodyPr/>
          <a:lstStyle/>
          <a:p>
            <a:endParaRPr lang="en-US"/>
          </a:p>
        </p:txBody>
      </p:sp>
      <p:sp>
        <p:nvSpPr>
          <p:cNvPr id="2273" name="Google Shape;2273;p28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316</a:t>
            </a:fld>
            <a:endParaRPr/>
          </a:p>
        </p:txBody>
      </p:sp>
      <p:sp>
        <p:nvSpPr>
          <p:cNvPr id="2274" name="Google Shape;2274;p285"/>
          <p:cNvSpPr txBox="1">
            <a:spLocks noGrp="1"/>
          </p:cNvSpPr>
          <p:nvPr>
            <p:ph type="body" idx="4294967295"/>
          </p:nvPr>
        </p:nvSpPr>
        <p:spPr>
          <a:xfrm>
            <a:off x="436728" y="1844675"/>
            <a:ext cx="7885113" cy="316865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2600"/>
              <a:buNone/>
            </a:pPr>
            <a:r>
              <a:rPr lang="en" sz="3467" dirty="0">
                <a:solidFill>
                  <a:schemeClr val="dk1"/>
                </a:solidFill>
                <a:latin typeface="Calibri"/>
                <a:ea typeface="Calibri"/>
                <a:cs typeface="Calibri"/>
                <a:sym typeface="Calibri"/>
              </a:rPr>
              <a:t>Different protocols</a:t>
            </a:r>
            <a:endParaRPr sz="1600" dirty="0"/>
          </a:p>
          <a:p>
            <a:pPr marL="626518" lvl="1" indent="-211661">
              <a:lnSpc>
                <a:spcPct val="90000"/>
              </a:lnSpc>
              <a:spcBef>
                <a:spcPts val="400"/>
              </a:spcBef>
              <a:buClr>
                <a:schemeClr val="dk1"/>
              </a:buClr>
              <a:buSzPts val="2300"/>
              <a:buFont typeface="Arial"/>
              <a:buChar char="•"/>
            </a:pPr>
            <a:r>
              <a:rPr lang="en" sz="3067" dirty="0">
                <a:solidFill>
                  <a:schemeClr val="dk1"/>
                </a:solidFill>
                <a:latin typeface="Calibri"/>
                <a:ea typeface="Calibri"/>
                <a:cs typeface="Calibri"/>
                <a:sym typeface="Calibri"/>
              </a:rPr>
              <a:t>PPTP</a:t>
            </a:r>
            <a:endParaRPr sz="1600" dirty="0"/>
          </a:p>
          <a:p>
            <a:pPr marL="626518" lvl="1" indent="-211661">
              <a:lnSpc>
                <a:spcPct val="90000"/>
              </a:lnSpc>
              <a:spcBef>
                <a:spcPts val="400"/>
              </a:spcBef>
              <a:buClr>
                <a:schemeClr val="dk1"/>
              </a:buClr>
              <a:buSzPts val="2300"/>
              <a:buFont typeface="Arial"/>
              <a:buChar char="•"/>
            </a:pPr>
            <a:r>
              <a:rPr lang="en" sz="3067" dirty="0">
                <a:solidFill>
                  <a:schemeClr val="dk1"/>
                </a:solidFill>
                <a:latin typeface="Calibri"/>
                <a:ea typeface="Calibri"/>
                <a:cs typeface="Calibri"/>
                <a:sym typeface="Calibri"/>
              </a:rPr>
              <a:t>L2TP</a:t>
            </a:r>
            <a:endParaRPr sz="1600" dirty="0"/>
          </a:p>
          <a:p>
            <a:pPr marL="626518" lvl="1" indent="-211661">
              <a:lnSpc>
                <a:spcPct val="90000"/>
              </a:lnSpc>
              <a:spcBef>
                <a:spcPts val="400"/>
              </a:spcBef>
              <a:buClr>
                <a:schemeClr val="dk1"/>
              </a:buClr>
              <a:buSzPts val="2300"/>
              <a:buFont typeface="Arial"/>
              <a:buChar char="•"/>
            </a:pPr>
            <a:r>
              <a:rPr lang="en" sz="3067" dirty="0">
                <a:solidFill>
                  <a:schemeClr val="dk1"/>
                </a:solidFill>
                <a:latin typeface="Calibri"/>
                <a:ea typeface="Calibri"/>
                <a:cs typeface="Calibri"/>
                <a:sym typeface="Calibri"/>
              </a:rPr>
              <a:t>IPSEC</a:t>
            </a:r>
            <a:endParaRPr sz="1600" dirty="0"/>
          </a:p>
          <a:p>
            <a:pPr marL="626518" lvl="1" indent="-211661">
              <a:lnSpc>
                <a:spcPct val="90000"/>
              </a:lnSpc>
              <a:spcBef>
                <a:spcPts val="400"/>
              </a:spcBef>
              <a:spcAft>
                <a:spcPts val="2133"/>
              </a:spcAft>
              <a:buClr>
                <a:schemeClr val="dk1"/>
              </a:buClr>
              <a:buSzPts val="2300"/>
              <a:buFont typeface="Arial"/>
              <a:buChar char="•"/>
            </a:pPr>
            <a:r>
              <a:rPr lang="en" sz="3067" dirty="0">
                <a:solidFill>
                  <a:schemeClr val="dk1"/>
                </a:solidFill>
                <a:latin typeface="Calibri"/>
                <a:ea typeface="Calibri"/>
                <a:cs typeface="Calibri"/>
                <a:sym typeface="Calibri"/>
              </a:rPr>
              <a:t>GRE</a:t>
            </a:r>
            <a:endParaRPr sz="1600" dirty="0"/>
          </a:p>
        </p:txBody>
      </p:sp>
    </p:spTree>
    <p:extLst>
      <p:ext uri="{BB962C8B-B14F-4D97-AF65-F5344CB8AC3E}">
        <p14:creationId xmlns:p14="http://schemas.microsoft.com/office/powerpoint/2010/main" val="95191721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28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PPTP </a:t>
            </a:r>
            <a:endParaRPr sz="1600" dirty="0"/>
          </a:p>
        </p:txBody>
      </p:sp>
      <p:sp>
        <p:nvSpPr>
          <p:cNvPr id="2" name="Footer Placeholder 1">
            <a:extLst>
              <a:ext uri="{FF2B5EF4-FFF2-40B4-BE49-F238E27FC236}">
                <a16:creationId xmlns:a16="http://schemas.microsoft.com/office/drawing/2014/main" id="{44CDDDA4-3422-4632-ABF8-EC166BFB14A4}"/>
              </a:ext>
            </a:extLst>
          </p:cNvPr>
          <p:cNvSpPr>
            <a:spLocks noGrp="1"/>
          </p:cNvSpPr>
          <p:nvPr>
            <p:ph type="ftr" sz="quarter" idx="11"/>
          </p:nvPr>
        </p:nvSpPr>
        <p:spPr/>
        <p:txBody>
          <a:bodyPr/>
          <a:lstStyle/>
          <a:p>
            <a:endParaRPr lang="en-US"/>
          </a:p>
        </p:txBody>
      </p:sp>
      <p:sp>
        <p:nvSpPr>
          <p:cNvPr id="2280" name="Google Shape;2280;p28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317</a:t>
            </a:fld>
            <a:endParaRPr/>
          </a:p>
        </p:txBody>
      </p:sp>
      <p:sp>
        <p:nvSpPr>
          <p:cNvPr id="2281" name="Google Shape;2281;p286"/>
          <p:cNvSpPr txBox="1">
            <a:spLocks noGrp="1"/>
          </p:cNvSpPr>
          <p:nvPr>
            <p:ph type="body" idx="4294967295"/>
          </p:nvPr>
        </p:nvSpPr>
        <p:spPr>
          <a:xfrm>
            <a:off x="675564" y="1690688"/>
            <a:ext cx="8774113" cy="3167062"/>
          </a:xfrm>
          <a:prstGeom prst="rect">
            <a:avLst/>
          </a:prstGeom>
          <a:noFill/>
          <a:ln>
            <a:noFill/>
          </a:ln>
        </p:spPr>
        <p:txBody>
          <a:bodyPr spcFirstLastPara="1" wrap="square" lIns="100767" tIns="50367" rIns="100767" bIns="50367" anchor="t" anchorCtr="0">
            <a:noAutofit/>
          </a:bodyPr>
          <a:lstStyle/>
          <a:p>
            <a:pPr marL="372524" indent="-304792">
              <a:lnSpc>
                <a:spcPct val="80000"/>
              </a:lnSpc>
              <a:buClr>
                <a:schemeClr val="dk1"/>
              </a:buClr>
              <a:buSzPts val="1900"/>
              <a:buNone/>
            </a:pPr>
            <a:r>
              <a:rPr lang="en" sz="2533" dirty="0">
                <a:solidFill>
                  <a:schemeClr val="dk1"/>
                </a:solidFill>
                <a:latin typeface="Calibri"/>
                <a:ea typeface="Calibri"/>
                <a:cs typeface="Calibri"/>
                <a:sym typeface="Calibri"/>
              </a:rPr>
              <a:t>Point to Point Tunneling Protocol</a:t>
            </a:r>
            <a:endParaRPr sz="1600" dirty="0"/>
          </a:p>
          <a:p>
            <a:pPr marL="372524" indent="-304792">
              <a:lnSpc>
                <a:spcPct val="80000"/>
              </a:lnSpc>
              <a:spcBef>
                <a:spcPts val="933"/>
              </a:spcBef>
              <a:buClr>
                <a:schemeClr val="dk1"/>
              </a:buClr>
              <a:buSzPts val="1900"/>
              <a:buNone/>
            </a:pPr>
            <a:r>
              <a:rPr lang="en" sz="2533" dirty="0">
                <a:solidFill>
                  <a:schemeClr val="dk1"/>
                </a:solidFill>
                <a:latin typeface="Calibri"/>
                <a:ea typeface="Calibri"/>
                <a:cs typeface="Calibri"/>
                <a:sym typeface="Calibri"/>
              </a:rPr>
              <a:t>Based on PPP (uses MPPE for encryption and PAP, CHAP or EAP for authentication)</a:t>
            </a:r>
            <a:endParaRPr sz="1600" dirty="0"/>
          </a:p>
          <a:p>
            <a:pPr marL="440256" indent="-38099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Lead by Microsoft protocol for a tunneling VPN</a:t>
            </a:r>
            <a:endParaRPr sz="1600" dirty="0"/>
          </a:p>
          <a:p>
            <a:pPr marL="440256" indent="-38099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Only works across IP networks</a:t>
            </a:r>
            <a:endParaRPr sz="1600" dirty="0"/>
          </a:p>
          <a:p>
            <a:pPr marL="440256" indent="-38099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Remote user connects to ISP, gets an Internet Address</a:t>
            </a:r>
            <a:endParaRPr sz="1600" dirty="0"/>
          </a:p>
          <a:p>
            <a:pPr marL="440256" indent="-38099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Establishes VPN connection to work VPN server, get’s Internal IP address.</a:t>
            </a:r>
            <a:endParaRPr sz="1600" dirty="0"/>
          </a:p>
          <a:p>
            <a:pPr marL="440256" indent="-38099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Sends private IP packets encrypted within other IP packets.</a:t>
            </a:r>
            <a:endParaRPr sz="1600" dirty="0"/>
          </a:p>
          <a:p>
            <a:pPr marL="372524" indent="-152396">
              <a:lnSpc>
                <a:spcPct val="8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49366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28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L2TP</a:t>
            </a:r>
            <a:endParaRPr sz="1600" dirty="0"/>
          </a:p>
        </p:txBody>
      </p:sp>
      <p:sp>
        <p:nvSpPr>
          <p:cNvPr id="2" name="Footer Placeholder 1">
            <a:extLst>
              <a:ext uri="{FF2B5EF4-FFF2-40B4-BE49-F238E27FC236}">
                <a16:creationId xmlns:a16="http://schemas.microsoft.com/office/drawing/2014/main" id="{5EA933F3-7384-4BAC-B88F-B6F9A0ACFF59}"/>
              </a:ext>
            </a:extLst>
          </p:cNvPr>
          <p:cNvSpPr>
            <a:spLocks noGrp="1"/>
          </p:cNvSpPr>
          <p:nvPr>
            <p:ph type="ftr" sz="quarter" idx="11"/>
          </p:nvPr>
        </p:nvSpPr>
        <p:spPr/>
        <p:txBody>
          <a:bodyPr/>
          <a:lstStyle/>
          <a:p>
            <a:endParaRPr lang="en-US"/>
          </a:p>
        </p:txBody>
      </p:sp>
      <p:sp>
        <p:nvSpPr>
          <p:cNvPr id="2287" name="Google Shape;2287;p28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318</a:t>
            </a:fld>
            <a:endParaRPr/>
          </a:p>
        </p:txBody>
      </p:sp>
      <p:sp>
        <p:nvSpPr>
          <p:cNvPr id="2288" name="Google Shape;2288;p287"/>
          <p:cNvSpPr txBox="1">
            <a:spLocks noGrp="1"/>
          </p:cNvSpPr>
          <p:nvPr>
            <p:ph type="body" idx="4294967295"/>
          </p:nvPr>
        </p:nvSpPr>
        <p:spPr>
          <a:xfrm>
            <a:off x="812800" y="2081521"/>
            <a:ext cx="788511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a:solidFill>
                  <a:schemeClr val="dk1"/>
                </a:solidFill>
                <a:latin typeface="Calibri"/>
                <a:ea typeface="Calibri"/>
                <a:cs typeface="Calibri"/>
                <a:sym typeface="Calibri"/>
              </a:rPr>
              <a:t>Layer 2 Tunneling Protocol</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Cisco designed L2F to break free of dependence on IP networks, but kept it proprietary.</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L2TP was a combination of L2F and PPTP</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Designed to be implemented in software solutions</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THERE IS NO SECURITY with L2TP.  It MUST use IPSec to secure</a:t>
            </a:r>
            <a:endParaRPr sz="1600"/>
          </a:p>
          <a:p>
            <a:pPr marL="203195" indent="-203195">
              <a:lnSpc>
                <a:spcPct val="90000"/>
              </a:lnSpc>
              <a:spcBef>
                <a:spcPts val="933"/>
              </a:spcBef>
              <a:spcAft>
                <a:spcPts val="2133"/>
              </a:spcAft>
              <a:buClr>
                <a:schemeClr val="dk1"/>
              </a:buClr>
              <a:buSzPts val="1900"/>
              <a:buNone/>
            </a:pPr>
            <a:r>
              <a:rPr lang="en" sz="2533">
                <a:solidFill>
                  <a:schemeClr val="dk1"/>
                </a:solidFill>
                <a:latin typeface="Calibri"/>
                <a:ea typeface="Calibri"/>
                <a:cs typeface="Calibri"/>
                <a:sym typeface="Calibri"/>
              </a:rPr>
              <a:t>	</a:t>
            </a:r>
            <a:endParaRPr sz="1600"/>
          </a:p>
        </p:txBody>
      </p:sp>
    </p:spTree>
    <p:extLst>
      <p:ext uri="{BB962C8B-B14F-4D97-AF65-F5344CB8AC3E}">
        <p14:creationId xmlns:p14="http://schemas.microsoft.com/office/powerpoint/2010/main" val="9296386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28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Generic Routing Encapsulation (GRE)</a:t>
            </a:r>
            <a:endParaRPr sz="1600" dirty="0"/>
          </a:p>
        </p:txBody>
      </p:sp>
      <p:sp>
        <p:nvSpPr>
          <p:cNvPr id="2" name="Footer Placeholder 1">
            <a:extLst>
              <a:ext uri="{FF2B5EF4-FFF2-40B4-BE49-F238E27FC236}">
                <a16:creationId xmlns:a16="http://schemas.microsoft.com/office/drawing/2014/main" id="{3FD9C51D-2BE3-4347-805F-29C4E0B1D6FF}"/>
              </a:ext>
            </a:extLst>
          </p:cNvPr>
          <p:cNvSpPr>
            <a:spLocks noGrp="1"/>
          </p:cNvSpPr>
          <p:nvPr>
            <p:ph type="ftr" sz="quarter" idx="11"/>
          </p:nvPr>
        </p:nvSpPr>
        <p:spPr/>
        <p:txBody>
          <a:bodyPr/>
          <a:lstStyle/>
          <a:p>
            <a:endParaRPr lang="en-US"/>
          </a:p>
        </p:txBody>
      </p:sp>
      <p:sp>
        <p:nvSpPr>
          <p:cNvPr id="2294" name="Google Shape;2294;p28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319</a:t>
            </a:fld>
            <a:endParaRPr/>
          </a:p>
        </p:txBody>
      </p:sp>
      <p:sp>
        <p:nvSpPr>
          <p:cNvPr id="2295" name="Google Shape;2295;p288"/>
          <p:cNvSpPr/>
          <p:nvPr/>
        </p:nvSpPr>
        <p:spPr>
          <a:xfrm>
            <a:off x="1470845" y="1690955"/>
            <a:ext cx="8497600" cy="3476000"/>
          </a:xfrm>
          <a:prstGeom prst="rect">
            <a:avLst/>
          </a:prstGeom>
          <a:noFill/>
          <a:ln>
            <a:noFill/>
          </a:ln>
        </p:spPr>
        <p:txBody>
          <a:bodyPr spcFirstLastPara="1" wrap="square" lIns="100767" tIns="50367" rIns="100767" bIns="50367" anchor="t" anchorCtr="0">
            <a:noAutofit/>
          </a:bodyPr>
          <a:lstStyle/>
          <a:p>
            <a:r>
              <a:rPr lang="en" sz="1600">
                <a:solidFill>
                  <a:srgbClr val="333333"/>
                </a:solidFill>
                <a:latin typeface="Verdana"/>
                <a:ea typeface="Verdana"/>
                <a:cs typeface="Verdana"/>
                <a:sym typeface="Verdana"/>
              </a:rPr>
              <a:t>Point to point link between two networks. It adds </a:t>
            </a:r>
            <a:r>
              <a:rPr lang="en" sz="2000">
                <a:solidFill>
                  <a:schemeClr val="dk1"/>
                </a:solidFill>
                <a:latin typeface="Calibri"/>
                <a:ea typeface="Calibri"/>
                <a:cs typeface="Calibri"/>
                <a:sym typeface="Calibri"/>
              </a:rPr>
              <a:t>an extra IP header to the original packet.  Much more frequently used in the past to encapsulate AppleTalk, IPX and other older protocols.</a:t>
            </a:r>
            <a:endParaRPr sz="1600">
              <a:solidFill>
                <a:srgbClr val="333333"/>
              </a:solidFill>
              <a:latin typeface="Verdana"/>
              <a:ea typeface="Verdana"/>
              <a:cs typeface="Verdana"/>
              <a:sym typeface="Verdana"/>
            </a:endParaRPr>
          </a:p>
          <a:p>
            <a:pPr indent="-101597">
              <a:buClr>
                <a:srgbClr val="333333"/>
              </a:buClr>
              <a:buSzPts val="1200"/>
              <a:buFont typeface="Arial"/>
              <a:buChar char="•"/>
            </a:pPr>
            <a:r>
              <a:rPr lang="en" sz="1600" b="1">
                <a:solidFill>
                  <a:srgbClr val="333333"/>
                </a:solidFill>
                <a:latin typeface="Verdana"/>
                <a:ea typeface="Verdana"/>
                <a:cs typeface="Verdana"/>
                <a:sym typeface="Verdana"/>
              </a:rPr>
              <a:t>Data encapsulation</a:t>
            </a:r>
            <a:r>
              <a:rPr lang="en" sz="1600">
                <a:solidFill>
                  <a:srgbClr val="333333"/>
                </a:solidFill>
                <a:latin typeface="Verdana"/>
                <a:ea typeface="Verdana"/>
                <a:cs typeface="Verdana"/>
                <a:sym typeface="Verdana"/>
              </a:rPr>
              <a:t> – GRE tunnels encapsulate packets that allow protocols to traverse an incompatible network.  For example, to route IPv4 packets across a network that only uses IPv6.</a:t>
            </a:r>
            <a:endParaRPr sz="1600"/>
          </a:p>
          <a:p>
            <a:pPr indent="-101597">
              <a:buClr>
                <a:srgbClr val="333333"/>
              </a:buClr>
              <a:buSzPts val="1200"/>
              <a:buFont typeface="Arial"/>
              <a:buChar char="•"/>
            </a:pPr>
            <a:r>
              <a:rPr lang="en" sz="1600" b="1">
                <a:solidFill>
                  <a:srgbClr val="333333"/>
                </a:solidFill>
                <a:latin typeface="Verdana"/>
                <a:ea typeface="Verdana"/>
                <a:cs typeface="Verdana"/>
                <a:sym typeface="Verdana"/>
              </a:rPr>
              <a:t>Simplicity</a:t>
            </a:r>
            <a:r>
              <a:rPr lang="en" sz="1600">
                <a:solidFill>
                  <a:srgbClr val="333333"/>
                </a:solidFill>
                <a:latin typeface="Verdana"/>
                <a:ea typeface="Verdana"/>
                <a:cs typeface="Verdana"/>
                <a:sym typeface="Verdana"/>
              </a:rPr>
              <a:t> – GRE tunnels lack mechanisms related to flow-control and security by default. This lack of features can ease the configuration process. However, you probably don’t want to transfer data in an unencrypted form across a public network; therefore, GRE tunnels can be supplemented by the IPSec suite of protocols for security purposes. In addition, GRE tunnels can forward data from non-contiguous networks through a single tunnel, which is something VPNs cannot do.</a:t>
            </a:r>
            <a:endParaRPr sz="1600"/>
          </a:p>
          <a:p>
            <a:pPr indent="-101597">
              <a:buClr>
                <a:srgbClr val="333333"/>
              </a:buClr>
              <a:buSzPts val="1200"/>
              <a:buFont typeface="Arial"/>
              <a:buChar char="•"/>
            </a:pPr>
            <a:r>
              <a:rPr lang="en" sz="1600" b="1">
                <a:solidFill>
                  <a:srgbClr val="333333"/>
                </a:solidFill>
                <a:latin typeface="Verdana"/>
                <a:ea typeface="Verdana"/>
                <a:cs typeface="Verdana"/>
                <a:sym typeface="Verdana"/>
              </a:rPr>
              <a:t>Multicast traffic forwarding</a:t>
            </a:r>
            <a:r>
              <a:rPr lang="en" sz="1600">
                <a:solidFill>
                  <a:srgbClr val="333333"/>
                </a:solidFill>
                <a:latin typeface="Verdana"/>
                <a:ea typeface="Verdana"/>
                <a:cs typeface="Verdana"/>
                <a:sym typeface="Verdana"/>
              </a:rPr>
              <a:t> – GRE tunnels can be used to forward multicast traffic, whereas a VPN cannot. Because of this, multicast traffic such as advertisements sent by routing protocols can be easily transferred between remote sites when using a GRE tunnel.</a:t>
            </a:r>
            <a:endParaRPr sz="1600">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4180692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838200" y="126592"/>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Other Common Frameworks</a:t>
            </a:r>
            <a:endParaRPr sz="1600" dirty="0">
              <a:latin typeface="Assistant"/>
              <a:ea typeface="Assistant"/>
              <a:cs typeface="Assistant"/>
              <a:sym typeface="Assistant"/>
            </a:endParaRPr>
          </a:p>
        </p:txBody>
      </p:sp>
      <p:sp>
        <p:nvSpPr>
          <p:cNvPr id="269" name="Google Shape;269;p40"/>
          <p:cNvSpPr txBox="1">
            <a:spLocks noGrp="1"/>
          </p:cNvSpPr>
          <p:nvPr>
            <p:ph idx="1"/>
          </p:nvPr>
        </p:nvSpPr>
        <p:spPr>
          <a:xfrm>
            <a:off x="1499585" y="1534633"/>
            <a:ext cx="4596400" cy="3458800"/>
          </a:xfrm>
          <a:prstGeom prst="rect">
            <a:avLst/>
          </a:prstGeom>
          <a:noFill/>
          <a:ln>
            <a:noFill/>
          </a:ln>
        </p:spPr>
        <p:txBody>
          <a:bodyPr spcFirstLastPara="1" wrap="square" lIns="0" tIns="23667" rIns="0" bIns="0" anchor="t" anchorCtr="0">
            <a:noAutofit/>
          </a:bodyPr>
          <a:lstStyle/>
          <a:p>
            <a:pPr marR="389457" indent="-440256">
              <a:lnSpc>
                <a:spcPct val="115000"/>
              </a:lnSpc>
              <a:spcBef>
                <a:spcPts val="0"/>
              </a:spcBef>
              <a:buSzPts val="1600"/>
              <a:buChar char="●"/>
            </a:pPr>
            <a:r>
              <a:rPr lang="en" sz="2133"/>
              <a:t>SABSA(Sherwood Applied  Business Security Architecture)</a:t>
            </a:r>
            <a:endParaRPr sz="2133"/>
          </a:p>
          <a:p>
            <a:pPr marR="389457" indent="-440256">
              <a:lnSpc>
                <a:spcPct val="115000"/>
              </a:lnSpc>
              <a:spcBef>
                <a:spcPts val="0"/>
              </a:spcBef>
              <a:buSzPts val="1600"/>
              <a:buChar char="●"/>
            </a:pPr>
            <a:r>
              <a:rPr lang="en" sz="2133"/>
              <a:t>TOGAF  (The Open Group Architecture Framework)</a:t>
            </a:r>
            <a:endParaRPr sz="2133"/>
          </a:p>
          <a:p>
            <a:pPr marR="389457" indent="-440256">
              <a:lnSpc>
                <a:spcPct val="115000"/>
              </a:lnSpc>
              <a:spcBef>
                <a:spcPts val="0"/>
              </a:spcBef>
              <a:buSzPts val="1600"/>
              <a:buChar char="●"/>
            </a:pPr>
            <a:r>
              <a:rPr lang="en" sz="2133"/>
              <a:t>COBIT (Control Objectives for  Information and related Technology)</a:t>
            </a:r>
            <a:endParaRPr sz="2133"/>
          </a:p>
          <a:p>
            <a:pPr marR="389457" indent="-440256">
              <a:lnSpc>
                <a:spcPct val="115000"/>
              </a:lnSpc>
              <a:spcBef>
                <a:spcPts val="0"/>
              </a:spcBef>
              <a:buSzPts val="1600"/>
              <a:buChar char="●"/>
            </a:pPr>
            <a:r>
              <a:rPr lang="en" sz="2133"/>
              <a:t> COSOERM and COSO IC</a:t>
            </a:r>
            <a:endParaRPr sz="2133"/>
          </a:p>
          <a:p>
            <a:pPr marR="118530" indent="-440256">
              <a:lnSpc>
                <a:spcPct val="115000"/>
              </a:lnSpc>
              <a:spcBef>
                <a:spcPts val="0"/>
              </a:spcBef>
              <a:buSzPts val="1600"/>
              <a:buChar char="●"/>
            </a:pPr>
            <a:r>
              <a:rPr lang="en" sz="2133"/>
              <a:t>Business Model for Information Security</a:t>
            </a:r>
            <a:endParaRPr sz="2133"/>
          </a:p>
          <a:p>
            <a:pPr marR="118530" indent="-440256">
              <a:lnSpc>
                <a:spcPct val="115000"/>
              </a:lnSpc>
              <a:spcBef>
                <a:spcPts val="0"/>
              </a:spcBef>
              <a:buSzPts val="1600"/>
              <a:buChar char="●"/>
            </a:pPr>
            <a:r>
              <a:rPr lang="en" sz="2133"/>
              <a:t>Six Sigma</a:t>
            </a:r>
            <a:endParaRPr sz="2133">
              <a:latin typeface="Times"/>
              <a:ea typeface="Times"/>
              <a:cs typeface="Times"/>
              <a:sym typeface="Times"/>
            </a:endParaRPr>
          </a:p>
        </p:txBody>
      </p:sp>
      <p:sp>
        <p:nvSpPr>
          <p:cNvPr id="2" name="Footer Placeholder 1">
            <a:extLst>
              <a:ext uri="{FF2B5EF4-FFF2-40B4-BE49-F238E27FC236}">
                <a16:creationId xmlns:a16="http://schemas.microsoft.com/office/drawing/2014/main" id="{44796964-C601-4FCB-8B17-E80D8EC0FF35}"/>
              </a:ext>
            </a:extLst>
          </p:cNvPr>
          <p:cNvSpPr>
            <a:spLocks noGrp="1"/>
          </p:cNvSpPr>
          <p:nvPr>
            <p:ph type="ftr" sz="quarter" idx="11"/>
          </p:nvPr>
        </p:nvSpPr>
        <p:spPr/>
        <p:txBody>
          <a:bodyPr/>
          <a:lstStyle/>
          <a:p>
            <a:endParaRPr lang="en-US"/>
          </a:p>
        </p:txBody>
      </p:sp>
      <p:sp>
        <p:nvSpPr>
          <p:cNvPr id="271" name="Google Shape;271;p4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32</a:t>
            </a:fld>
            <a:endParaRPr kern="0">
              <a:solidFill>
                <a:srgbClr val="000000"/>
              </a:solidFill>
            </a:endParaRPr>
          </a:p>
        </p:txBody>
      </p:sp>
      <p:sp>
        <p:nvSpPr>
          <p:cNvPr id="270" name="Google Shape;270;p40"/>
          <p:cNvSpPr txBox="1"/>
          <p:nvPr/>
        </p:nvSpPr>
        <p:spPr>
          <a:xfrm>
            <a:off x="6096007" y="1690733"/>
            <a:ext cx="4596400" cy="2836800"/>
          </a:xfrm>
          <a:prstGeom prst="rect">
            <a:avLst/>
          </a:prstGeom>
          <a:noFill/>
          <a:ln>
            <a:noFill/>
          </a:ln>
        </p:spPr>
        <p:txBody>
          <a:bodyPr spcFirstLastPara="1" wrap="square" lIns="0" tIns="23667" rIns="0" bIns="0" anchor="t" anchorCtr="0">
            <a:noAutofit/>
          </a:bodyPr>
          <a:lstStyle/>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Model originated at the Institute  for Critical Information  Infrastructure Protection</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Publications from NIST and ISF</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 US Federal Information Security Management Act (FISMA)</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Securing quality</a:t>
            </a:r>
            <a:endParaRPr sz="2133" kern="0">
              <a:solidFill>
                <a:srgbClr val="000000"/>
              </a:solidFill>
              <a:latin typeface="Assistant"/>
              <a:ea typeface="Assistant"/>
              <a:cs typeface="Assistant"/>
              <a:sym typeface="Assistant"/>
            </a:endParaRPr>
          </a:p>
          <a:p>
            <a:pPr marL="609585" marR="575719"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ISO standards on quality (ISO  9001:2000)</a:t>
            </a:r>
            <a:endParaRPr sz="2133" kern="0">
              <a:solidFill>
                <a:srgbClr val="000000"/>
              </a:solidFill>
              <a:latin typeface="Assistant"/>
              <a:ea typeface="Assistant"/>
              <a:cs typeface="Assistant"/>
              <a:sym typeface="Assistant"/>
            </a:endParaRPr>
          </a:p>
          <a:p>
            <a:pPr marL="321725" indent="-220128" defTabSz="1219170">
              <a:lnSpc>
                <a:spcPct val="154187"/>
              </a:lnSpc>
              <a:spcBef>
                <a:spcPts val="533"/>
              </a:spcBef>
              <a:buClr>
                <a:srgbClr val="F5F4F4"/>
              </a:buClr>
              <a:buSzPts val="1100"/>
            </a:pPr>
            <a:endParaRPr sz="1867"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40428701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Wireless Networking</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2E14563-A719-4DF9-8733-34449973FC7D}"/>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320</a:t>
            </a:fld>
            <a:endParaRPr lang="en-US" sz="600">
              <a:solidFill>
                <a:srgbClr val="FFFFFF"/>
              </a:solidFill>
            </a:endParaRPr>
          </a:p>
        </p:txBody>
      </p:sp>
    </p:spTree>
    <p:extLst>
      <p:ext uri="{BB962C8B-B14F-4D97-AF65-F5344CB8AC3E}">
        <p14:creationId xmlns:p14="http://schemas.microsoft.com/office/powerpoint/2010/main" val="205578089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1AFC-2251-4E2C-B9A2-B8F524377AAD}"/>
              </a:ext>
            </a:extLst>
          </p:cNvPr>
          <p:cNvSpPr>
            <a:spLocks noGrp="1"/>
          </p:cNvSpPr>
          <p:nvPr>
            <p:ph type="title"/>
          </p:nvPr>
        </p:nvSpPr>
        <p:spPr>
          <a:xfrm>
            <a:off x="838200" y="132631"/>
            <a:ext cx="10515600" cy="1325600"/>
          </a:xfrm>
        </p:spPr>
        <p:txBody>
          <a:bodyPr/>
          <a:lstStyle/>
          <a:p>
            <a:r>
              <a:rPr lang="en-US" dirty="0"/>
              <a:t>Wireless  Networking</a:t>
            </a:r>
          </a:p>
        </p:txBody>
      </p:sp>
      <p:sp>
        <p:nvSpPr>
          <p:cNvPr id="5" name="Footer Placeholder 4">
            <a:extLst>
              <a:ext uri="{FF2B5EF4-FFF2-40B4-BE49-F238E27FC236}">
                <a16:creationId xmlns:a16="http://schemas.microsoft.com/office/drawing/2014/main" id="{DF061D02-A8CC-459B-8C58-9D20FDB8A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1EADB5-498B-40BD-8C60-688A627BD38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321</a:t>
            </a:fld>
            <a:endParaRPr lang="en"/>
          </a:p>
        </p:txBody>
      </p:sp>
      <p:pic>
        <p:nvPicPr>
          <p:cNvPr id="4099" name="Picture 3" descr="Image result for wireless network">
            <a:hlinkClick r:id="rId2"/>
            <a:extLst>
              <a:ext uri="{FF2B5EF4-FFF2-40B4-BE49-F238E27FC236}">
                <a16:creationId xmlns:a16="http://schemas.microsoft.com/office/drawing/2014/main" id="{688F4C81-2883-4283-AE4D-C60EF4253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898" y="2064899"/>
            <a:ext cx="3699189" cy="28836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DE55A2-850F-4902-96CC-5D4AA3D079B2}"/>
              </a:ext>
            </a:extLst>
          </p:cNvPr>
          <p:cNvSpPr/>
          <p:nvPr/>
        </p:nvSpPr>
        <p:spPr>
          <a:xfrm>
            <a:off x="334914" y="1458231"/>
            <a:ext cx="7548281" cy="4247317"/>
          </a:xfrm>
          <a:prstGeom prst="rect">
            <a:avLst/>
          </a:prstGeom>
        </p:spPr>
        <p:txBody>
          <a:bodyPr wrap="square">
            <a:spAutoFit/>
          </a:bodyPr>
          <a:lstStyle/>
          <a:p>
            <a:pPr algn="just">
              <a:buFont typeface="Arial" panose="020B0604020202020204" pitchFamily="34" charset="0"/>
              <a:buChar char="•"/>
            </a:pPr>
            <a:r>
              <a:rPr lang="en-US" b="1" dirty="0">
                <a:latin typeface="Verdana" panose="020B0604030504040204" pitchFamily="34" charset="0"/>
              </a:rPr>
              <a:t>Mobility</a:t>
            </a:r>
            <a:r>
              <a:rPr lang="en-US" dirty="0">
                <a:latin typeface="Verdana" panose="020B0604030504040204" pitchFamily="34" charset="0"/>
              </a:rPr>
              <a:t> − A wireless communications system allows users to conduct business from anywhere without</a:t>
            </a:r>
          </a:p>
          <a:p>
            <a:pPr algn="just">
              <a:buFont typeface="Arial" panose="020B0604020202020204" pitchFamily="34" charset="0"/>
              <a:buChar char="•"/>
            </a:pPr>
            <a:r>
              <a:rPr lang="en-US" b="1" dirty="0">
                <a:latin typeface="Verdana" panose="020B0604030504040204" pitchFamily="34" charset="0"/>
              </a:rPr>
              <a:t>Reachability</a:t>
            </a:r>
            <a:r>
              <a:rPr lang="en-US" dirty="0">
                <a:latin typeface="Verdana" panose="020B0604030504040204" pitchFamily="34" charset="0"/>
              </a:rPr>
              <a:t> − Wireless communication systems enable people to be stay connected and be reachable, regardless of their location.</a:t>
            </a:r>
          </a:p>
          <a:p>
            <a:pPr algn="just">
              <a:buFont typeface="Arial" panose="020B0604020202020204" pitchFamily="34" charset="0"/>
              <a:buChar char="•"/>
            </a:pPr>
            <a:r>
              <a:rPr lang="en-US" b="1" dirty="0">
                <a:latin typeface="Verdana" panose="020B0604030504040204" pitchFamily="34" charset="0"/>
              </a:rPr>
              <a:t>Simplicity</a:t>
            </a:r>
            <a:r>
              <a:rPr lang="en-US" dirty="0">
                <a:latin typeface="Verdana" panose="020B0604030504040204" pitchFamily="34" charset="0"/>
              </a:rPr>
              <a:t> − Wireless communication system are easy and fast to deploy in comparison of cabled network.  Caution: Ease of use is often the enemy of security!</a:t>
            </a:r>
          </a:p>
          <a:p>
            <a:pPr algn="just">
              <a:buFont typeface="Arial" panose="020B0604020202020204" pitchFamily="34" charset="0"/>
              <a:buChar char="•"/>
            </a:pPr>
            <a:r>
              <a:rPr lang="en-US" b="1" dirty="0">
                <a:latin typeface="Verdana" panose="020B0604030504040204" pitchFamily="34" charset="0"/>
              </a:rPr>
              <a:t>Maintainability</a:t>
            </a:r>
            <a:r>
              <a:rPr lang="en-US" dirty="0">
                <a:latin typeface="Verdana" panose="020B0604030504040204" pitchFamily="34" charset="0"/>
              </a:rPr>
              <a:t> − In a wireless system, you do not have to spend too much cost and time to maintain the network setup.</a:t>
            </a:r>
          </a:p>
          <a:p>
            <a:pPr algn="just">
              <a:buFont typeface="Arial" panose="020B0604020202020204" pitchFamily="34" charset="0"/>
              <a:buChar char="•"/>
            </a:pPr>
            <a:r>
              <a:rPr lang="en-US" b="1" dirty="0">
                <a:latin typeface="Verdana" panose="020B0604030504040204" pitchFamily="34" charset="0"/>
              </a:rPr>
              <a:t>Roaming Services</a:t>
            </a:r>
            <a:r>
              <a:rPr lang="en-US" dirty="0">
                <a:latin typeface="Verdana" panose="020B0604030504040204" pitchFamily="34" charset="0"/>
              </a:rPr>
              <a:t> − Using a wireless network system, you can provide service any where any time including train, buses, airplanes etc.</a:t>
            </a:r>
          </a:p>
          <a:p>
            <a:pPr algn="just">
              <a:buFont typeface="Arial" panose="020B0604020202020204" pitchFamily="34" charset="0"/>
              <a:buChar char="•"/>
            </a:pPr>
            <a:r>
              <a:rPr lang="en-US" b="1" dirty="0">
                <a:latin typeface="Verdana" panose="020B0604030504040204" pitchFamily="34" charset="0"/>
              </a:rPr>
              <a:t>Additional Services</a:t>
            </a:r>
            <a:r>
              <a:rPr lang="en-US" dirty="0">
                <a:latin typeface="Verdana" panose="020B0604030504040204" pitchFamily="34" charset="0"/>
              </a:rPr>
              <a:t> − Wireless communication systems provide various smart services like SMS and MMS</a:t>
            </a:r>
          </a:p>
        </p:txBody>
      </p:sp>
    </p:spTree>
    <p:extLst>
      <p:ext uri="{BB962C8B-B14F-4D97-AF65-F5344CB8AC3E}">
        <p14:creationId xmlns:p14="http://schemas.microsoft.com/office/powerpoint/2010/main" val="410351807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28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Wireless security problems</a:t>
            </a:r>
            <a:endParaRPr sz="1600" dirty="0"/>
          </a:p>
        </p:txBody>
      </p:sp>
      <p:sp>
        <p:nvSpPr>
          <p:cNvPr id="2" name="Footer Placeholder 1">
            <a:extLst>
              <a:ext uri="{FF2B5EF4-FFF2-40B4-BE49-F238E27FC236}">
                <a16:creationId xmlns:a16="http://schemas.microsoft.com/office/drawing/2014/main" id="{1EAB93C3-8420-4248-88F9-43FB87003A9B}"/>
              </a:ext>
            </a:extLst>
          </p:cNvPr>
          <p:cNvSpPr>
            <a:spLocks noGrp="1"/>
          </p:cNvSpPr>
          <p:nvPr>
            <p:ph type="ftr" sz="quarter" idx="11"/>
          </p:nvPr>
        </p:nvSpPr>
        <p:spPr/>
        <p:txBody>
          <a:bodyPr/>
          <a:lstStyle/>
          <a:p>
            <a:endParaRPr lang="en-US"/>
          </a:p>
        </p:txBody>
      </p:sp>
      <p:sp>
        <p:nvSpPr>
          <p:cNvPr id="2301" name="Google Shape;2301;p28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322</a:t>
            </a:fld>
            <a:endParaRPr/>
          </a:p>
        </p:txBody>
      </p:sp>
      <p:sp>
        <p:nvSpPr>
          <p:cNvPr id="2302" name="Google Shape;2302;p289"/>
          <p:cNvSpPr txBox="1">
            <a:spLocks noGrp="1"/>
          </p:cNvSpPr>
          <p:nvPr>
            <p:ph type="body" idx="4294967295"/>
          </p:nvPr>
        </p:nvSpPr>
        <p:spPr>
          <a:xfrm>
            <a:off x="0" y="2192338"/>
            <a:ext cx="7515225"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Unauthorized access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sniffing</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War driving</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Unauthorized access points (Man in the middle)</a:t>
            </a:r>
            <a:endParaRPr sz="1600" dirty="0"/>
          </a:p>
        </p:txBody>
      </p:sp>
    </p:spTree>
    <p:extLst>
      <p:ext uri="{BB962C8B-B14F-4D97-AF65-F5344CB8AC3E}">
        <p14:creationId xmlns:p14="http://schemas.microsoft.com/office/powerpoint/2010/main" val="84959582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290"/>
          <p:cNvSpPr txBox="1">
            <a:spLocks noGrp="1"/>
          </p:cNvSpPr>
          <p:nvPr>
            <p:ph type="title"/>
          </p:nvPr>
        </p:nvSpPr>
        <p:spPr>
          <a:xfrm>
            <a:off x="838200" y="-41275"/>
            <a:ext cx="10515600" cy="1325600"/>
          </a:xfrm>
          <a:prstGeom prst="rect">
            <a:avLst/>
          </a:prstGeom>
          <a:noFill/>
          <a:ln>
            <a:noFill/>
          </a:ln>
        </p:spPr>
        <p:txBody>
          <a:bodyPr spcFirstLastPara="1" wrap="square" lIns="100767" tIns="50367" rIns="100767" bIns="50367" anchor="ctr" anchorCtr="0">
            <a:noAutofit/>
          </a:bodyPr>
          <a:lstStyle/>
          <a:p>
            <a:r>
              <a:rPr lang="en" dirty="0"/>
              <a:t>Wireless Security</a:t>
            </a:r>
            <a:endParaRPr sz="1600" dirty="0"/>
          </a:p>
        </p:txBody>
      </p:sp>
      <p:sp>
        <p:nvSpPr>
          <p:cNvPr id="2" name="Footer Placeholder 1">
            <a:extLst>
              <a:ext uri="{FF2B5EF4-FFF2-40B4-BE49-F238E27FC236}">
                <a16:creationId xmlns:a16="http://schemas.microsoft.com/office/drawing/2014/main" id="{50F05385-7F48-47DF-8D30-C39AB0A29697}"/>
              </a:ext>
            </a:extLst>
          </p:cNvPr>
          <p:cNvSpPr>
            <a:spLocks noGrp="1"/>
          </p:cNvSpPr>
          <p:nvPr>
            <p:ph type="ftr" sz="quarter" idx="11"/>
          </p:nvPr>
        </p:nvSpPr>
        <p:spPr/>
        <p:txBody>
          <a:bodyPr/>
          <a:lstStyle/>
          <a:p>
            <a:endParaRPr lang="en-US"/>
          </a:p>
        </p:txBody>
      </p:sp>
      <p:sp>
        <p:nvSpPr>
          <p:cNvPr id="2308" name="Google Shape;2308;p29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323</a:t>
            </a:fld>
            <a:endParaRPr/>
          </a:p>
        </p:txBody>
      </p:sp>
      <p:sp>
        <p:nvSpPr>
          <p:cNvPr id="2309" name="Google Shape;2309;p290"/>
          <p:cNvSpPr txBox="1">
            <a:spLocks noGrp="1"/>
          </p:cNvSpPr>
          <p:nvPr>
            <p:ph type="body" idx="4294967295"/>
          </p:nvPr>
        </p:nvSpPr>
        <p:spPr>
          <a:xfrm>
            <a:off x="0" y="1022350"/>
            <a:ext cx="5257800" cy="5110163"/>
          </a:xfrm>
          <a:prstGeom prst="rect">
            <a:avLst/>
          </a:prstGeom>
          <a:noFill/>
          <a:ln>
            <a:noFill/>
          </a:ln>
        </p:spPr>
        <p:txBody>
          <a:bodyPr spcFirstLastPara="1" wrap="square" lIns="100767" tIns="50367" rIns="100767" bIns="50367" anchor="t" anchorCtr="0">
            <a:noAutofit/>
          </a:bodyPr>
          <a:lstStyle/>
          <a:p>
            <a:pPr marL="440256" indent="-364058">
              <a:lnSpc>
                <a:spcPct val="90000"/>
              </a:lnSpc>
              <a:buClr>
                <a:schemeClr val="dk1"/>
              </a:buClr>
              <a:buSzPts val="1700"/>
              <a:buFont typeface="Arial"/>
              <a:buChar char="•"/>
            </a:pPr>
            <a:r>
              <a:rPr lang="en" sz="2400" dirty="0">
                <a:solidFill>
                  <a:schemeClr val="dk1"/>
                </a:solidFill>
                <a:latin typeface="Calibri"/>
                <a:ea typeface="Calibri"/>
                <a:cs typeface="Calibri"/>
                <a:sym typeface="Calibri"/>
              </a:rPr>
              <a:t>Encryption</a:t>
            </a:r>
            <a:endParaRPr sz="2400" dirty="0"/>
          </a:p>
          <a:p>
            <a:pPr marL="863578" lvl="1" indent="-380990">
              <a:lnSpc>
                <a:spcPct val="90000"/>
              </a:lnSpc>
              <a:spcBef>
                <a:spcPts val="400"/>
              </a:spcBef>
              <a:buClr>
                <a:schemeClr val="dk1"/>
              </a:buClr>
              <a:buSzPts val="1500"/>
              <a:buFont typeface="Arial"/>
              <a:buChar char="•"/>
            </a:pPr>
            <a:r>
              <a:rPr lang="en" sz="2133" dirty="0">
                <a:solidFill>
                  <a:schemeClr val="dk1"/>
                </a:solidFill>
                <a:latin typeface="Calibri"/>
                <a:ea typeface="Calibri"/>
                <a:cs typeface="Calibri"/>
                <a:sym typeface="Calibri"/>
              </a:rPr>
              <a:t>WEP</a:t>
            </a:r>
            <a:endParaRPr sz="2133"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Shared authentication passwords</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Weak IV (24 bits)</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IV transmitted in clear text</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RC-4 (stream cipher)</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Easily crackable</a:t>
            </a:r>
            <a:endParaRPr b="0" i="0" u="none" strike="noStrike" cap="none" dirty="0">
              <a:solidFill>
                <a:schemeClr val="dk1"/>
              </a:solidFill>
              <a:latin typeface="Calibri"/>
              <a:ea typeface="Calibri"/>
              <a:cs typeface="Calibri"/>
              <a:sym typeface="Calibri"/>
            </a:endParaRPr>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Only option for 802.11b</a:t>
            </a:r>
            <a:endParaRPr dirty="0"/>
          </a:p>
          <a:p>
            <a:pPr marL="863578" lvl="1" indent="-380990">
              <a:lnSpc>
                <a:spcPct val="90000"/>
              </a:lnSpc>
              <a:spcBef>
                <a:spcPts val="400"/>
              </a:spcBef>
              <a:buClr>
                <a:schemeClr val="dk1"/>
              </a:buClr>
              <a:buSzPts val="1500"/>
              <a:buFont typeface="Arial"/>
              <a:buChar char="•"/>
            </a:pPr>
            <a:r>
              <a:rPr lang="en" sz="2133" dirty="0">
                <a:solidFill>
                  <a:schemeClr val="dk1"/>
                </a:solidFill>
                <a:latin typeface="Calibri"/>
                <a:ea typeface="Calibri"/>
                <a:cs typeface="Calibri"/>
                <a:sym typeface="Calibri"/>
              </a:rPr>
              <a:t>WPA   </a:t>
            </a:r>
            <a:endParaRPr sz="2133"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Stronger IV</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Introduced TKIP</a:t>
            </a:r>
            <a:endParaRPr dirty="0"/>
          </a:p>
          <a:p>
            <a:pPr marL="1202237" lvl="2" indent="-36405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Still used RC-4</a:t>
            </a:r>
            <a:endParaRPr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WPA2 </a:t>
            </a:r>
            <a:r>
              <a:rPr lang="en" sz="2400" dirty="0">
                <a:solidFill>
                  <a:schemeClr val="dk1"/>
                </a:solidFill>
                <a:latin typeface="Calibri"/>
                <a:ea typeface="Calibri"/>
                <a:cs typeface="Calibri"/>
                <a:sym typeface="Calibri"/>
              </a:rPr>
              <a:t> </a:t>
            </a:r>
            <a:endParaRPr dirty="0"/>
          </a:p>
          <a:p>
            <a:pPr marL="1032908" lvl="2" indent="-19472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AES</a:t>
            </a:r>
            <a:endParaRPr dirty="0"/>
          </a:p>
          <a:p>
            <a:pPr marL="1032908" lvl="2" indent="-19472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CCMP</a:t>
            </a:r>
            <a:endParaRPr dirty="0"/>
          </a:p>
          <a:p>
            <a:pPr marL="1032908" lvl="2" indent="-194728">
              <a:lnSpc>
                <a:spcPct val="90000"/>
              </a:lnSpc>
              <a:spcBef>
                <a:spcPts val="400"/>
              </a:spcBef>
              <a:buClr>
                <a:schemeClr val="dk1"/>
              </a:buClr>
              <a:buSzPts val="1300"/>
              <a:buFont typeface="Arial"/>
              <a:buChar char="•"/>
            </a:pPr>
            <a:r>
              <a:rPr lang="en" b="0" i="0" u="none" strike="noStrike" cap="none" dirty="0">
                <a:solidFill>
                  <a:schemeClr val="dk1"/>
                </a:solidFill>
                <a:latin typeface="Calibri"/>
                <a:ea typeface="Calibri"/>
                <a:cs typeface="Calibri"/>
                <a:sym typeface="Calibri"/>
              </a:rPr>
              <a:t>NOT backwards compatible</a:t>
            </a:r>
            <a:endParaRPr dirty="0"/>
          </a:p>
          <a:p>
            <a:pPr marL="440256" indent="0">
              <a:lnSpc>
                <a:spcPct val="90000"/>
              </a:lnSpc>
              <a:spcBef>
                <a:spcPts val="933"/>
              </a:spcBef>
              <a:buNone/>
            </a:pPr>
            <a:endParaRPr sz="2400" dirty="0">
              <a:solidFill>
                <a:schemeClr val="dk1"/>
              </a:solidFill>
              <a:latin typeface="Calibri"/>
              <a:ea typeface="Calibri"/>
              <a:cs typeface="Calibri"/>
              <a:sym typeface="Calibri"/>
            </a:endParaRPr>
          </a:p>
        </p:txBody>
      </p:sp>
      <p:sp>
        <p:nvSpPr>
          <p:cNvPr id="2310" name="Google Shape;2310;p290"/>
          <p:cNvSpPr txBox="1"/>
          <p:nvPr/>
        </p:nvSpPr>
        <p:spPr>
          <a:xfrm>
            <a:off x="4475179" y="1022400"/>
            <a:ext cx="3964400" cy="4085565"/>
          </a:xfrm>
          <a:prstGeom prst="rect">
            <a:avLst/>
          </a:prstGeom>
          <a:noFill/>
          <a:ln>
            <a:noFill/>
          </a:ln>
        </p:spPr>
        <p:txBody>
          <a:bodyPr spcFirstLastPara="1" wrap="square" lIns="121900" tIns="121900" rIns="121900" bIns="121900" anchor="t" anchorCtr="0">
            <a:noAutofit/>
          </a:bodyPr>
          <a:lstStyle/>
          <a:p>
            <a:pPr marL="203195" indent="-177796">
              <a:lnSpc>
                <a:spcPct val="90000"/>
              </a:lnSpc>
              <a:spcBef>
                <a:spcPts val="933"/>
              </a:spcBef>
              <a:buClr>
                <a:schemeClr val="dk1"/>
              </a:buClr>
              <a:buSzPts val="1700"/>
              <a:buChar char="•"/>
            </a:pPr>
            <a:r>
              <a:rPr lang="en" sz="2400" dirty="0">
                <a:solidFill>
                  <a:schemeClr val="dk1"/>
                </a:solidFill>
                <a:latin typeface="Calibri"/>
                <a:ea typeface="Calibri"/>
                <a:cs typeface="Calibri"/>
                <a:sym typeface="Calibri"/>
              </a:rPr>
              <a:t>Authentication</a:t>
            </a:r>
            <a:endParaRPr sz="2400" dirty="0">
              <a:solidFill>
                <a:srgbClr val="161B25"/>
              </a:solidFill>
              <a:latin typeface="Assistant SemiBold"/>
              <a:ea typeface="Assistant SemiBold"/>
              <a:cs typeface="Assistant SemiBold"/>
              <a:sym typeface="Assistant SemiBold"/>
            </a:endParaRPr>
          </a:p>
          <a:p>
            <a:pPr marL="626518" lvl="1" indent="-194728">
              <a:lnSpc>
                <a:spcPct val="90000"/>
              </a:lnSpc>
              <a:spcBef>
                <a:spcPts val="400"/>
              </a:spcBef>
              <a:spcAft>
                <a:spcPts val="2133"/>
              </a:spcAft>
              <a:buClr>
                <a:schemeClr val="dk1"/>
              </a:buClr>
              <a:buSzPts val="1500"/>
              <a:buChar char="•"/>
            </a:pPr>
            <a:r>
              <a:rPr lang="en" sz="2133" dirty="0">
                <a:solidFill>
                  <a:schemeClr val="dk1"/>
                </a:solidFill>
                <a:latin typeface="Calibri"/>
                <a:ea typeface="Calibri"/>
                <a:cs typeface="Calibri"/>
                <a:sym typeface="Calibri"/>
              </a:rPr>
              <a:t>WPA and WPA2 Enterprise Uses 802.1X authentication to have individual passwords for individual users (RADIUS)</a:t>
            </a:r>
            <a:endParaRPr sz="2133" dirty="0"/>
          </a:p>
        </p:txBody>
      </p:sp>
      <p:pic>
        <p:nvPicPr>
          <p:cNvPr id="5123" name="Picture 3" descr="Image result for wireless security">
            <a:hlinkClick r:id="rId3"/>
            <a:extLst>
              <a:ext uri="{FF2B5EF4-FFF2-40B4-BE49-F238E27FC236}">
                <a16:creationId xmlns:a16="http://schemas.microsoft.com/office/drawing/2014/main" id="{848469F1-98B2-488F-A4B7-2578860D3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224" y="2932753"/>
            <a:ext cx="3536576" cy="322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4761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5597C-F283-41E7-8984-51517ACCFC99}"/>
              </a:ext>
            </a:extLst>
          </p:cNvPr>
          <p:cNvSpPr>
            <a:spLocks noGrp="1"/>
          </p:cNvSpPr>
          <p:nvPr>
            <p:ph type="title"/>
          </p:nvPr>
        </p:nvSpPr>
        <p:spPr/>
        <p:txBody>
          <a:bodyPr/>
          <a:lstStyle/>
          <a:p>
            <a:r>
              <a:rPr lang="en-US" dirty="0"/>
              <a:t>RADIUS 802.1x—Remote Authentication Dial-In User Service (</a:t>
            </a:r>
            <a:r>
              <a:rPr lang="en-US" dirty="0" err="1"/>
              <a:t>EAPoL</a:t>
            </a:r>
            <a:r>
              <a:rPr lang="en-US" dirty="0"/>
              <a:t>)</a:t>
            </a:r>
          </a:p>
        </p:txBody>
      </p:sp>
      <p:sp>
        <p:nvSpPr>
          <p:cNvPr id="3" name="Oval 2">
            <a:extLst>
              <a:ext uri="{FF2B5EF4-FFF2-40B4-BE49-F238E27FC236}">
                <a16:creationId xmlns:a16="http://schemas.microsoft.com/office/drawing/2014/main" id="{86A5458C-F04F-49E3-AFF0-5F819EB67177}"/>
              </a:ext>
            </a:extLst>
          </p:cNvPr>
          <p:cNvSpPr/>
          <p:nvPr/>
        </p:nvSpPr>
        <p:spPr>
          <a:xfrm>
            <a:off x="5146913" y="2392762"/>
            <a:ext cx="4278573" cy="3220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a:t>
            </a:r>
          </a:p>
        </p:txBody>
      </p:sp>
      <p:sp>
        <p:nvSpPr>
          <p:cNvPr id="4" name="TextBox 3">
            <a:extLst>
              <a:ext uri="{FF2B5EF4-FFF2-40B4-BE49-F238E27FC236}">
                <a16:creationId xmlns:a16="http://schemas.microsoft.com/office/drawing/2014/main" id="{562D0EB1-2199-4F24-BB69-7BDD9E0F83A7}"/>
              </a:ext>
            </a:extLst>
          </p:cNvPr>
          <p:cNvSpPr txBox="1"/>
          <p:nvPr/>
        </p:nvSpPr>
        <p:spPr>
          <a:xfrm>
            <a:off x="838200" y="2483893"/>
            <a:ext cx="2696570" cy="923330"/>
          </a:xfrm>
          <a:prstGeom prst="rect">
            <a:avLst/>
          </a:prstGeom>
          <a:noFill/>
        </p:spPr>
        <p:txBody>
          <a:bodyPr wrap="square" rtlCol="0">
            <a:spAutoFit/>
          </a:bodyPr>
          <a:lstStyle/>
          <a:p>
            <a:pPr marL="342900" indent="-342900">
              <a:buAutoNum type="arabicPeriod"/>
            </a:pPr>
            <a:r>
              <a:rPr lang="en-US" dirty="0"/>
              <a:t>Wi-Fi</a:t>
            </a:r>
          </a:p>
          <a:p>
            <a:pPr marL="342900" indent="-342900">
              <a:buAutoNum type="arabicPeriod"/>
            </a:pPr>
            <a:r>
              <a:rPr lang="en-US" dirty="0"/>
              <a:t>Dial-up Clients</a:t>
            </a:r>
          </a:p>
          <a:p>
            <a:pPr marL="342900" indent="-342900">
              <a:buAutoNum type="arabicPeriod"/>
            </a:pPr>
            <a:r>
              <a:rPr lang="en-US" dirty="0"/>
              <a:t>VPNs</a:t>
            </a:r>
          </a:p>
        </p:txBody>
      </p:sp>
      <p:sp>
        <p:nvSpPr>
          <p:cNvPr id="5" name="TextBox 4">
            <a:extLst>
              <a:ext uri="{FF2B5EF4-FFF2-40B4-BE49-F238E27FC236}">
                <a16:creationId xmlns:a16="http://schemas.microsoft.com/office/drawing/2014/main" id="{7D073C58-961B-4B45-8AB7-B01A6C28B431}"/>
              </a:ext>
            </a:extLst>
          </p:cNvPr>
          <p:cNvSpPr txBox="1"/>
          <p:nvPr/>
        </p:nvSpPr>
        <p:spPr>
          <a:xfrm>
            <a:off x="5820769" y="2383264"/>
            <a:ext cx="730155" cy="368489"/>
          </a:xfrm>
          <a:prstGeom prst="rect">
            <a:avLst/>
          </a:prstGeom>
          <a:noFill/>
        </p:spPr>
        <p:txBody>
          <a:bodyPr wrap="square" rtlCol="0">
            <a:spAutoFit/>
          </a:bodyPr>
          <a:lstStyle/>
          <a:p>
            <a:r>
              <a:rPr lang="en-US" dirty="0"/>
              <a:t>AP</a:t>
            </a:r>
          </a:p>
        </p:txBody>
      </p:sp>
      <p:sp>
        <p:nvSpPr>
          <p:cNvPr id="6" name="TextBox 5">
            <a:extLst>
              <a:ext uri="{FF2B5EF4-FFF2-40B4-BE49-F238E27FC236}">
                <a16:creationId xmlns:a16="http://schemas.microsoft.com/office/drawing/2014/main" id="{3B2848CD-27B7-4D93-919C-5798D5BBF740}"/>
              </a:ext>
            </a:extLst>
          </p:cNvPr>
          <p:cNvSpPr txBox="1"/>
          <p:nvPr/>
        </p:nvSpPr>
        <p:spPr>
          <a:xfrm>
            <a:off x="5455691" y="2577069"/>
            <a:ext cx="730155" cy="368489"/>
          </a:xfrm>
          <a:prstGeom prst="rect">
            <a:avLst/>
          </a:prstGeom>
          <a:noFill/>
        </p:spPr>
        <p:txBody>
          <a:bodyPr wrap="square" rtlCol="0">
            <a:spAutoFit/>
          </a:bodyPr>
          <a:lstStyle/>
          <a:p>
            <a:r>
              <a:rPr lang="en-US" dirty="0"/>
              <a:t>AP</a:t>
            </a:r>
          </a:p>
        </p:txBody>
      </p:sp>
      <p:sp>
        <p:nvSpPr>
          <p:cNvPr id="7" name="TextBox 6">
            <a:extLst>
              <a:ext uri="{FF2B5EF4-FFF2-40B4-BE49-F238E27FC236}">
                <a16:creationId xmlns:a16="http://schemas.microsoft.com/office/drawing/2014/main" id="{7A0D30EA-FB33-46A1-8B31-D6A0A9067288}"/>
              </a:ext>
            </a:extLst>
          </p:cNvPr>
          <p:cNvSpPr txBox="1"/>
          <p:nvPr/>
        </p:nvSpPr>
        <p:spPr>
          <a:xfrm>
            <a:off x="5273153" y="2798579"/>
            <a:ext cx="730155" cy="368489"/>
          </a:xfrm>
          <a:prstGeom prst="rect">
            <a:avLst/>
          </a:prstGeom>
          <a:noFill/>
        </p:spPr>
        <p:txBody>
          <a:bodyPr wrap="square" rtlCol="0">
            <a:spAutoFit/>
          </a:bodyPr>
          <a:lstStyle/>
          <a:p>
            <a:r>
              <a:rPr lang="en-US" dirty="0"/>
              <a:t>AP</a:t>
            </a:r>
          </a:p>
        </p:txBody>
      </p:sp>
      <p:sp>
        <p:nvSpPr>
          <p:cNvPr id="8" name="TextBox 7">
            <a:extLst>
              <a:ext uri="{FF2B5EF4-FFF2-40B4-BE49-F238E27FC236}">
                <a16:creationId xmlns:a16="http://schemas.microsoft.com/office/drawing/2014/main" id="{A7A18A7C-C4A5-4840-81D4-6AE949EE987C}"/>
              </a:ext>
            </a:extLst>
          </p:cNvPr>
          <p:cNvSpPr txBox="1"/>
          <p:nvPr/>
        </p:nvSpPr>
        <p:spPr>
          <a:xfrm>
            <a:off x="6185846" y="2210514"/>
            <a:ext cx="730155" cy="368489"/>
          </a:xfrm>
          <a:prstGeom prst="rect">
            <a:avLst/>
          </a:prstGeom>
          <a:noFill/>
        </p:spPr>
        <p:txBody>
          <a:bodyPr wrap="square" rtlCol="0">
            <a:spAutoFit/>
          </a:bodyPr>
          <a:lstStyle/>
          <a:p>
            <a:r>
              <a:rPr lang="en-US" dirty="0"/>
              <a:t>AP</a:t>
            </a:r>
          </a:p>
        </p:txBody>
      </p:sp>
      <p:sp>
        <p:nvSpPr>
          <p:cNvPr id="9" name="TextBox 8">
            <a:extLst>
              <a:ext uri="{FF2B5EF4-FFF2-40B4-BE49-F238E27FC236}">
                <a16:creationId xmlns:a16="http://schemas.microsoft.com/office/drawing/2014/main" id="{90519DC7-3AB7-42DA-88C3-998D954A3093}"/>
              </a:ext>
            </a:extLst>
          </p:cNvPr>
          <p:cNvSpPr txBox="1"/>
          <p:nvPr/>
        </p:nvSpPr>
        <p:spPr>
          <a:xfrm>
            <a:off x="4725536" y="3261978"/>
            <a:ext cx="730155" cy="369332"/>
          </a:xfrm>
          <a:prstGeom prst="rect">
            <a:avLst/>
          </a:prstGeom>
          <a:noFill/>
        </p:spPr>
        <p:txBody>
          <a:bodyPr wrap="square" rtlCol="0">
            <a:spAutoFit/>
          </a:bodyPr>
          <a:lstStyle/>
          <a:p>
            <a:r>
              <a:rPr lang="en-US" dirty="0"/>
              <a:t>RAS</a:t>
            </a:r>
          </a:p>
        </p:txBody>
      </p:sp>
      <p:sp>
        <p:nvSpPr>
          <p:cNvPr id="10" name="TextBox 9">
            <a:extLst>
              <a:ext uri="{FF2B5EF4-FFF2-40B4-BE49-F238E27FC236}">
                <a16:creationId xmlns:a16="http://schemas.microsoft.com/office/drawing/2014/main" id="{4D066414-3933-4FA0-B468-67A9BB2F086C}"/>
              </a:ext>
            </a:extLst>
          </p:cNvPr>
          <p:cNvSpPr txBox="1"/>
          <p:nvPr/>
        </p:nvSpPr>
        <p:spPr>
          <a:xfrm>
            <a:off x="4725536" y="3559227"/>
            <a:ext cx="730155" cy="369332"/>
          </a:xfrm>
          <a:prstGeom prst="rect">
            <a:avLst/>
          </a:prstGeom>
          <a:noFill/>
        </p:spPr>
        <p:txBody>
          <a:bodyPr wrap="square" rtlCol="0">
            <a:spAutoFit/>
          </a:bodyPr>
          <a:lstStyle/>
          <a:p>
            <a:r>
              <a:rPr lang="en-US" dirty="0"/>
              <a:t>RAS</a:t>
            </a:r>
          </a:p>
        </p:txBody>
      </p:sp>
      <p:sp>
        <p:nvSpPr>
          <p:cNvPr id="11" name="TextBox 10">
            <a:extLst>
              <a:ext uri="{FF2B5EF4-FFF2-40B4-BE49-F238E27FC236}">
                <a16:creationId xmlns:a16="http://schemas.microsoft.com/office/drawing/2014/main" id="{6D611067-C9DB-469F-98BF-BF5F244BC95B}"/>
              </a:ext>
            </a:extLst>
          </p:cNvPr>
          <p:cNvSpPr txBox="1"/>
          <p:nvPr/>
        </p:nvSpPr>
        <p:spPr>
          <a:xfrm>
            <a:off x="4908075" y="4578269"/>
            <a:ext cx="730155" cy="369332"/>
          </a:xfrm>
          <a:prstGeom prst="rect">
            <a:avLst/>
          </a:prstGeom>
          <a:noFill/>
        </p:spPr>
        <p:txBody>
          <a:bodyPr wrap="square" rtlCol="0">
            <a:spAutoFit/>
          </a:bodyPr>
          <a:lstStyle/>
          <a:p>
            <a:r>
              <a:rPr lang="en-US" dirty="0"/>
              <a:t>VPN</a:t>
            </a:r>
          </a:p>
        </p:txBody>
      </p:sp>
      <p:sp>
        <p:nvSpPr>
          <p:cNvPr id="12" name="TextBox 11">
            <a:extLst>
              <a:ext uri="{FF2B5EF4-FFF2-40B4-BE49-F238E27FC236}">
                <a16:creationId xmlns:a16="http://schemas.microsoft.com/office/drawing/2014/main" id="{6BB1A671-91F7-41AC-8706-D05075CE4A54}"/>
              </a:ext>
            </a:extLst>
          </p:cNvPr>
          <p:cNvSpPr txBox="1"/>
          <p:nvPr/>
        </p:nvSpPr>
        <p:spPr>
          <a:xfrm>
            <a:off x="5192973" y="5084246"/>
            <a:ext cx="730155" cy="369332"/>
          </a:xfrm>
          <a:prstGeom prst="rect">
            <a:avLst/>
          </a:prstGeom>
          <a:noFill/>
        </p:spPr>
        <p:txBody>
          <a:bodyPr wrap="square" rtlCol="0">
            <a:spAutoFit/>
          </a:bodyPr>
          <a:lstStyle/>
          <a:p>
            <a:r>
              <a:rPr lang="en-US" dirty="0"/>
              <a:t>VPN</a:t>
            </a:r>
          </a:p>
        </p:txBody>
      </p:sp>
      <p:sp>
        <p:nvSpPr>
          <p:cNvPr id="13" name="TextBox 12">
            <a:extLst>
              <a:ext uri="{FF2B5EF4-FFF2-40B4-BE49-F238E27FC236}">
                <a16:creationId xmlns:a16="http://schemas.microsoft.com/office/drawing/2014/main" id="{B0AA3234-A312-48D1-81C7-76274CCB8CF6}"/>
              </a:ext>
            </a:extLst>
          </p:cNvPr>
          <p:cNvSpPr txBox="1"/>
          <p:nvPr/>
        </p:nvSpPr>
        <p:spPr>
          <a:xfrm>
            <a:off x="4955842" y="4833723"/>
            <a:ext cx="730155" cy="369332"/>
          </a:xfrm>
          <a:prstGeom prst="rect">
            <a:avLst/>
          </a:prstGeom>
          <a:noFill/>
        </p:spPr>
        <p:txBody>
          <a:bodyPr wrap="square" rtlCol="0">
            <a:spAutoFit/>
          </a:bodyPr>
          <a:lstStyle/>
          <a:p>
            <a:r>
              <a:rPr lang="en-US" dirty="0"/>
              <a:t>VPN</a:t>
            </a:r>
          </a:p>
        </p:txBody>
      </p:sp>
      <p:sp>
        <p:nvSpPr>
          <p:cNvPr id="14" name="Rectangle 13">
            <a:extLst>
              <a:ext uri="{FF2B5EF4-FFF2-40B4-BE49-F238E27FC236}">
                <a16:creationId xmlns:a16="http://schemas.microsoft.com/office/drawing/2014/main" id="{929A4183-BF74-4492-B4C6-DBCDE6376049}"/>
              </a:ext>
            </a:extLst>
          </p:cNvPr>
          <p:cNvSpPr/>
          <p:nvPr/>
        </p:nvSpPr>
        <p:spPr>
          <a:xfrm>
            <a:off x="8093122" y="2640842"/>
            <a:ext cx="1276066" cy="3009331"/>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RADIUS</a:t>
            </a:r>
          </a:p>
          <a:p>
            <a:pPr algn="ctr"/>
            <a:r>
              <a:rPr lang="en-US" dirty="0"/>
              <a:t>(Policy Decision Point—PDP)</a:t>
            </a:r>
          </a:p>
        </p:txBody>
      </p:sp>
      <p:cxnSp>
        <p:nvCxnSpPr>
          <p:cNvPr id="16" name="Straight Connector 15">
            <a:extLst>
              <a:ext uri="{FF2B5EF4-FFF2-40B4-BE49-F238E27FC236}">
                <a16:creationId xmlns:a16="http://schemas.microsoft.com/office/drawing/2014/main" id="{6E9E8F02-0A94-44AF-A40B-7A50648CA373}"/>
              </a:ext>
            </a:extLst>
          </p:cNvPr>
          <p:cNvCxnSpPr>
            <a:cxnSpLocks/>
          </p:cNvCxnSpPr>
          <p:nvPr/>
        </p:nvCxnSpPr>
        <p:spPr>
          <a:xfrm>
            <a:off x="6375777" y="2484769"/>
            <a:ext cx="1717345" cy="1074458"/>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EA27BD-145A-44B7-BAB6-99DA46DA649F}"/>
              </a:ext>
            </a:extLst>
          </p:cNvPr>
          <p:cNvCxnSpPr>
            <a:cxnSpLocks/>
          </p:cNvCxnSpPr>
          <p:nvPr/>
        </p:nvCxnSpPr>
        <p:spPr>
          <a:xfrm>
            <a:off x="6144902" y="2659639"/>
            <a:ext cx="1961868" cy="1060860"/>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22E50F-5B38-4229-841B-101F79BB9DD2}"/>
              </a:ext>
            </a:extLst>
          </p:cNvPr>
          <p:cNvCxnSpPr>
            <a:cxnSpLocks/>
          </p:cNvCxnSpPr>
          <p:nvPr/>
        </p:nvCxnSpPr>
        <p:spPr>
          <a:xfrm>
            <a:off x="5877068" y="2827083"/>
            <a:ext cx="2256998" cy="1068586"/>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E5AEF0-F878-4C15-8D13-169F2087DBD6}"/>
              </a:ext>
            </a:extLst>
          </p:cNvPr>
          <p:cNvCxnSpPr>
            <a:cxnSpLocks/>
          </p:cNvCxnSpPr>
          <p:nvPr/>
        </p:nvCxnSpPr>
        <p:spPr>
          <a:xfrm>
            <a:off x="5625436" y="3043204"/>
            <a:ext cx="2474510" cy="959994"/>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1A9018-6C91-4528-917C-711C08ACF3CF}"/>
              </a:ext>
            </a:extLst>
          </p:cNvPr>
          <p:cNvCxnSpPr>
            <a:cxnSpLocks/>
          </p:cNvCxnSpPr>
          <p:nvPr/>
        </p:nvCxnSpPr>
        <p:spPr>
          <a:xfrm>
            <a:off x="5179752" y="3432097"/>
            <a:ext cx="2886074" cy="901287"/>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3196890-3821-4A1B-99CD-A2322102E41B}"/>
              </a:ext>
            </a:extLst>
          </p:cNvPr>
          <p:cNvCxnSpPr>
            <a:cxnSpLocks/>
          </p:cNvCxnSpPr>
          <p:nvPr/>
        </p:nvCxnSpPr>
        <p:spPr>
          <a:xfrm>
            <a:off x="5207048" y="3780708"/>
            <a:ext cx="2858778" cy="655933"/>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BFC852-7D31-49FA-A49F-ADF32CBD62DF}"/>
              </a:ext>
            </a:extLst>
          </p:cNvPr>
          <p:cNvCxnSpPr>
            <a:cxnSpLocks/>
          </p:cNvCxnSpPr>
          <p:nvPr/>
        </p:nvCxnSpPr>
        <p:spPr>
          <a:xfrm flipV="1">
            <a:off x="5455691" y="4573287"/>
            <a:ext cx="2651079" cy="176338"/>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59AC41-3547-4618-9473-FC6A46A570D0}"/>
              </a:ext>
            </a:extLst>
          </p:cNvPr>
          <p:cNvCxnSpPr>
            <a:cxnSpLocks/>
          </p:cNvCxnSpPr>
          <p:nvPr/>
        </p:nvCxnSpPr>
        <p:spPr>
          <a:xfrm flipV="1">
            <a:off x="5466780" y="4733866"/>
            <a:ext cx="2633166" cy="176339"/>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DB9192-17BD-4210-8C42-3EBBF43DB98A}"/>
              </a:ext>
            </a:extLst>
          </p:cNvPr>
          <p:cNvCxnSpPr>
            <a:cxnSpLocks/>
          </p:cNvCxnSpPr>
          <p:nvPr/>
        </p:nvCxnSpPr>
        <p:spPr>
          <a:xfrm flipV="1">
            <a:off x="5535019" y="5001788"/>
            <a:ext cx="2555545" cy="176337"/>
          </a:xfrm>
          <a:prstGeom prst="line">
            <a:avLst/>
          </a:prstGeom>
          <a:ln w="571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E734517-7694-48F7-8E19-6991604E2882}"/>
              </a:ext>
            </a:extLst>
          </p:cNvPr>
          <p:cNvSpPr txBox="1"/>
          <p:nvPr/>
        </p:nvSpPr>
        <p:spPr>
          <a:xfrm>
            <a:off x="9621672" y="2640842"/>
            <a:ext cx="1917510" cy="923330"/>
          </a:xfrm>
          <a:prstGeom prst="rect">
            <a:avLst/>
          </a:prstGeom>
          <a:noFill/>
        </p:spPr>
        <p:txBody>
          <a:bodyPr wrap="square" rtlCol="0">
            <a:spAutoFit/>
          </a:bodyPr>
          <a:lstStyle/>
          <a:p>
            <a:r>
              <a:rPr lang="en-US" dirty="0"/>
              <a:t>Centralized Administration for Remote Access</a:t>
            </a:r>
          </a:p>
        </p:txBody>
      </p:sp>
      <p:sp>
        <p:nvSpPr>
          <p:cNvPr id="36" name="TextBox 35">
            <a:extLst>
              <a:ext uri="{FF2B5EF4-FFF2-40B4-BE49-F238E27FC236}">
                <a16:creationId xmlns:a16="http://schemas.microsoft.com/office/drawing/2014/main" id="{4BF6DC9A-B501-4BAD-96A9-F1597C437198}"/>
              </a:ext>
            </a:extLst>
          </p:cNvPr>
          <p:cNvSpPr txBox="1"/>
          <p:nvPr/>
        </p:nvSpPr>
        <p:spPr>
          <a:xfrm>
            <a:off x="648269" y="2062079"/>
            <a:ext cx="2696570" cy="369332"/>
          </a:xfrm>
          <a:prstGeom prst="rect">
            <a:avLst/>
          </a:prstGeom>
          <a:noFill/>
        </p:spPr>
        <p:txBody>
          <a:bodyPr wrap="square" rtlCol="0">
            <a:spAutoFit/>
          </a:bodyPr>
          <a:lstStyle/>
          <a:p>
            <a:r>
              <a:rPr lang="en-US" dirty="0"/>
              <a:t>Supplicant</a:t>
            </a:r>
          </a:p>
        </p:txBody>
      </p:sp>
      <p:sp>
        <p:nvSpPr>
          <p:cNvPr id="37" name="TextBox 36">
            <a:extLst>
              <a:ext uri="{FF2B5EF4-FFF2-40B4-BE49-F238E27FC236}">
                <a16:creationId xmlns:a16="http://schemas.microsoft.com/office/drawing/2014/main" id="{C293159D-270B-49B5-A40C-073B272ECCED}"/>
              </a:ext>
            </a:extLst>
          </p:cNvPr>
          <p:cNvSpPr txBox="1"/>
          <p:nvPr/>
        </p:nvSpPr>
        <p:spPr>
          <a:xfrm>
            <a:off x="4725536" y="1693791"/>
            <a:ext cx="2696570" cy="646331"/>
          </a:xfrm>
          <a:prstGeom prst="rect">
            <a:avLst/>
          </a:prstGeom>
          <a:noFill/>
        </p:spPr>
        <p:txBody>
          <a:bodyPr wrap="square" rtlCol="0">
            <a:spAutoFit/>
          </a:bodyPr>
          <a:lstStyle/>
          <a:p>
            <a:r>
              <a:rPr lang="en-US" dirty="0"/>
              <a:t>Authenticators (Policy Enforcement Points)</a:t>
            </a:r>
          </a:p>
        </p:txBody>
      </p:sp>
      <p:sp>
        <p:nvSpPr>
          <p:cNvPr id="38" name="TextBox 37">
            <a:extLst>
              <a:ext uri="{FF2B5EF4-FFF2-40B4-BE49-F238E27FC236}">
                <a16:creationId xmlns:a16="http://schemas.microsoft.com/office/drawing/2014/main" id="{B472782A-FBEE-4033-A899-E1830F84E04E}"/>
              </a:ext>
            </a:extLst>
          </p:cNvPr>
          <p:cNvSpPr txBox="1"/>
          <p:nvPr/>
        </p:nvSpPr>
        <p:spPr>
          <a:xfrm>
            <a:off x="7959488" y="1945632"/>
            <a:ext cx="3080413" cy="369332"/>
          </a:xfrm>
          <a:prstGeom prst="rect">
            <a:avLst/>
          </a:prstGeom>
          <a:noFill/>
        </p:spPr>
        <p:txBody>
          <a:bodyPr wrap="square" rtlCol="0">
            <a:spAutoFit/>
          </a:bodyPr>
          <a:lstStyle/>
          <a:p>
            <a:r>
              <a:rPr lang="en-US" dirty="0"/>
              <a:t>Central Authentication Server</a:t>
            </a:r>
          </a:p>
        </p:txBody>
      </p:sp>
    </p:spTree>
    <p:extLst>
      <p:ext uri="{BB962C8B-B14F-4D97-AF65-F5344CB8AC3E}">
        <p14:creationId xmlns:p14="http://schemas.microsoft.com/office/powerpoint/2010/main" val="217562584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291"/>
          <p:cNvSpPr txBox="1">
            <a:spLocks noGrp="1"/>
          </p:cNvSpPr>
          <p:nvPr>
            <p:ph type="title"/>
          </p:nvPr>
        </p:nvSpPr>
        <p:spPr>
          <a:xfrm>
            <a:off x="838200" y="267759"/>
            <a:ext cx="10515600" cy="1325600"/>
          </a:xfrm>
          <a:prstGeom prst="rect">
            <a:avLst/>
          </a:prstGeom>
          <a:noFill/>
          <a:ln>
            <a:noFill/>
          </a:ln>
        </p:spPr>
        <p:txBody>
          <a:bodyPr spcFirstLastPara="1" wrap="square" lIns="100767" tIns="50367" rIns="100767" bIns="50367" anchor="ctr" anchorCtr="0">
            <a:noAutofit/>
          </a:bodyPr>
          <a:lstStyle/>
          <a:p>
            <a:r>
              <a:rPr lang="en" dirty="0"/>
              <a:t>Bluetooth </a:t>
            </a:r>
            <a:endParaRPr sz="1600" dirty="0"/>
          </a:p>
        </p:txBody>
      </p:sp>
      <p:sp>
        <p:nvSpPr>
          <p:cNvPr id="2" name="Footer Placeholder 1">
            <a:extLst>
              <a:ext uri="{FF2B5EF4-FFF2-40B4-BE49-F238E27FC236}">
                <a16:creationId xmlns:a16="http://schemas.microsoft.com/office/drawing/2014/main" id="{6DD27D34-8121-4B27-BF7C-7AE64BABB23A}"/>
              </a:ext>
            </a:extLst>
          </p:cNvPr>
          <p:cNvSpPr>
            <a:spLocks noGrp="1"/>
          </p:cNvSpPr>
          <p:nvPr>
            <p:ph type="ftr" sz="quarter" idx="11"/>
          </p:nvPr>
        </p:nvSpPr>
        <p:spPr/>
        <p:txBody>
          <a:bodyPr/>
          <a:lstStyle/>
          <a:p>
            <a:endParaRPr lang="en-US"/>
          </a:p>
        </p:txBody>
      </p:sp>
      <p:sp>
        <p:nvSpPr>
          <p:cNvPr id="2316" name="Google Shape;2316;p29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325</a:t>
            </a:fld>
            <a:endParaRPr/>
          </a:p>
        </p:txBody>
      </p:sp>
      <p:sp>
        <p:nvSpPr>
          <p:cNvPr id="2317" name="Google Shape;2317;p291"/>
          <p:cNvSpPr txBox="1">
            <a:spLocks noGrp="1"/>
          </p:cNvSpPr>
          <p:nvPr>
            <p:ph type="body" idx="4294967295"/>
          </p:nvPr>
        </p:nvSpPr>
        <p:spPr>
          <a:xfrm>
            <a:off x="838200" y="1346067"/>
            <a:ext cx="7885113" cy="2052444"/>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Bluetooth is a Personal Area Network protocol designed to free devices from physical wires.</a:t>
            </a:r>
            <a:endParaRPr sz="2533" dirty="0">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Bluetooth Modes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Discovery Mode</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Automatic Pairing</a:t>
            </a:r>
            <a:endParaRPr sz="1600" dirty="0"/>
          </a:p>
        </p:txBody>
      </p:sp>
      <p:pic>
        <p:nvPicPr>
          <p:cNvPr id="2318" name="Google Shape;2318;p291" descr="bluetooth"/>
          <p:cNvPicPr preferRelativeResize="0"/>
          <p:nvPr/>
        </p:nvPicPr>
        <p:blipFill rotWithShape="1">
          <a:blip r:embed="rId3">
            <a:alphaModFix/>
          </a:blip>
          <a:srcRect/>
          <a:stretch/>
        </p:blipFill>
        <p:spPr>
          <a:xfrm>
            <a:off x="7239361" y="3151219"/>
            <a:ext cx="2407680" cy="2052444"/>
          </a:xfrm>
          <a:prstGeom prst="rect">
            <a:avLst/>
          </a:prstGeom>
          <a:noFill/>
          <a:ln>
            <a:noFill/>
          </a:ln>
        </p:spPr>
      </p:pic>
      <p:sp>
        <p:nvSpPr>
          <p:cNvPr id="2319" name="Google Shape;2319;p291"/>
          <p:cNvSpPr/>
          <p:nvPr/>
        </p:nvSpPr>
        <p:spPr>
          <a:xfrm>
            <a:off x="1143361" y="3398511"/>
            <a:ext cx="6096000" cy="2281200"/>
          </a:xfrm>
          <a:prstGeom prst="rect">
            <a:avLst/>
          </a:prstGeom>
          <a:noFill/>
          <a:ln>
            <a:noFill/>
          </a:ln>
        </p:spPr>
        <p:txBody>
          <a:bodyPr spcFirstLastPara="1" wrap="square" lIns="100767" tIns="50367" rIns="100767" bIns="50367" anchor="t" anchorCtr="0">
            <a:noAutofit/>
          </a:bodyPr>
          <a:lstStyle/>
          <a:p>
            <a:r>
              <a:rPr lang="en" sz="2000" dirty="0">
                <a:solidFill>
                  <a:schemeClr val="dk1"/>
                </a:solidFill>
                <a:latin typeface="Calibri"/>
                <a:ea typeface="Calibri"/>
                <a:cs typeface="Calibri"/>
                <a:sym typeface="Calibri"/>
              </a:rPr>
              <a:t>Blue jacking </a:t>
            </a:r>
            <a:endParaRPr sz="1600" dirty="0"/>
          </a:p>
          <a:p>
            <a:pPr marL="507987" lvl="1"/>
            <a:r>
              <a:rPr lang="en" sz="2000" dirty="0">
                <a:solidFill>
                  <a:schemeClr val="dk1"/>
                </a:solidFill>
                <a:latin typeface="Calibri"/>
                <a:ea typeface="Calibri"/>
                <a:cs typeface="Calibri"/>
                <a:sym typeface="Calibri"/>
              </a:rPr>
              <a:t>Sending SPAM to nearby bluetooth devices</a:t>
            </a:r>
            <a:endParaRPr sz="1600" dirty="0"/>
          </a:p>
          <a:p>
            <a:r>
              <a:rPr lang="en" sz="2000" dirty="0">
                <a:solidFill>
                  <a:schemeClr val="dk1"/>
                </a:solidFill>
                <a:latin typeface="Calibri"/>
                <a:ea typeface="Calibri"/>
                <a:cs typeface="Calibri"/>
                <a:sym typeface="Calibri"/>
              </a:rPr>
              <a:t>Blue Snarfing</a:t>
            </a:r>
            <a:endParaRPr sz="1600" dirty="0"/>
          </a:p>
          <a:p>
            <a:pPr marL="507987" lvl="1"/>
            <a:r>
              <a:rPr lang="en" sz="2000" dirty="0">
                <a:solidFill>
                  <a:schemeClr val="dk1"/>
                </a:solidFill>
                <a:latin typeface="Calibri"/>
                <a:ea typeface="Calibri"/>
                <a:cs typeface="Calibri"/>
                <a:sym typeface="Calibri"/>
              </a:rPr>
              <a:t>Copies information off of remote devices</a:t>
            </a:r>
            <a:endParaRPr sz="1600" dirty="0"/>
          </a:p>
          <a:p>
            <a:r>
              <a:rPr lang="en" sz="2000" dirty="0">
                <a:solidFill>
                  <a:schemeClr val="dk1"/>
                </a:solidFill>
                <a:latin typeface="Calibri"/>
                <a:ea typeface="Calibri"/>
                <a:cs typeface="Calibri"/>
                <a:sym typeface="Calibri"/>
              </a:rPr>
              <a:t>Blue bugging</a:t>
            </a:r>
            <a:endParaRPr sz="1600" dirty="0"/>
          </a:p>
          <a:p>
            <a:pPr marL="507987" lvl="1"/>
            <a:r>
              <a:rPr lang="en" sz="2000" dirty="0">
                <a:solidFill>
                  <a:schemeClr val="dk1"/>
                </a:solidFill>
                <a:latin typeface="Calibri"/>
                <a:ea typeface="Calibri"/>
                <a:cs typeface="Calibri"/>
                <a:sym typeface="Calibri"/>
              </a:rPr>
              <a:t>More serious</a:t>
            </a:r>
            <a:endParaRPr sz="1600" dirty="0"/>
          </a:p>
          <a:p>
            <a:pPr marL="507987" lvl="1"/>
            <a:r>
              <a:rPr lang="en" sz="2000" dirty="0">
                <a:solidFill>
                  <a:schemeClr val="dk1"/>
                </a:solidFill>
                <a:latin typeface="Calibri"/>
                <a:ea typeface="Calibri"/>
                <a:cs typeface="Calibri"/>
                <a:sym typeface="Calibri"/>
              </a:rPr>
              <a:t>Allows full use of phone</a:t>
            </a:r>
            <a:endParaRPr sz="1600" dirty="0"/>
          </a:p>
          <a:p>
            <a:pPr marL="507987" lvl="1"/>
            <a:r>
              <a:rPr lang="en" sz="2000" dirty="0">
                <a:solidFill>
                  <a:schemeClr val="dk1"/>
                </a:solidFill>
                <a:latin typeface="Calibri"/>
                <a:ea typeface="Calibri"/>
                <a:cs typeface="Calibri"/>
                <a:sym typeface="Calibri"/>
              </a:rPr>
              <a:t>Allows one to make calls</a:t>
            </a:r>
            <a:endParaRPr sz="1600" dirty="0"/>
          </a:p>
          <a:p>
            <a:pPr marL="507987" lvl="1"/>
            <a:r>
              <a:rPr lang="en" sz="2000" dirty="0">
                <a:solidFill>
                  <a:schemeClr val="dk1"/>
                </a:solidFill>
                <a:latin typeface="Calibri"/>
                <a:ea typeface="Calibri"/>
                <a:cs typeface="Calibri"/>
                <a:sym typeface="Calibri"/>
              </a:rPr>
              <a:t>Can eavesdrop on calls</a:t>
            </a:r>
            <a:endParaRPr sz="1600" dirty="0"/>
          </a:p>
        </p:txBody>
      </p:sp>
    </p:spTree>
    <p:extLst>
      <p:ext uri="{BB962C8B-B14F-4D97-AF65-F5344CB8AC3E}">
        <p14:creationId xmlns:p14="http://schemas.microsoft.com/office/powerpoint/2010/main" val="2353086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D5C2-F4F0-4497-B4E8-7754FCDECAEF}"/>
              </a:ext>
            </a:extLst>
          </p:cNvPr>
          <p:cNvSpPr>
            <a:spLocks noGrp="1"/>
          </p:cNvSpPr>
          <p:nvPr>
            <p:ph type="title"/>
          </p:nvPr>
        </p:nvSpPr>
        <p:spPr>
          <a:xfrm>
            <a:off x="765717" y="1665248"/>
            <a:ext cx="10786918" cy="3040992"/>
          </a:xfrm>
        </p:spPr>
        <p:txBody>
          <a:bodyPr>
            <a:noAutofit/>
          </a:bodyPr>
          <a:lstStyle/>
          <a:p>
            <a:r>
              <a:rPr lang="en-US" sz="2800" b="1" dirty="0"/>
              <a:t>Discover</a:t>
            </a:r>
            <a:r>
              <a:rPr lang="en-US" sz="2800" dirty="0"/>
              <a:t>:  Client broadcast to determine if any DHCP servers are available</a:t>
            </a:r>
            <a:br>
              <a:rPr lang="en-US" sz="2800" dirty="0"/>
            </a:br>
            <a:r>
              <a:rPr lang="en-US" sz="2800" b="1" dirty="0"/>
              <a:t>Offer</a:t>
            </a:r>
            <a:r>
              <a:rPr lang="en-US" sz="2800" dirty="0"/>
              <a:t>: All DHCP Servers reply and offer an IP address</a:t>
            </a:r>
            <a:br>
              <a:rPr lang="en-US" sz="2800" dirty="0"/>
            </a:br>
            <a:r>
              <a:rPr lang="en-US" sz="2800" b="1" dirty="0"/>
              <a:t>Request</a:t>
            </a:r>
            <a:r>
              <a:rPr lang="en-US" sz="2800" dirty="0"/>
              <a:t>:  Client requests address from first DHCP server who responded </a:t>
            </a:r>
            <a:br>
              <a:rPr lang="en-US" sz="2800" dirty="0"/>
            </a:br>
            <a:r>
              <a:rPr lang="en-US" sz="2800" b="1" dirty="0"/>
              <a:t>Acknowledge</a:t>
            </a:r>
            <a:r>
              <a:rPr lang="en-US" sz="2800" dirty="0"/>
              <a:t>:  Server acknowledges the request and removes the IP from its scope.</a:t>
            </a:r>
            <a:br>
              <a:rPr lang="en-US" sz="2800" dirty="0"/>
            </a:br>
            <a:br>
              <a:rPr lang="en-US" sz="2800" dirty="0"/>
            </a:br>
            <a:r>
              <a:rPr lang="en-US" sz="2800" dirty="0"/>
              <a:t>DHCP Snooping can be enabled on switches to detect unauthorized DHCP servers.</a:t>
            </a:r>
          </a:p>
        </p:txBody>
      </p:sp>
      <p:sp>
        <p:nvSpPr>
          <p:cNvPr id="3" name="Title 1">
            <a:extLst>
              <a:ext uri="{FF2B5EF4-FFF2-40B4-BE49-F238E27FC236}">
                <a16:creationId xmlns:a16="http://schemas.microsoft.com/office/drawing/2014/main" id="{2A9C569D-2854-4A18-AC49-E0F23B2CFB61}"/>
              </a:ext>
            </a:extLst>
          </p:cNvPr>
          <p:cNvSpPr txBox="1">
            <a:spLocks/>
          </p:cNvSpPr>
          <p:nvPr/>
        </p:nvSpPr>
        <p:spPr>
          <a:xfrm>
            <a:off x="936703" y="841491"/>
            <a:ext cx="10786918" cy="9575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DHCP</a:t>
            </a:r>
            <a:r>
              <a:rPr lang="en-US" sz="2800" b="1" dirty="0"/>
              <a:t> </a:t>
            </a:r>
            <a:endParaRPr lang="en-US" sz="2800" dirty="0"/>
          </a:p>
        </p:txBody>
      </p:sp>
    </p:spTree>
    <p:extLst>
      <p:ext uri="{BB962C8B-B14F-4D97-AF65-F5344CB8AC3E}">
        <p14:creationId xmlns:p14="http://schemas.microsoft.com/office/powerpoint/2010/main" val="3615335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2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Communications and Network Security </a:t>
            </a:r>
            <a:r>
              <a:rPr lang="en-US" dirty="0"/>
              <a:t>Review</a:t>
            </a:r>
            <a:endParaRPr sz="1600" dirty="0"/>
          </a:p>
        </p:txBody>
      </p:sp>
      <p:sp>
        <p:nvSpPr>
          <p:cNvPr id="2" name="Footer Placeholder 1">
            <a:extLst>
              <a:ext uri="{FF2B5EF4-FFF2-40B4-BE49-F238E27FC236}">
                <a16:creationId xmlns:a16="http://schemas.microsoft.com/office/drawing/2014/main" id="{34E4F184-4899-496F-A29A-EDB8106EFA70}"/>
              </a:ext>
            </a:extLst>
          </p:cNvPr>
          <p:cNvSpPr>
            <a:spLocks noGrp="1"/>
          </p:cNvSpPr>
          <p:nvPr>
            <p:ph type="ftr" sz="quarter" idx="11"/>
          </p:nvPr>
        </p:nvSpPr>
        <p:spPr/>
        <p:txBody>
          <a:bodyPr/>
          <a:lstStyle/>
          <a:p>
            <a:endParaRPr lang="en-US"/>
          </a:p>
        </p:txBody>
      </p:sp>
      <p:sp>
        <p:nvSpPr>
          <p:cNvPr id="1788" name="Google Shape;1788;p22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327</a:t>
            </a:fld>
            <a:endParaRPr/>
          </a:p>
        </p:txBody>
      </p:sp>
      <p:sp>
        <p:nvSpPr>
          <p:cNvPr id="1789" name="Google Shape;1789;p229"/>
          <p:cNvSpPr txBox="1">
            <a:spLocks noGrp="1"/>
          </p:cNvSpPr>
          <p:nvPr>
            <p:ph type="body" idx="4294967295"/>
          </p:nvPr>
        </p:nvSpPr>
        <p:spPr>
          <a:xfrm>
            <a:off x="592137" y="1845400"/>
            <a:ext cx="550386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OSI Reference Model</a:t>
            </a:r>
            <a:endParaRPr lang="en-US" sz="1600" dirty="0"/>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Physical </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Data Link</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Network</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Transport</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Session </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Presentation</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Application</a:t>
            </a:r>
          </a:p>
          <a:p>
            <a:pPr marL="812780" lvl="1"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TCP/IP Model and OSI Review</a:t>
            </a:r>
          </a:p>
        </p:txBody>
      </p:sp>
      <p:sp>
        <p:nvSpPr>
          <p:cNvPr id="5" name="Google Shape;1789;p229">
            <a:extLst>
              <a:ext uri="{FF2B5EF4-FFF2-40B4-BE49-F238E27FC236}">
                <a16:creationId xmlns:a16="http://schemas.microsoft.com/office/drawing/2014/main" id="{BEEF10D0-649D-4FAD-9A46-31DB3CFBFB14}"/>
              </a:ext>
            </a:extLst>
          </p:cNvPr>
          <p:cNvSpPr txBox="1">
            <a:spLocks/>
          </p:cNvSpPr>
          <p:nvPr/>
        </p:nvSpPr>
        <p:spPr>
          <a:xfrm>
            <a:off x="5459776" y="1845400"/>
            <a:ext cx="7885600" cy="3167200"/>
          </a:xfrm>
          <a:prstGeom prst="rect">
            <a:avLst/>
          </a:prstGeom>
          <a:noFill/>
          <a:ln>
            <a:noFill/>
          </a:ln>
        </p:spPr>
        <p:txBody>
          <a:bodyPr spcFirstLastPara="1" wrap="square" lIns="100767" tIns="50367" rIns="100767" bIns="50367"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Security Zones and Firewalls</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Remote Access Protocols</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Tunneling</a:t>
            </a:r>
          </a:p>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Wireless Networking</a:t>
            </a:r>
          </a:p>
        </p:txBody>
      </p:sp>
    </p:spTree>
    <p:extLst>
      <p:ext uri="{BB962C8B-B14F-4D97-AF65-F5344CB8AC3E}">
        <p14:creationId xmlns:p14="http://schemas.microsoft.com/office/powerpoint/2010/main" val="263074179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31"/>
        <p:cNvGrpSpPr/>
        <p:nvPr/>
      </p:nvGrpSpPr>
      <p:grpSpPr>
        <a:xfrm>
          <a:off x="0" y="0"/>
          <a:ext cx="0" cy="0"/>
          <a:chOff x="0" y="0"/>
          <a:chExt cx="0" cy="0"/>
        </a:xfrm>
      </p:grpSpPr>
      <p:sp useBgFill="1">
        <p:nvSpPr>
          <p:cNvPr id="2338" name="Rectangle 10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5" name="Google Shape;2335;p293"/>
          <p:cNvSpPr txBox="1">
            <a:spLocks noGrp="1"/>
          </p:cNvSpPr>
          <p:nvPr>
            <p:ph type="ctrTitle"/>
          </p:nvPr>
        </p:nvSpPr>
        <p:spPr>
          <a:xfrm>
            <a:off x="838199" y="4525347"/>
            <a:ext cx="6801321" cy="1737360"/>
          </a:xfrm>
          <a:prstGeom prst="rect">
            <a:avLst/>
          </a:prstGeom>
        </p:spPr>
        <p:txBody>
          <a:bodyPr spcFirstLastPara="1" lIns="100767" tIns="50367" rIns="100767" bIns="50367" anchor="ctr" anchorCtr="0">
            <a:normAutofit/>
          </a:bodyPr>
          <a:lstStyle/>
          <a:p>
            <a:pPr algn="r">
              <a:buClr>
                <a:srgbClr val="FFFFFF"/>
              </a:buClr>
              <a:buSzPts val="4100"/>
            </a:pPr>
            <a:r>
              <a:rPr lang="en-US" sz="5600" dirty="0">
                <a:latin typeface="Calibri"/>
                <a:ea typeface="Calibri"/>
                <a:cs typeface="Calibri"/>
                <a:sym typeface="Calibri"/>
              </a:rPr>
              <a:t>Doman 5</a:t>
            </a:r>
            <a:br>
              <a:rPr lang="en-US" sz="5600" dirty="0">
                <a:latin typeface="Calibri"/>
                <a:ea typeface="Calibri"/>
                <a:cs typeface="Calibri"/>
                <a:sym typeface="Calibri"/>
              </a:rPr>
            </a:br>
            <a:endParaRPr lang="en-US" sz="5600" dirty="0">
              <a:latin typeface="Calibri"/>
              <a:ea typeface="Calibri"/>
              <a:cs typeface="Calibri"/>
              <a:sym typeface="Calibri"/>
            </a:endParaRPr>
          </a:p>
        </p:txBody>
      </p:sp>
      <p:sp>
        <p:nvSpPr>
          <p:cNvPr id="2336" name="Google Shape;2336;p293"/>
          <p:cNvSpPr txBox="1">
            <a:spLocks noGrp="1"/>
          </p:cNvSpPr>
          <p:nvPr>
            <p:ph type="subTitle" idx="1"/>
          </p:nvPr>
        </p:nvSpPr>
        <p:spPr>
          <a:xfrm>
            <a:off x="7961258" y="4525347"/>
            <a:ext cx="3258675" cy="1737360"/>
          </a:xfrm>
          <a:prstGeom prst="rect">
            <a:avLst/>
          </a:prstGeom>
        </p:spPr>
        <p:txBody>
          <a:bodyPr spcFirstLastPara="1" lIns="100767" tIns="50367" rIns="100767" bIns="50367" anchor="ctr" anchorCtr="0">
            <a:normAutofit/>
          </a:bodyPr>
          <a:lstStyle/>
          <a:p>
            <a:pPr marL="0" indent="0" algn="l">
              <a:buClr>
                <a:srgbClr val="FFFFFF"/>
              </a:buClr>
              <a:buSzPts val="1600"/>
            </a:pPr>
            <a:r>
              <a:rPr lang="en-US" b="1">
                <a:latin typeface="Calibri"/>
                <a:ea typeface="Calibri"/>
                <a:cs typeface="Calibri"/>
                <a:sym typeface="Calibri"/>
              </a:rPr>
              <a:t>Identity and Access Management</a:t>
            </a:r>
            <a:endParaRPr lang="en-US"/>
          </a:p>
        </p:txBody>
      </p:sp>
      <p:sp>
        <p:nvSpPr>
          <p:cNvPr id="2339" name="Oval 10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0" name="Oval 10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1" name="Oval 10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ED82788-3E45-461C-8DA9-034BC43205CB}"/>
              </a:ext>
            </a:extLst>
          </p:cNvPr>
          <p:cNvSpPr>
            <a:spLocks noGrp="1"/>
          </p:cNvSpPr>
          <p:nvPr>
            <p:ph type="sldNum" sz="quarter" idx="4"/>
          </p:nvPr>
        </p:nvSpPr>
        <p:spPr>
          <a:xfrm>
            <a:off x="11082528" y="6356350"/>
            <a:ext cx="365760" cy="365125"/>
          </a:xfrm>
          <a:prstGeom prst="ellipse">
            <a:avLst/>
          </a:prstGeom>
          <a:solidFill>
            <a:srgbClr val="7F7F7F"/>
          </a:solidFill>
        </p:spPr>
        <p:txBody>
          <a:bodyPr>
            <a:normAutofit fontScale="475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defRPr/>
            </a:pPr>
            <a:fld id="{9861821A-181D-4317-92E0-2829451E9DB3}" type="slidenum">
              <a:rPr lang="en-US" altLang="en-US" sz="1050">
                <a:solidFill>
                  <a:srgbClr val="FFFFFF"/>
                </a:solidFill>
              </a:rPr>
              <a:pPr algn="ctr">
                <a:spcAft>
                  <a:spcPts val="600"/>
                </a:spcAft>
                <a:defRPr/>
              </a:pPr>
              <a:t>328</a:t>
            </a:fld>
            <a:endParaRPr lang="en" sz="1050">
              <a:solidFill>
                <a:srgbClr val="FFFFFF"/>
              </a:solidFill>
            </a:endParaRPr>
          </a:p>
        </p:txBody>
      </p:sp>
    </p:spTree>
    <p:extLst>
      <p:ext uri="{BB962C8B-B14F-4D97-AF65-F5344CB8AC3E}">
        <p14:creationId xmlns:p14="http://schemas.microsoft.com/office/powerpoint/2010/main" val="120099178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9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Domain 5 Identity and Access Management</a:t>
            </a:r>
            <a:endParaRPr sz="1600" dirty="0"/>
          </a:p>
        </p:txBody>
      </p:sp>
      <p:sp>
        <p:nvSpPr>
          <p:cNvPr id="3" name="Footer Placeholder 2">
            <a:extLst>
              <a:ext uri="{FF2B5EF4-FFF2-40B4-BE49-F238E27FC236}">
                <a16:creationId xmlns:a16="http://schemas.microsoft.com/office/drawing/2014/main" id="{2F2FE4C9-BB4A-495D-BEB1-30481F64B3F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FCEB62F-BD8A-4B85-8065-47137FC2C2A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329</a:t>
            </a:fld>
            <a:endParaRPr lang="en"/>
          </a:p>
        </p:txBody>
      </p:sp>
      <p:sp>
        <p:nvSpPr>
          <p:cNvPr id="2344" name="Google Shape;2344;p294"/>
          <p:cNvSpPr txBox="1"/>
          <p:nvPr/>
        </p:nvSpPr>
        <p:spPr>
          <a:xfrm>
            <a:off x="838200" y="1413032"/>
            <a:ext cx="10991200" cy="2161113"/>
          </a:xfrm>
          <a:prstGeom prst="rect">
            <a:avLst/>
          </a:prstGeom>
          <a:noFill/>
          <a:ln>
            <a:noFill/>
          </a:ln>
        </p:spPr>
        <p:txBody>
          <a:bodyPr spcFirstLastPara="1" wrap="square" lIns="100767" tIns="50367" rIns="100767" bIns="50367" anchor="t" anchorCtr="0">
            <a:noAutofit/>
          </a:bodyPr>
          <a:lstStyle/>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Overview</a:t>
            </a:r>
          </a:p>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Identity Management</a:t>
            </a:r>
            <a:endParaRPr sz="1400" dirty="0"/>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Identity Proofing</a:t>
            </a:r>
            <a:endParaRPr sz="1400" dirty="0"/>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Account Provisioning/Deprovisioning </a:t>
            </a:r>
            <a:endParaRPr sz="1400" dirty="0"/>
          </a:p>
          <a:p>
            <a:pPr marL="338658" indent="-338658">
              <a:buClr>
                <a:schemeClr val="dk1"/>
              </a:buClr>
              <a:buSzPts val="2000"/>
              <a:buFont typeface="Arial"/>
              <a:buChar char="•"/>
            </a:pPr>
            <a:r>
              <a:rPr lang="en" sz="2133" dirty="0">
                <a:solidFill>
                  <a:schemeClr val="dk1"/>
                </a:solidFill>
                <a:latin typeface="Calibri"/>
                <a:ea typeface="Calibri"/>
                <a:cs typeface="Calibri"/>
                <a:sym typeface="Calibri"/>
              </a:rPr>
              <a:t>Authentication</a:t>
            </a:r>
            <a:endParaRPr sz="1400" dirty="0"/>
          </a:p>
          <a:p>
            <a:pPr marL="846646" lvl="1" indent="-338658">
              <a:buClr>
                <a:schemeClr val="dk1"/>
              </a:buClr>
              <a:buSzPts val="2000"/>
              <a:buFont typeface="Arial"/>
              <a:buChar char="•"/>
            </a:pPr>
            <a:r>
              <a:rPr lang="en-US" sz="2133" dirty="0">
                <a:solidFill>
                  <a:schemeClr val="dk1"/>
                </a:solidFill>
                <a:latin typeface="Calibri"/>
                <a:ea typeface="Calibri"/>
                <a:cs typeface="Calibri"/>
                <a:sym typeface="Calibri"/>
              </a:rPr>
              <a:t>Type 1, Type 2, Type 3</a:t>
            </a:r>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Kerberos</a:t>
            </a:r>
            <a:r>
              <a:rPr lang="en-US" sz="2133" dirty="0">
                <a:solidFill>
                  <a:schemeClr val="dk1"/>
                </a:solidFill>
                <a:latin typeface="Calibri"/>
                <a:ea typeface="Calibri"/>
                <a:cs typeface="Calibri"/>
                <a:sym typeface="Calibri"/>
              </a:rPr>
              <a:t> and Single Sign on</a:t>
            </a:r>
          </a:p>
          <a:p>
            <a:pPr marL="846646" lvl="1" indent="-338658">
              <a:buClr>
                <a:schemeClr val="dk1"/>
              </a:buClr>
              <a:buSzPts val="2000"/>
              <a:buFont typeface="Arial"/>
              <a:buChar char="•"/>
            </a:pPr>
            <a:r>
              <a:rPr lang="en-US" sz="2133" dirty="0">
                <a:solidFill>
                  <a:schemeClr val="dk1"/>
                </a:solidFill>
                <a:latin typeface="Calibri"/>
                <a:cs typeface="Calibri"/>
                <a:sym typeface="Calibri"/>
              </a:rPr>
              <a:t>Single Sign on:  Federated Services			</a:t>
            </a:r>
            <a:endParaRPr lang="en-US" sz="1400" dirty="0"/>
          </a:p>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Authorization</a:t>
            </a:r>
          </a:p>
          <a:p>
            <a:pPr marL="795858" lvl="1" indent="-338658">
              <a:buClr>
                <a:schemeClr val="dk1"/>
              </a:buClr>
              <a:buSzPts val="2000"/>
              <a:buFont typeface="Arial"/>
              <a:buChar char="•"/>
            </a:pPr>
            <a:r>
              <a:rPr lang="en-US" sz="2133" dirty="0">
                <a:solidFill>
                  <a:schemeClr val="dk1"/>
                </a:solidFill>
                <a:latin typeface="Calibri"/>
                <a:cs typeface="Calibri"/>
                <a:sym typeface="Calibri"/>
              </a:rPr>
              <a:t>Access Control Models</a:t>
            </a:r>
          </a:p>
          <a:p>
            <a:pPr marL="795858" lvl="1" indent="-338658">
              <a:buClr>
                <a:schemeClr val="dk1"/>
              </a:buClr>
              <a:buSzPts val="2000"/>
              <a:buFont typeface="Arial"/>
              <a:buChar char="•"/>
            </a:pPr>
            <a:r>
              <a:rPr lang="en-US" sz="2133" dirty="0">
                <a:solidFill>
                  <a:schemeClr val="dk1"/>
                </a:solidFill>
                <a:latin typeface="Calibri"/>
                <a:cs typeface="Calibri"/>
                <a:sym typeface="Calibri"/>
              </a:rPr>
              <a:t>Enforcing Access Control</a:t>
            </a:r>
          </a:p>
          <a:p>
            <a:pPr marL="795858" lvl="1" indent="-338658">
              <a:buClr>
                <a:schemeClr val="dk1"/>
              </a:buClr>
              <a:buSzPts val="2000"/>
              <a:buFont typeface="Arial"/>
              <a:buChar char="•"/>
            </a:pPr>
            <a:r>
              <a:rPr lang="en-US" sz="2133" dirty="0">
                <a:solidFill>
                  <a:schemeClr val="dk1"/>
                </a:solidFill>
                <a:latin typeface="Calibri"/>
                <a:cs typeface="Calibri"/>
                <a:sym typeface="Calibri"/>
              </a:rPr>
              <a:t>Access Control Management</a:t>
            </a:r>
            <a:endParaRPr sz="1400" dirty="0"/>
          </a:p>
          <a:p>
            <a:pPr marL="338658" indent="-338658">
              <a:buClr>
                <a:schemeClr val="dk1"/>
              </a:buClr>
              <a:buSzPts val="2000"/>
              <a:buFont typeface="Arial"/>
              <a:buChar char="•"/>
            </a:pPr>
            <a:r>
              <a:rPr lang="en" sz="2133" dirty="0">
                <a:solidFill>
                  <a:schemeClr val="dk1"/>
                </a:solidFill>
                <a:latin typeface="Calibri"/>
                <a:ea typeface="Calibri"/>
                <a:cs typeface="Calibri"/>
                <a:sym typeface="Calibri"/>
              </a:rPr>
              <a:t>Auditing/Accountability</a:t>
            </a:r>
          </a:p>
          <a:p>
            <a:pPr marL="338658" indent="-338658">
              <a:buClr>
                <a:schemeClr val="dk1"/>
              </a:buClr>
              <a:buSzPts val="2000"/>
              <a:buFont typeface="Arial"/>
              <a:buChar char="•"/>
            </a:pPr>
            <a:r>
              <a:rPr lang="en" sz="2133" dirty="0">
                <a:solidFill>
                  <a:schemeClr val="dk1"/>
                </a:solidFill>
                <a:latin typeface="Calibri"/>
                <a:cs typeface="Calibri"/>
                <a:sym typeface="Calibri"/>
              </a:rPr>
              <a:t>Data Emanation</a:t>
            </a:r>
            <a:endParaRPr sz="1400" dirty="0"/>
          </a:p>
        </p:txBody>
      </p:sp>
    </p:spTree>
    <p:extLst>
      <p:ext uri="{BB962C8B-B14F-4D97-AF65-F5344CB8AC3E}">
        <p14:creationId xmlns:p14="http://schemas.microsoft.com/office/powerpoint/2010/main" val="844273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 name="Google Shape;276;p4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Information Security Program</a:t>
            </a:r>
          </a:p>
        </p:txBody>
      </p:sp>
      <p:cxnSp>
        <p:nvCxnSpPr>
          <p:cNvPr id="93" name="Straight Connector 9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7ED0D5C-FC78-4E0B-B3A7-4E033812C44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33</a:t>
            </a:fld>
            <a:endParaRPr lang="en-US" sz="600">
              <a:solidFill>
                <a:srgbClr val="FFFFFF"/>
              </a:solidFill>
            </a:endParaRPr>
          </a:p>
        </p:txBody>
      </p:sp>
    </p:spTree>
    <p:extLst>
      <p:ext uri="{BB962C8B-B14F-4D97-AF65-F5344CB8AC3E}">
        <p14:creationId xmlns:p14="http://schemas.microsoft.com/office/powerpoint/2010/main" val="68031601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29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Identity and Access Management</a:t>
            </a:r>
            <a:endParaRPr sz="1600" dirty="0"/>
          </a:p>
        </p:txBody>
      </p:sp>
      <p:sp>
        <p:nvSpPr>
          <p:cNvPr id="2" name="Footer Placeholder 1">
            <a:extLst>
              <a:ext uri="{FF2B5EF4-FFF2-40B4-BE49-F238E27FC236}">
                <a16:creationId xmlns:a16="http://schemas.microsoft.com/office/drawing/2014/main" id="{D9383720-88AB-4CB1-84FE-EE0DCDAD1FCF}"/>
              </a:ext>
            </a:extLst>
          </p:cNvPr>
          <p:cNvSpPr>
            <a:spLocks noGrp="1"/>
          </p:cNvSpPr>
          <p:nvPr>
            <p:ph type="ftr" sz="quarter" idx="11"/>
          </p:nvPr>
        </p:nvSpPr>
        <p:spPr/>
        <p:txBody>
          <a:bodyPr/>
          <a:lstStyle/>
          <a:p>
            <a:endParaRPr lang="en-US"/>
          </a:p>
        </p:txBody>
      </p:sp>
      <p:sp>
        <p:nvSpPr>
          <p:cNvPr id="2358" name="Google Shape;2358;p29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330</a:t>
            </a:fld>
            <a:endParaRPr/>
          </a:p>
        </p:txBody>
      </p:sp>
      <p:sp>
        <p:nvSpPr>
          <p:cNvPr id="2359" name="Google Shape;2359;p296"/>
          <p:cNvSpPr txBox="1">
            <a:spLocks noGrp="1"/>
          </p:cNvSpPr>
          <p:nvPr>
            <p:ph type="body" idx="4294967295"/>
          </p:nvPr>
        </p:nvSpPr>
        <p:spPr>
          <a:xfrm>
            <a:off x="395785" y="1358900"/>
            <a:ext cx="5184278" cy="27051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Per ISC2, Identity and Access Management solutions “focus on harmonizing the provisioning of users and managing their access across multiple systems with different native access control systems”.  </a:t>
            </a:r>
            <a:endParaRPr lang="en-US" sz="1600" dirty="0"/>
          </a:p>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Identity Management</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Controls the life cycle for all accounts in a system</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Access Management</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Controls the assignment of rights/privileges to those accounts</a:t>
            </a:r>
            <a:endParaRPr sz="1600" dirty="0"/>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EC79AA8-311D-4DF8-B61C-F4AF6C5AC8A5}"/>
              </a:ext>
            </a:extLst>
          </p:cNvPr>
          <p:cNvPicPr>
            <a:picLocks noChangeAspect="1"/>
          </p:cNvPicPr>
          <p:nvPr/>
        </p:nvPicPr>
        <p:blipFill>
          <a:blip r:embed="rId3"/>
          <a:stretch>
            <a:fillRect/>
          </a:stretch>
        </p:blipFill>
        <p:spPr>
          <a:xfrm>
            <a:off x="6417882" y="1506171"/>
            <a:ext cx="5266119" cy="4202075"/>
          </a:xfrm>
          <a:prstGeom prst="rect">
            <a:avLst/>
          </a:prstGeom>
        </p:spPr>
      </p:pic>
    </p:spTree>
    <p:extLst>
      <p:ext uri="{BB962C8B-B14F-4D97-AF65-F5344CB8AC3E}">
        <p14:creationId xmlns:p14="http://schemas.microsoft.com/office/powerpoint/2010/main" val="70666892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0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IAAA of Access </a:t>
            </a:r>
            <a:r>
              <a:rPr lang="en-US" dirty="0"/>
              <a:t>Control</a:t>
            </a:r>
            <a:endParaRPr sz="1600" dirty="0"/>
          </a:p>
        </p:txBody>
      </p:sp>
      <p:sp>
        <p:nvSpPr>
          <p:cNvPr id="2" name="Footer Placeholder 1">
            <a:extLst>
              <a:ext uri="{FF2B5EF4-FFF2-40B4-BE49-F238E27FC236}">
                <a16:creationId xmlns:a16="http://schemas.microsoft.com/office/drawing/2014/main" id="{11C19AB3-F5AB-4C23-AE41-7B26D896211D}"/>
              </a:ext>
            </a:extLst>
          </p:cNvPr>
          <p:cNvSpPr>
            <a:spLocks noGrp="1"/>
          </p:cNvSpPr>
          <p:nvPr>
            <p:ph type="ftr" sz="quarter" idx="11"/>
          </p:nvPr>
        </p:nvSpPr>
        <p:spPr/>
        <p:txBody>
          <a:bodyPr/>
          <a:lstStyle/>
          <a:p>
            <a:endParaRPr lang="en-US"/>
          </a:p>
        </p:txBody>
      </p:sp>
      <p:sp>
        <p:nvSpPr>
          <p:cNvPr id="2386" name="Google Shape;2386;p30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331</a:t>
            </a:fld>
            <a:endParaRPr/>
          </a:p>
        </p:txBody>
      </p:sp>
      <p:sp>
        <p:nvSpPr>
          <p:cNvPr id="2387" name="Google Shape;2387;p300"/>
          <p:cNvSpPr txBox="1">
            <a:spLocks noGrp="1"/>
          </p:cNvSpPr>
          <p:nvPr>
            <p:ph type="body" idx="4294967295"/>
          </p:nvPr>
        </p:nvSpPr>
        <p:spPr>
          <a:xfrm>
            <a:off x="0" y="1690688"/>
            <a:ext cx="8840788" cy="4106862"/>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2000"/>
              <a:buNone/>
            </a:pPr>
            <a:r>
              <a:rPr lang="en" sz="2667" dirty="0">
                <a:solidFill>
                  <a:schemeClr val="dk1"/>
                </a:solidFill>
                <a:latin typeface="Calibri"/>
                <a:ea typeface="Calibri"/>
                <a:cs typeface="Calibri"/>
                <a:sym typeface="Calibri"/>
              </a:rPr>
              <a:t>The components of Access Control that we are about to discuss are:</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Identification:</a:t>
            </a:r>
            <a:endParaRPr sz="1600" dirty="0"/>
          </a:p>
          <a:p>
            <a:pPr marL="1032908" lvl="2" indent="-203195">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Make a claim (userid etc)</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Authentication:</a:t>
            </a:r>
            <a:endParaRPr sz="1600" dirty="0"/>
          </a:p>
          <a:p>
            <a:pPr marL="1032908" lvl="2" indent="-203195">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Provide support (proof) for your claim</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Authorization:</a:t>
            </a:r>
            <a:endParaRPr sz="1600" dirty="0"/>
          </a:p>
          <a:p>
            <a:pPr marL="1032908" lvl="2" indent="-203195">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What rights and permissions you have</a:t>
            </a:r>
            <a:endParaRPr sz="1600" dirty="0"/>
          </a:p>
          <a:p>
            <a:pPr marL="626518" lvl="1" indent="-211661">
              <a:lnSpc>
                <a:spcPct val="90000"/>
              </a:lnSpc>
              <a:spcBef>
                <a:spcPts val="400"/>
              </a:spcBef>
              <a:buClr>
                <a:schemeClr val="dk1"/>
              </a:buClr>
              <a:buSzPts val="1700"/>
              <a:buFont typeface="Arial"/>
              <a:buChar char="•"/>
            </a:pPr>
            <a:r>
              <a:rPr lang="en" sz="2267" dirty="0">
                <a:solidFill>
                  <a:schemeClr val="dk1"/>
                </a:solidFill>
                <a:latin typeface="Calibri"/>
                <a:ea typeface="Calibri"/>
                <a:cs typeface="Calibri"/>
                <a:sym typeface="Calibri"/>
              </a:rPr>
              <a:t>Auditing:</a:t>
            </a:r>
            <a:endParaRPr sz="1600" dirty="0"/>
          </a:p>
          <a:p>
            <a:pPr marL="1032908" lvl="2" indent="-203195">
              <a:lnSpc>
                <a:spcPct val="90000"/>
              </a:lnSpc>
              <a:spcBef>
                <a:spcPts val="400"/>
              </a:spcBef>
              <a:spcAft>
                <a:spcPts val="2133"/>
              </a:spcAft>
              <a:buClr>
                <a:schemeClr val="dk1"/>
              </a:buClr>
              <a:buSzPts val="1400"/>
              <a:buFont typeface="Arial"/>
              <a:buChar char="•"/>
            </a:pPr>
            <a:r>
              <a:rPr lang="en" dirty="0">
                <a:solidFill>
                  <a:schemeClr val="dk1"/>
                </a:solidFill>
                <a:latin typeface="Calibri"/>
                <a:ea typeface="Calibri"/>
                <a:cs typeface="Calibri"/>
                <a:sym typeface="Calibri"/>
              </a:rPr>
              <a:t>Accountability—matching actions to subjects</a:t>
            </a:r>
            <a:endParaRPr sz="1600" dirty="0"/>
          </a:p>
        </p:txBody>
      </p:sp>
    </p:spTree>
    <p:extLst>
      <p:ext uri="{BB962C8B-B14F-4D97-AF65-F5344CB8AC3E}">
        <p14:creationId xmlns:p14="http://schemas.microsoft.com/office/powerpoint/2010/main" val="378422889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Identity Management</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5DBCF2ED-8DF7-4615-BF4D-C16459A2FA73}"/>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332</a:t>
            </a:fld>
            <a:endParaRPr lang="en-US" sz="600">
              <a:solidFill>
                <a:srgbClr val="FFFFFF"/>
              </a:solidFill>
            </a:endParaRPr>
          </a:p>
        </p:txBody>
      </p:sp>
    </p:spTree>
    <p:extLst>
      <p:ext uri="{BB962C8B-B14F-4D97-AF65-F5344CB8AC3E}">
        <p14:creationId xmlns:p14="http://schemas.microsoft.com/office/powerpoint/2010/main" val="27736196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pic>
        <p:nvPicPr>
          <p:cNvPr id="2" name="Picture 1">
            <a:extLst>
              <a:ext uri="{FF2B5EF4-FFF2-40B4-BE49-F238E27FC236}">
                <a16:creationId xmlns:a16="http://schemas.microsoft.com/office/drawing/2014/main" id="{27F6FE3C-ECF1-4319-BE3D-8690EEAFF8A8}"/>
              </a:ext>
            </a:extLst>
          </p:cNvPr>
          <p:cNvPicPr>
            <a:picLocks noChangeAspect="1"/>
          </p:cNvPicPr>
          <p:nvPr/>
        </p:nvPicPr>
        <p:blipFill>
          <a:blip r:embed="rId3"/>
          <a:stretch>
            <a:fillRect/>
          </a:stretch>
        </p:blipFill>
        <p:spPr>
          <a:xfrm>
            <a:off x="2477069" y="3200975"/>
            <a:ext cx="6274312" cy="3090794"/>
          </a:xfrm>
          <a:prstGeom prst="rect">
            <a:avLst/>
          </a:prstGeom>
        </p:spPr>
      </p:pic>
      <p:sp>
        <p:nvSpPr>
          <p:cNvPr id="2364" name="Google Shape;2364;p29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US" dirty="0"/>
              <a:t>Identity Proofing</a:t>
            </a:r>
            <a:endParaRPr sz="1600" dirty="0"/>
          </a:p>
        </p:txBody>
      </p:sp>
      <p:sp>
        <p:nvSpPr>
          <p:cNvPr id="2365" name="Google Shape;2365;p29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333</a:t>
            </a:fld>
            <a:endParaRPr/>
          </a:p>
        </p:txBody>
      </p:sp>
      <p:sp>
        <p:nvSpPr>
          <p:cNvPr id="2366" name="Google Shape;2366;p297"/>
          <p:cNvSpPr txBox="1">
            <a:spLocks noGrp="1"/>
          </p:cNvSpPr>
          <p:nvPr>
            <p:ph type="body" idx="4294967295"/>
          </p:nvPr>
        </p:nvSpPr>
        <p:spPr>
          <a:xfrm>
            <a:off x="887531" y="1326136"/>
            <a:ext cx="10963275" cy="3327400"/>
          </a:xfrm>
          <a:prstGeom prst="rect">
            <a:avLst/>
          </a:prstGeom>
          <a:noFill/>
          <a:ln>
            <a:noFill/>
          </a:ln>
        </p:spPr>
        <p:txBody>
          <a:bodyPr spcFirstLastPara="1" wrap="square" lIns="100767" tIns="50367" rIns="100767" bIns="50367" anchor="t" anchorCtr="0">
            <a:noAutofit/>
          </a:bodyPr>
          <a:lstStyle/>
          <a:p>
            <a:pPr marL="203195" indent="-211661">
              <a:lnSpc>
                <a:spcPct val="80000"/>
              </a:lnSpc>
              <a:buClr>
                <a:schemeClr val="dk1"/>
              </a:buClr>
              <a:buSzPts val="1500"/>
              <a:buFont typeface="Arial"/>
              <a:buChar char="•"/>
            </a:pPr>
            <a:r>
              <a:rPr lang="en-US" sz="2000" dirty="0">
                <a:solidFill>
                  <a:schemeClr val="dk1"/>
                </a:solidFill>
                <a:latin typeface="Calibri"/>
                <a:ea typeface="Calibri"/>
                <a:cs typeface="Calibri"/>
                <a:sym typeface="Calibri"/>
              </a:rPr>
              <a:t>Precedes the creation of a user account</a:t>
            </a:r>
          </a:p>
          <a:p>
            <a:pPr marL="203195" indent="-211661">
              <a:lnSpc>
                <a:spcPct val="80000"/>
              </a:lnSpc>
              <a:buClr>
                <a:schemeClr val="dk1"/>
              </a:buClr>
              <a:buSzPts val="1500"/>
              <a:buFont typeface="Arial"/>
              <a:buChar char="•"/>
            </a:pPr>
            <a:r>
              <a:rPr lang="en-US" sz="2000" dirty="0">
                <a:solidFill>
                  <a:schemeClr val="dk1"/>
                </a:solidFill>
                <a:latin typeface="Calibri"/>
                <a:cs typeface="Calibri"/>
                <a:sym typeface="Calibri"/>
              </a:rPr>
              <a:t>Not the same as authentication</a:t>
            </a:r>
          </a:p>
          <a:p>
            <a:pPr marL="203195" indent="-211661">
              <a:lnSpc>
                <a:spcPct val="80000"/>
              </a:lnSpc>
              <a:buClr>
                <a:schemeClr val="dk1"/>
              </a:buClr>
              <a:buSzPts val="1500"/>
              <a:buFont typeface="Arial"/>
              <a:buChar char="•"/>
            </a:pPr>
            <a:r>
              <a:rPr lang="en-US" sz="2000" dirty="0">
                <a:solidFill>
                  <a:schemeClr val="dk1"/>
                </a:solidFill>
                <a:latin typeface="Calibri"/>
                <a:cs typeface="Calibri"/>
                <a:sym typeface="Calibri"/>
              </a:rPr>
              <a:t>Requires the prospective employee to prove their identity to the employer.  </a:t>
            </a:r>
          </a:p>
          <a:p>
            <a:pPr marL="203195" indent="-211661">
              <a:lnSpc>
                <a:spcPct val="80000"/>
              </a:lnSpc>
              <a:buClr>
                <a:schemeClr val="dk1"/>
              </a:buClr>
              <a:buSzPts val="1500"/>
              <a:buFont typeface="Arial"/>
              <a:buChar char="•"/>
            </a:pPr>
            <a:r>
              <a:rPr lang="en-US" sz="2000" dirty="0">
                <a:solidFill>
                  <a:schemeClr val="dk1"/>
                </a:solidFill>
                <a:latin typeface="Calibri"/>
                <a:cs typeface="Calibri"/>
                <a:sym typeface="Calibri"/>
              </a:rPr>
              <a:t>Long before an employee is given a user account to identify with on the network, they have proven their identity to their employer</a:t>
            </a:r>
            <a:endParaRPr sz="1600" dirty="0"/>
          </a:p>
          <a:p>
            <a:pPr marL="203195" indent="-84665">
              <a:lnSpc>
                <a:spcPct val="80000"/>
              </a:lnSpc>
              <a:spcBef>
                <a:spcPts val="933"/>
              </a:spcBef>
              <a:buClr>
                <a:schemeClr val="dk1"/>
              </a:buClr>
              <a:buSzPts val="1500"/>
              <a:buNone/>
            </a:pPr>
            <a:endParaRPr sz="2000" dirty="0">
              <a:solidFill>
                <a:schemeClr val="dk1"/>
              </a:solidFill>
              <a:latin typeface="Calibri"/>
              <a:ea typeface="Calibri"/>
              <a:cs typeface="Calibri"/>
              <a:sym typeface="Calibri"/>
            </a:endParaRPr>
          </a:p>
          <a:p>
            <a:pPr marL="203195" indent="-84665">
              <a:lnSpc>
                <a:spcPct val="80000"/>
              </a:lnSpc>
              <a:spcBef>
                <a:spcPts val="933"/>
              </a:spcBef>
              <a:spcAft>
                <a:spcPts val="2133"/>
              </a:spcAft>
              <a:buClr>
                <a:schemeClr val="dk1"/>
              </a:buClr>
              <a:buSzPts val="1500"/>
              <a:buNone/>
            </a:pP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932392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6A90-CE5D-4D8A-B516-59405C8F33C5}"/>
              </a:ext>
            </a:extLst>
          </p:cNvPr>
          <p:cNvSpPr>
            <a:spLocks noGrp="1"/>
          </p:cNvSpPr>
          <p:nvPr>
            <p:ph type="title"/>
          </p:nvPr>
        </p:nvSpPr>
        <p:spPr/>
        <p:txBody>
          <a:bodyPr/>
          <a:lstStyle/>
          <a:p>
            <a:r>
              <a:rPr lang="en-US" dirty="0"/>
              <a:t>Account Provisioning</a:t>
            </a:r>
            <a:br>
              <a:rPr lang="en-US" dirty="0"/>
            </a:br>
            <a:endParaRPr lang="en-US" dirty="0"/>
          </a:p>
        </p:txBody>
      </p:sp>
      <p:sp>
        <p:nvSpPr>
          <p:cNvPr id="4" name="Footer Placeholder 3">
            <a:extLst>
              <a:ext uri="{FF2B5EF4-FFF2-40B4-BE49-F238E27FC236}">
                <a16:creationId xmlns:a16="http://schemas.microsoft.com/office/drawing/2014/main" id="{5E2C5A71-1E4C-4940-AE7C-CBD7EBD6861F}"/>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61CFA409-FD6F-4294-991C-1F495FDC8AA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334</a:t>
            </a:fld>
            <a:endParaRPr lang="en"/>
          </a:p>
        </p:txBody>
      </p:sp>
      <p:sp>
        <p:nvSpPr>
          <p:cNvPr id="6" name="Rectangle 5">
            <a:extLst>
              <a:ext uri="{FF2B5EF4-FFF2-40B4-BE49-F238E27FC236}">
                <a16:creationId xmlns:a16="http://schemas.microsoft.com/office/drawing/2014/main" id="{298B16D1-E774-402D-A04C-06330B226AAA}"/>
              </a:ext>
            </a:extLst>
          </p:cNvPr>
          <p:cNvSpPr/>
          <p:nvPr/>
        </p:nvSpPr>
        <p:spPr>
          <a:xfrm>
            <a:off x="474133" y="1501485"/>
            <a:ext cx="10879667" cy="4801314"/>
          </a:xfrm>
          <a:prstGeom prst="rect">
            <a:avLst/>
          </a:prstGeom>
        </p:spPr>
        <p:txBody>
          <a:bodyPr wrap="square">
            <a:spAutoFit/>
          </a:bodyPr>
          <a:lstStyle/>
          <a:p>
            <a:r>
              <a:rPr lang="en-US" b="1" dirty="0">
                <a:solidFill>
                  <a:srgbClr val="333333"/>
                </a:solidFill>
                <a:latin typeface="verdana" panose="020B0604030504040204" pitchFamily="34" charset="0"/>
              </a:rPr>
              <a:t>Account provisioning</a:t>
            </a:r>
            <a:r>
              <a:rPr lang="en-US" dirty="0">
                <a:solidFill>
                  <a:srgbClr val="333333"/>
                </a:solidFill>
                <a:latin typeface="verdana" panose="020B0604030504040204" pitchFamily="34" charset="0"/>
              </a:rPr>
              <a:t> or identity provisioning technology creates, modifies, disables and deletes user accounts and their profiles across IT infrastructure and business applications. </a:t>
            </a:r>
          </a:p>
          <a:p>
            <a:r>
              <a:rPr lang="en-US" b="1" dirty="0">
                <a:solidFill>
                  <a:srgbClr val="333333"/>
                </a:solidFill>
                <a:latin typeface="verdana" panose="020B0604030504040204" pitchFamily="34" charset="0"/>
              </a:rPr>
              <a:t>Discretionary account provisioning</a:t>
            </a:r>
            <a:r>
              <a:rPr lang="en-US" dirty="0">
                <a:solidFill>
                  <a:srgbClr val="333333"/>
                </a:solidFill>
                <a:latin typeface="verdana" panose="020B0604030504040204" pitchFamily="34" charset="0"/>
              </a:rPr>
              <a:t>:  Administrators determine which applications and data a user should have access to </a:t>
            </a:r>
          </a:p>
          <a:p>
            <a:r>
              <a:rPr lang="en-US" b="1" dirty="0">
                <a:solidFill>
                  <a:srgbClr val="333333"/>
                </a:solidFill>
                <a:latin typeface="verdana" panose="020B0604030504040204" pitchFamily="34" charset="0"/>
              </a:rPr>
              <a:t>Self-Service account provisioning: </a:t>
            </a:r>
            <a:r>
              <a:rPr lang="en-US" dirty="0">
                <a:solidFill>
                  <a:srgbClr val="333333"/>
                </a:solidFill>
                <a:latin typeface="verdana" panose="020B0604030504040204" pitchFamily="34" charset="0"/>
              </a:rPr>
              <a:t>users participate in some aspects of the provisioning process, thus reducing administrative overhead. Often, users are allowed to request an account and manage their passwords.</a:t>
            </a:r>
          </a:p>
          <a:p>
            <a:r>
              <a:rPr lang="en-US" b="1" dirty="0">
                <a:solidFill>
                  <a:srgbClr val="333333"/>
                </a:solidFill>
                <a:latin typeface="verdana" panose="020B0604030504040204" pitchFamily="34" charset="0"/>
              </a:rPr>
              <a:t>Workflow-based account provisioning </a:t>
            </a:r>
            <a:r>
              <a:rPr lang="en-US" dirty="0">
                <a:solidFill>
                  <a:srgbClr val="333333"/>
                </a:solidFill>
                <a:latin typeface="verdana" panose="020B0604030504040204" pitchFamily="34" charset="0"/>
              </a:rPr>
              <a:t>- gathers the required approvals from the designated approvers before granting a user access to an application or data. For example, the business rules in a finance application might require that every new account request be approved by the company's Chief Financial Officer (CFO).</a:t>
            </a:r>
          </a:p>
          <a:p>
            <a:r>
              <a:rPr lang="en-US" b="1" dirty="0">
                <a:solidFill>
                  <a:srgbClr val="333333"/>
                </a:solidFill>
                <a:latin typeface="verdana" panose="020B0604030504040204" pitchFamily="34" charset="0"/>
              </a:rPr>
              <a:t>Automated account provisioning </a:t>
            </a:r>
            <a:r>
              <a:rPr lang="en-US" dirty="0">
                <a:solidFill>
                  <a:srgbClr val="333333"/>
                </a:solidFill>
                <a:latin typeface="verdana" panose="020B0604030504040204" pitchFamily="34" charset="0"/>
              </a:rPr>
              <a:t>-- requires every account to be added the same way through an interface in a centralized </a:t>
            </a:r>
            <a:r>
              <a:rPr lang="en-US" dirty="0" err="1">
                <a:solidFill>
                  <a:srgbClr val="333333"/>
                </a:solidFill>
                <a:latin typeface="verdana" panose="020B0604030504040204" pitchFamily="34" charset="0"/>
              </a:rPr>
              <a:t>managment</a:t>
            </a:r>
            <a:r>
              <a:rPr lang="en-US" dirty="0">
                <a:solidFill>
                  <a:srgbClr val="333333"/>
                </a:solidFill>
                <a:latin typeface="verdana" panose="020B0604030504040204" pitchFamily="34" charset="0"/>
              </a:rPr>
              <a:t> application. This streamlines the process of adding and managing user credentials and provides administrators with the most accurate way to track who has access to specific applications and data sources.</a:t>
            </a:r>
          </a:p>
          <a:p>
            <a:endParaRPr lang="en-US" dirty="0">
              <a:solidFill>
                <a:srgbClr val="333333"/>
              </a:solidFill>
              <a:latin typeface="verdana" panose="020B0604030504040204" pitchFamily="34" charset="0"/>
            </a:endParaRPr>
          </a:p>
          <a:p>
            <a:endParaRPr lang="en-US" dirty="0">
              <a:solidFill>
                <a:srgbClr val="333333"/>
              </a:solidFill>
              <a:latin typeface="verdana" panose="020B0604030504040204" pitchFamily="34" charset="0"/>
            </a:endParaRPr>
          </a:p>
        </p:txBody>
      </p:sp>
    </p:spTree>
    <p:extLst>
      <p:ext uri="{BB962C8B-B14F-4D97-AF65-F5344CB8AC3E}">
        <p14:creationId xmlns:p14="http://schemas.microsoft.com/office/powerpoint/2010/main" val="27387374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340"/>
          <p:cNvSpPr txBox="1">
            <a:spLocks noGrp="1"/>
          </p:cNvSpPr>
          <p:nvPr>
            <p:ph type="title"/>
          </p:nvPr>
        </p:nvSpPr>
        <p:spPr>
          <a:xfrm>
            <a:off x="592400" y="165511"/>
            <a:ext cx="11007200" cy="990800"/>
          </a:xfrm>
          <a:prstGeom prst="rect">
            <a:avLst/>
          </a:prstGeom>
          <a:noFill/>
          <a:ln>
            <a:noFill/>
          </a:ln>
        </p:spPr>
        <p:txBody>
          <a:bodyPr spcFirstLastPara="1" wrap="square" lIns="100767" tIns="50367" rIns="100767" bIns="50367" anchor="ctr" anchorCtr="0">
            <a:noAutofit/>
          </a:bodyPr>
          <a:lstStyle/>
          <a:p>
            <a:pPr>
              <a:buSzPts val="2500"/>
            </a:pPr>
            <a:r>
              <a:rPr lang="en-US" sz="3333" dirty="0"/>
              <a:t>Identity/Account Provisioning</a:t>
            </a:r>
            <a:endParaRPr sz="1600" dirty="0"/>
          </a:p>
        </p:txBody>
      </p:sp>
      <p:sp>
        <p:nvSpPr>
          <p:cNvPr id="2" name="Footer Placeholder 1">
            <a:extLst>
              <a:ext uri="{FF2B5EF4-FFF2-40B4-BE49-F238E27FC236}">
                <a16:creationId xmlns:a16="http://schemas.microsoft.com/office/drawing/2014/main" id="{F2C986B1-AD07-4A88-B2CA-EA5685BA27DD}"/>
              </a:ext>
            </a:extLst>
          </p:cNvPr>
          <p:cNvSpPr>
            <a:spLocks noGrp="1"/>
          </p:cNvSpPr>
          <p:nvPr>
            <p:ph type="ftr" sz="quarter" idx="11"/>
          </p:nvPr>
        </p:nvSpPr>
        <p:spPr/>
        <p:txBody>
          <a:bodyPr/>
          <a:lstStyle/>
          <a:p>
            <a:endParaRPr lang="en-US"/>
          </a:p>
        </p:txBody>
      </p:sp>
      <p:sp>
        <p:nvSpPr>
          <p:cNvPr id="2670" name="Google Shape;2670;p34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335</a:t>
            </a:fld>
            <a:endParaRPr/>
          </a:p>
        </p:txBody>
      </p:sp>
      <p:pic>
        <p:nvPicPr>
          <p:cNvPr id="3" name="Picture 2">
            <a:extLst>
              <a:ext uri="{FF2B5EF4-FFF2-40B4-BE49-F238E27FC236}">
                <a16:creationId xmlns:a16="http://schemas.microsoft.com/office/drawing/2014/main" id="{67592EE0-1A65-448E-A1AC-C74F03F37227}"/>
              </a:ext>
            </a:extLst>
          </p:cNvPr>
          <p:cNvPicPr>
            <a:picLocks noChangeAspect="1"/>
          </p:cNvPicPr>
          <p:nvPr/>
        </p:nvPicPr>
        <p:blipFill>
          <a:blip r:embed="rId3"/>
          <a:stretch>
            <a:fillRect/>
          </a:stretch>
        </p:blipFill>
        <p:spPr>
          <a:xfrm>
            <a:off x="1405467" y="1379208"/>
            <a:ext cx="8539837" cy="4677725"/>
          </a:xfrm>
          <a:prstGeom prst="rect">
            <a:avLst/>
          </a:prstGeom>
        </p:spPr>
      </p:pic>
    </p:spTree>
    <p:extLst>
      <p:ext uri="{BB962C8B-B14F-4D97-AF65-F5344CB8AC3E}">
        <p14:creationId xmlns:p14="http://schemas.microsoft.com/office/powerpoint/2010/main" val="69637264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B21491F-FA0F-4491-A92F-F82231C77588}"/>
              </a:ext>
            </a:extLst>
          </p:cNvPr>
          <p:cNvSpPr/>
          <p:nvPr/>
        </p:nvSpPr>
        <p:spPr>
          <a:xfrm>
            <a:off x="4715301" y="696036"/>
            <a:ext cx="3132162" cy="124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1ECEDAB-C4C6-4ECF-83AB-CE86FFD1056B}"/>
              </a:ext>
            </a:extLst>
          </p:cNvPr>
          <p:cNvSpPr/>
          <p:nvPr/>
        </p:nvSpPr>
        <p:spPr>
          <a:xfrm>
            <a:off x="4101152" y="893928"/>
            <a:ext cx="3132162" cy="124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1BFA9C0-B3E6-4B7B-94D9-E90EA148D3FF}"/>
              </a:ext>
            </a:extLst>
          </p:cNvPr>
          <p:cNvSpPr/>
          <p:nvPr/>
        </p:nvSpPr>
        <p:spPr>
          <a:xfrm>
            <a:off x="5588758" y="968991"/>
            <a:ext cx="3132162" cy="124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896098C-7E31-45AF-9EC5-933B1707C53B}"/>
              </a:ext>
            </a:extLst>
          </p:cNvPr>
          <p:cNvSpPr/>
          <p:nvPr/>
        </p:nvSpPr>
        <p:spPr>
          <a:xfrm>
            <a:off x="4022677" y="559559"/>
            <a:ext cx="3132162" cy="124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B12410A-F60D-4BE3-8931-4B48A474D8CE}"/>
              </a:ext>
            </a:extLst>
          </p:cNvPr>
          <p:cNvSpPr/>
          <p:nvPr/>
        </p:nvSpPr>
        <p:spPr>
          <a:xfrm>
            <a:off x="5667233" y="423081"/>
            <a:ext cx="3132162" cy="12487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A770D2-8529-443B-8C87-70C38C206C29}"/>
              </a:ext>
            </a:extLst>
          </p:cNvPr>
          <p:cNvSpPr/>
          <p:nvPr/>
        </p:nvSpPr>
        <p:spPr>
          <a:xfrm>
            <a:off x="668740" y="3370997"/>
            <a:ext cx="4619767" cy="31458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a:t>
            </a:r>
          </a:p>
        </p:txBody>
      </p:sp>
      <p:sp>
        <p:nvSpPr>
          <p:cNvPr id="12" name="Rectangle 11">
            <a:extLst>
              <a:ext uri="{FF2B5EF4-FFF2-40B4-BE49-F238E27FC236}">
                <a16:creationId xmlns:a16="http://schemas.microsoft.com/office/drawing/2014/main" id="{01ECE774-20AF-451C-8B03-51121D42D634}"/>
              </a:ext>
            </a:extLst>
          </p:cNvPr>
          <p:cNvSpPr/>
          <p:nvPr/>
        </p:nvSpPr>
        <p:spPr>
          <a:xfrm>
            <a:off x="3558653" y="4135271"/>
            <a:ext cx="1084997" cy="161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Active Directory</a:t>
            </a:r>
          </a:p>
        </p:txBody>
      </p:sp>
      <p:sp>
        <p:nvSpPr>
          <p:cNvPr id="13" name="Oval 12">
            <a:extLst>
              <a:ext uri="{FF2B5EF4-FFF2-40B4-BE49-F238E27FC236}">
                <a16:creationId xmlns:a16="http://schemas.microsoft.com/office/drawing/2014/main" id="{BC039953-F209-44AA-8CE2-6AADDBA8B3CB}"/>
              </a:ext>
            </a:extLst>
          </p:cNvPr>
          <p:cNvSpPr/>
          <p:nvPr/>
        </p:nvSpPr>
        <p:spPr>
          <a:xfrm>
            <a:off x="4333164" y="863222"/>
            <a:ext cx="1282890" cy="71650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Office 365</a:t>
            </a:r>
          </a:p>
        </p:txBody>
      </p:sp>
      <p:sp>
        <p:nvSpPr>
          <p:cNvPr id="14" name="Oval 13">
            <a:extLst>
              <a:ext uri="{FF2B5EF4-FFF2-40B4-BE49-F238E27FC236}">
                <a16:creationId xmlns:a16="http://schemas.microsoft.com/office/drawing/2014/main" id="{253FAAAA-4B9A-4375-940C-A0A34ECA6841}"/>
              </a:ext>
            </a:extLst>
          </p:cNvPr>
          <p:cNvSpPr/>
          <p:nvPr/>
        </p:nvSpPr>
        <p:spPr>
          <a:xfrm>
            <a:off x="6052782" y="535674"/>
            <a:ext cx="1282890" cy="71650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 Force</a:t>
            </a:r>
          </a:p>
        </p:txBody>
      </p:sp>
      <p:sp>
        <p:nvSpPr>
          <p:cNvPr id="15" name="Oval 14">
            <a:extLst>
              <a:ext uri="{FF2B5EF4-FFF2-40B4-BE49-F238E27FC236}">
                <a16:creationId xmlns:a16="http://schemas.microsoft.com/office/drawing/2014/main" id="{C257CFE7-6907-47D7-8022-8044B92E5E14}"/>
              </a:ext>
            </a:extLst>
          </p:cNvPr>
          <p:cNvSpPr/>
          <p:nvPr/>
        </p:nvSpPr>
        <p:spPr>
          <a:xfrm>
            <a:off x="7079776" y="1245358"/>
            <a:ext cx="1282890" cy="716507"/>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Webex</a:t>
            </a:r>
            <a:endParaRPr lang="en-US" dirty="0"/>
          </a:p>
        </p:txBody>
      </p:sp>
      <p:grpSp>
        <p:nvGrpSpPr>
          <p:cNvPr id="18" name="Group 17">
            <a:extLst>
              <a:ext uri="{FF2B5EF4-FFF2-40B4-BE49-F238E27FC236}">
                <a16:creationId xmlns:a16="http://schemas.microsoft.com/office/drawing/2014/main" id="{6367947E-C4ED-4470-92E1-01F2943D12F5}"/>
              </a:ext>
            </a:extLst>
          </p:cNvPr>
          <p:cNvGrpSpPr/>
          <p:nvPr/>
        </p:nvGrpSpPr>
        <p:grpSpPr>
          <a:xfrm>
            <a:off x="5575107" y="1492723"/>
            <a:ext cx="559553" cy="489615"/>
            <a:chOff x="5627679" y="1556696"/>
            <a:chExt cx="410922" cy="489615"/>
          </a:xfrm>
        </p:grpSpPr>
        <p:sp>
          <p:nvSpPr>
            <p:cNvPr id="16" name="Rectangle 15">
              <a:extLst>
                <a:ext uri="{FF2B5EF4-FFF2-40B4-BE49-F238E27FC236}">
                  <a16:creationId xmlns:a16="http://schemas.microsoft.com/office/drawing/2014/main" id="{CF283570-5243-4DE2-A955-E635FB2B11D7}"/>
                </a:ext>
              </a:extLst>
            </p:cNvPr>
            <p:cNvSpPr/>
            <p:nvPr/>
          </p:nvSpPr>
          <p:spPr>
            <a:xfrm>
              <a:off x="5637698" y="1650527"/>
              <a:ext cx="400903" cy="3957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ACCTS</a:t>
              </a:r>
            </a:p>
          </p:txBody>
        </p:sp>
        <p:sp>
          <p:nvSpPr>
            <p:cNvPr id="17" name="Oval 16">
              <a:extLst>
                <a:ext uri="{FF2B5EF4-FFF2-40B4-BE49-F238E27FC236}">
                  <a16:creationId xmlns:a16="http://schemas.microsoft.com/office/drawing/2014/main" id="{CCFCC9E9-0434-4A7F-882C-265DED237B72}"/>
                </a:ext>
              </a:extLst>
            </p:cNvPr>
            <p:cNvSpPr/>
            <p:nvPr/>
          </p:nvSpPr>
          <p:spPr>
            <a:xfrm>
              <a:off x="5627679" y="1556696"/>
              <a:ext cx="400903" cy="1740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3530D579-24C0-45F4-93A0-4A4BC30708D5}"/>
              </a:ext>
            </a:extLst>
          </p:cNvPr>
          <p:cNvGrpSpPr/>
          <p:nvPr/>
        </p:nvGrpSpPr>
        <p:grpSpPr>
          <a:xfrm>
            <a:off x="7458501" y="649120"/>
            <a:ext cx="545912" cy="489614"/>
            <a:chOff x="5372099" y="1591669"/>
            <a:chExt cx="400904" cy="489614"/>
          </a:xfrm>
        </p:grpSpPr>
        <p:sp>
          <p:nvSpPr>
            <p:cNvPr id="20" name="Rectangle 19">
              <a:extLst>
                <a:ext uri="{FF2B5EF4-FFF2-40B4-BE49-F238E27FC236}">
                  <a16:creationId xmlns:a16="http://schemas.microsoft.com/office/drawing/2014/main" id="{5D6B2FB8-500A-4E8E-9F82-A314A16897A6}"/>
                </a:ext>
              </a:extLst>
            </p:cNvPr>
            <p:cNvSpPr/>
            <p:nvPr/>
          </p:nvSpPr>
          <p:spPr>
            <a:xfrm>
              <a:off x="5372100" y="1685499"/>
              <a:ext cx="400903" cy="3957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ACCTS</a:t>
              </a:r>
            </a:p>
          </p:txBody>
        </p:sp>
        <p:sp>
          <p:nvSpPr>
            <p:cNvPr id="21" name="Oval 20">
              <a:extLst>
                <a:ext uri="{FF2B5EF4-FFF2-40B4-BE49-F238E27FC236}">
                  <a16:creationId xmlns:a16="http://schemas.microsoft.com/office/drawing/2014/main" id="{F76D0F6D-8346-4057-B007-DD95424288ED}"/>
                </a:ext>
              </a:extLst>
            </p:cNvPr>
            <p:cNvSpPr/>
            <p:nvPr/>
          </p:nvSpPr>
          <p:spPr>
            <a:xfrm>
              <a:off x="5372099" y="1591669"/>
              <a:ext cx="400903" cy="1740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5C61A2DC-BF1A-4908-8E56-F0F79145BD60}"/>
              </a:ext>
            </a:extLst>
          </p:cNvPr>
          <p:cNvGrpSpPr/>
          <p:nvPr/>
        </p:nvGrpSpPr>
        <p:grpSpPr>
          <a:xfrm>
            <a:off x="8215952" y="1841594"/>
            <a:ext cx="545912" cy="489614"/>
            <a:chOff x="5372099" y="1591669"/>
            <a:chExt cx="400904" cy="489614"/>
          </a:xfrm>
        </p:grpSpPr>
        <p:sp>
          <p:nvSpPr>
            <p:cNvPr id="23" name="Rectangle 22">
              <a:extLst>
                <a:ext uri="{FF2B5EF4-FFF2-40B4-BE49-F238E27FC236}">
                  <a16:creationId xmlns:a16="http://schemas.microsoft.com/office/drawing/2014/main" id="{BC0F81D6-7B61-4EE3-9888-EB8D1AD08048}"/>
                </a:ext>
              </a:extLst>
            </p:cNvPr>
            <p:cNvSpPr/>
            <p:nvPr/>
          </p:nvSpPr>
          <p:spPr>
            <a:xfrm>
              <a:off x="5372100" y="1685499"/>
              <a:ext cx="400903" cy="3957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ACCTS</a:t>
              </a:r>
            </a:p>
          </p:txBody>
        </p:sp>
        <p:sp>
          <p:nvSpPr>
            <p:cNvPr id="24" name="Oval 23">
              <a:extLst>
                <a:ext uri="{FF2B5EF4-FFF2-40B4-BE49-F238E27FC236}">
                  <a16:creationId xmlns:a16="http://schemas.microsoft.com/office/drawing/2014/main" id="{D56820E9-A73A-4FFF-8D4B-CA2B60C1C5FC}"/>
                </a:ext>
              </a:extLst>
            </p:cNvPr>
            <p:cNvSpPr/>
            <p:nvPr/>
          </p:nvSpPr>
          <p:spPr>
            <a:xfrm>
              <a:off x="5372099" y="1591669"/>
              <a:ext cx="400903" cy="174011"/>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6" name="Picture 25">
            <a:extLst>
              <a:ext uri="{FF2B5EF4-FFF2-40B4-BE49-F238E27FC236}">
                <a16:creationId xmlns:a16="http://schemas.microsoft.com/office/drawing/2014/main" id="{D1A3709F-2536-4B74-B340-BE7065334A4F}"/>
              </a:ext>
            </a:extLst>
          </p:cNvPr>
          <p:cNvPicPr>
            <a:picLocks noChangeAspect="1"/>
          </p:cNvPicPr>
          <p:nvPr/>
        </p:nvPicPr>
        <p:blipFill>
          <a:blip r:embed="rId3"/>
          <a:stretch>
            <a:fillRect/>
          </a:stretch>
        </p:blipFill>
        <p:spPr>
          <a:xfrm>
            <a:off x="1734471" y="3638196"/>
            <a:ext cx="1179325" cy="1158992"/>
          </a:xfrm>
          <a:prstGeom prst="rect">
            <a:avLst/>
          </a:prstGeom>
        </p:spPr>
      </p:pic>
      <p:sp>
        <p:nvSpPr>
          <p:cNvPr id="27" name="Oval 26">
            <a:extLst>
              <a:ext uri="{FF2B5EF4-FFF2-40B4-BE49-F238E27FC236}">
                <a16:creationId xmlns:a16="http://schemas.microsoft.com/office/drawing/2014/main" id="{FFD7391D-F120-4114-867A-8068E7C88FAD}"/>
              </a:ext>
            </a:extLst>
          </p:cNvPr>
          <p:cNvSpPr/>
          <p:nvPr/>
        </p:nvSpPr>
        <p:spPr>
          <a:xfrm>
            <a:off x="6281382" y="3766783"/>
            <a:ext cx="3596186" cy="23951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60FC1A-C8B6-4984-B6E7-EA233E351ADF}"/>
              </a:ext>
            </a:extLst>
          </p:cNvPr>
          <p:cNvSpPr/>
          <p:nvPr/>
        </p:nvSpPr>
        <p:spPr>
          <a:xfrm>
            <a:off x="8505968" y="4554940"/>
            <a:ext cx="907576" cy="484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DMZ</a:t>
            </a:r>
          </a:p>
        </p:txBody>
      </p:sp>
      <p:sp>
        <p:nvSpPr>
          <p:cNvPr id="29" name="Arrow: Right 28">
            <a:extLst>
              <a:ext uri="{FF2B5EF4-FFF2-40B4-BE49-F238E27FC236}">
                <a16:creationId xmlns:a16="http://schemas.microsoft.com/office/drawing/2014/main" id="{1B0F8695-AC28-43BA-BD25-36394B62C43B}"/>
              </a:ext>
            </a:extLst>
          </p:cNvPr>
          <p:cNvSpPr/>
          <p:nvPr/>
        </p:nvSpPr>
        <p:spPr>
          <a:xfrm>
            <a:off x="4730088" y="4554940"/>
            <a:ext cx="2349688" cy="580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5279B75-FDB7-4BC3-96E3-6B84CE10D19F}"/>
              </a:ext>
            </a:extLst>
          </p:cNvPr>
          <p:cNvSpPr/>
          <p:nvPr/>
        </p:nvSpPr>
        <p:spPr>
          <a:xfrm>
            <a:off x="7079776" y="4135271"/>
            <a:ext cx="924636" cy="1477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IDP</a:t>
            </a:r>
          </a:p>
        </p:txBody>
      </p:sp>
      <p:cxnSp>
        <p:nvCxnSpPr>
          <p:cNvPr id="32" name="Straight Arrow Connector 31">
            <a:extLst>
              <a:ext uri="{FF2B5EF4-FFF2-40B4-BE49-F238E27FC236}">
                <a16:creationId xmlns:a16="http://schemas.microsoft.com/office/drawing/2014/main" id="{59D46D1C-B4B2-4C3E-A044-822837077F52}"/>
              </a:ext>
            </a:extLst>
          </p:cNvPr>
          <p:cNvCxnSpPr>
            <a:cxnSpLocks/>
            <a:stCxn id="13" idx="4"/>
          </p:cNvCxnSpPr>
          <p:nvPr/>
        </p:nvCxnSpPr>
        <p:spPr>
          <a:xfrm>
            <a:off x="4974609" y="1579729"/>
            <a:ext cx="2468962" cy="255554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24BCD5-C393-47F9-B36F-A613C8163150}"/>
              </a:ext>
            </a:extLst>
          </p:cNvPr>
          <p:cNvCxnSpPr>
            <a:cxnSpLocks/>
            <a:stCxn id="14" idx="4"/>
          </p:cNvCxnSpPr>
          <p:nvPr/>
        </p:nvCxnSpPr>
        <p:spPr>
          <a:xfrm>
            <a:off x="6694227" y="1252181"/>
            <a:ext cx="959601" cy="292403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D017D83-832B-4BAF-BF52-BBA8A48784DA}"/>
              </a:ext>
            </a:extLst>
          </p:cNvPr>
          <p:cNvCxnSpPr>
            <a:cxnSpLocks/>
          </p:cNvCxnSpPr>
          <p:nvPr/>
        </p:nvCxnSpPr>
        <p:spPr>
          <a:xfrm>
            <a:off x="7773257" y="1913459"/>
            <a:ext cx="69951" cy="226275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8CAE333-9EF8-4857-96CB-6D3AD740ED86}"/>
              </a:ext>
            </a:extLst>
          </p:cNvPr>
          <p:cNvSpPr txBox="1"/>
          <p:nvPr/>
        </p:nvSpPr>
        <p:spPr>
          <a:xfrm>
            <a:off x="5083932" y="5502722"/>
            <a:ext cx="1704831" cy="646331"/>
          </a:xfrm>
          <a:prstGeom prst="rect">
            <a:avLst/>
          </a:prstGeom>
          <a:noFill/>
        </p:spPr>
        <p:txBody>
          <a:bodyPr wrap="square" rtlCol="0">
            <a:spAutoFit/>
          </a:bodyPr>
          <a:lstStyle/>
          <a:p>
            <a:r>
              <a:rPr lang="en-US" dirty="0"/>
              <a:t>SCIM—replacing SPML</a:t>
            </a:r>
          </a:p>
        </p:txBody>
      </p:sp>
      <p:sp>
        <p:nvSpPr>
          <p:cNvPr id="31" name="TextBox 30">
            <a:extLst>
              <a:ext uri="{FF2B5EF4-FFF2-40B4-BE49-F238E27FC236}">
                <a16:creationId xmlns:a16="http://schemas.microsoft.com/office/drawing/2014/main" id="{DCA608BB-C4B9-4CEA-980C-142D2D031E5C}"/>
              </a:ext>
            </a:extLst>
          </p:cNvPr>
          <p:cNvSpPr txBox="1"/>
          <p:nvPr/>
        </p:nvSpPr>
        <p:spPr>
          <a:xfrm>
            <a:off x="1789835" y="954068"/>
            <a:ext cx="2690887" cy="369332"/>
          </a:xfrm>
          <a:prstGeom prst="rect">
            <a:avLst/>
          </a:prstGeom>
          <a:noFill/>
        </p:spPr>
        <p:txBody>
          <a:bodyPr wrap="square" rtlCol="0">
            <a:spAutoFit/>
          </a:bodyPr>
          <a:lstStyle/>
          <a:p>
            <a:r>
              <a:rPr lang="en-US" dirty="0"/>
              <a:t>Service Providers (SPs)</a:t>
            </a:r>
          </a:p>
        </p:txBody>
      </p:sp>
      <p:sp>
        <p:nvSpPr>
          <p:cNvPr id="34" name="TextBox 33">
            <a:extLst>
              <a:ext uri="{FF2B5EF4-FFF2-40B4-BE49-F238E27FC236}">
                <a16:creationId xmlns:a16="http://schemas.microsoft.com/office/drawing/2014/main" id="{16FD21D9-1AEB-48DE-B720-4CEC5FACF873}"/>
              </a:ext>
            </a:extLst>
          </p:cNvPr>
          <p:cNvSpPr txBox="1"/>
          <p:nvPr/>
        </p:nvSpPr>
        <p:spPr>
          <a:xfrm>
            <a:off x="4364356" y="2935909"/>
            <a:ext cx="1628294" cy="1200329"/>
          </a:xfrm>
          <a:prstGeom prst="rect">
            <a:avLst/>
          </a:prstGeom>
          <a:noFill/>
        </p:spPr>
        <p:txBody>
          <a:bodyPr wrap="square" rtlCol="0">
            <a:spAutoFit/>
          </a:bodyPr>
          <a:lstStyle/>
          <a:p>
            <a:r>
              <a:rPr lang="en-US" dirty="0"/>
              <a:t>SAML Authentication Tokens</a:t>
            </a:r>
          </a:p>
          <a:p>
            <a:endParaRPr lang="en-US" dirty="0"/>
          </a:p>
        </p:txBody>
      </p:sp>
      <p:cxnSp>
        <p:nvCxnSpPr>
          <p:cNvPr id="35" name="Straight Arrow Connector 34">
            <a:extLst>
              <a:ext uri="{FF2B5EF4-FFF2-40B4-BE49-F238E27FC236}">
                <a16:creationId xmlns:a16="http://schemas.microsoft.com/office/drawing/2014/main" id="{AF296B45-C51F-4956-BAFD-1A52B801133C}"/>
              </a:ext>
            </a:extLst>
          </p:cNvPr>
          <p:cNvCxnSpPr>
            <a:cxnSpLocks/>
            <a:endCxn id="13" idx="3"/>
          </p:cNvCxnSpPr>
          <p:nvPr/>
        </p:nvCxnSpPr>
        <p:spPr>
          <a:xfrm flipV="1">
            <a:off x="2744699" y="1474799"/>
            <a:ext cx="1776340" cy="188328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A024399-F693-481A-A1C9-599EED07CB42}"/>
              </a:ext>
            </a:extLst>
          </p:cNvPr>
          <p:cNvCxnSpPr>
            <a:cxnSpLocks/>
          </p:cNvCxnSpPr>
          <p:nvPr/>
        </p:nvCxnSpPr>
        <p:spPr>
          <a:xfrm flipH="1" flipV="1">
            <a:off x="4779914" y="1555844"/>
            <a:ext cx="2374925" cy="2737866"/>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1F47785-9D9E-4988-B5F4-0A831C8E81C7}"/>
              </a:ext>
            </a:extLst>
          </p:cNvPr>
          <p:cNvSpPr txBox="1"/>
          <p:nvPr/>
        </p:nvSpPr>
        <p:spPr>
          <a:xfrm>
            <a:off x="8108056" y="2924777"/>
            <a:ext cx="1628294" cy="1477328"/>
          </a:xfrm>
          <a:prstGeom prst="rect">
            <a:avLst/>
          </a:prstGeom>
          <a:noFill/>
        </p:spPr>
        <p:txBody>
          <a:bodyPr wrap="square" rtlCol="0">
            <a:spAutoFit/>
          </a:bodyPr>
          <a:lstStyle/>
          <a:p>
            <a:r>
              <a:rPr lang="en-US" dirty="0">
                <a:solidFill>
                  <a:schemeClr val="accent2">
                    <a:lumMod val="75000"/>
                  </a:schemeClr>
                </a:solidFill>
              </a:rPr>
              <a:t>Open ID Connect  Authentication Tokens</a:t>
            </a:r>
          </a:p>
          <a:p>
            <a:endParaRPr lang="en-US" dirty="0">
              <a:solidFill>
                <a:schemeClr val="accent2">
                  <a:lumMod val="75000"/>
                </a:schemeClr>
              </a:solidFill>
            </a:endParaRPr>
          </a:p>
        </p:txBody>
      </p:sp>
    </p:spTree>
    <p:extLst>
      <p:ext uri="{BB962C8B-B14F-4D97-AF65-F5344CB8AC3E}">
        <p14:creationId xmlns:p14="http://schemas.microsoft.com/office/powerpoint/2010/main" val="125670006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336"/>
          <p:cNvSpPr txBox="1">
            <a:spLocks noGrp="1"/>
          </p:cNvSpPr>
          <p:nvPr>
            <p:ph type="title"/>
          </p:nvPr>
        </p:nvSpPr>
        <p:spPr>
          <a:xfrm>
            <a:off x="838188" y="584257"/>
            <a:ext cx="10515600" cy="990800"/>
          </a:xfrm>
          <a:prstGeom prst="rect">
            <a:avLst/>
          </a:prstGeom>
          <a:noFill/>
          <a:ln>
            <a:noFill/>
          </a:ln>
        </p:spPr>
        <p:txBody>
          <a:bodyPr spcFirstLastPara="1" wrap="square" lIns="100767" tIns="50367" rIns="100767" bIns="50367" anchor="ctr" anchorCtr="0">
            <a:noAutofit/>
          </a:bodyPr>
          <a:lstStyle/>
          <a:p>
            <a:pPr>
              <a:buSzPts val="2500"/>
            </a:pPr>
            <a:r>
              <a:rPr lang="en" sz="3333" dirty="0"/>
              <a:t>Identity Management:  Provisioning/Deprovisioning</a:t>
            </a:r>
            <a:endParaRPr sz="1600" dirty="0"/>
          </a:p>
        </p:txBody>
      </p:sp>
      <p:sp>
        <p:nvSpPr>
          <p:cNvPr id="2637" name="Google Shape;2637;p336"/>
          <p:cNvSpPr txBox="1">
            <a:spLocks noGrp="1"/>
          </p:cNvSpPr>
          <p:nvPr>
            <p:ph idx="1"/>
          </p:nvPr>
        </p:nvSpPr>
        <p:spPr>
          <a:xfrm>
            <a:off x="584200" y="1575052"/>
            <a:ext cx="10769600" cy="4018000"/>
          </a:xfrm>
          <a:prstGeom prst="rect">
            <a:avLst/>
          </a:prstGeom>
          <a:noFill/>
          <a:ln>
            <a:noFill/>
          </a:ln>
        </p:spPr>
        <p:txBody>
          <a:bodyPr spcFirstLastPara="1" wrap="square" lIns="100767" tIns="50367" rIns="100767" bIns="50367" anchor="t" anchorCtr="0">
            <a:noAutofit/>
          </a:bodyPr>
          <a:lstStyle/>
          <a:p>
            <a:pPr marL="203195" indent="-169329">
              <a:spcBef>
                <a:spcPts val="0"/>
              </a:spcBef>
              <a:buSzPts val="1800"/>
              <a:buFont typeface="Arial"/>
              <a:buChar char="•"/>
            </a:pPr>
            <a:r>
              <a:rPr lang="en" sz="2400" dirty="0">
                <a:latin typeface="Calibri"/>
                <a:ea typeface="Calibri"/>
                <a:cs typeface="Calibri"/>
                <a:sym typeface="Calibri"/>
              </a:rPr>
              <a:t>Traditionally, different cloud vendors used non-standard provisioning APIs </a:t>
            </a:r>
            <a:endParaRPr sz="2400" dirty="0"/>
          </a:p>
          <a:p>
            <a:pPr marL="203195" indent="-169329">
              <a:buSzPts val="1800"/>
              <a:buFont typeface="Arial"/>
              <a:buChar char="•"/>
            </a:pPr>
            <a:r>
              <a:rPr lang="en" sz="2400" dirty="0">
                <a:latin typeface="Calibri"/>
                <a:ea typeface="Calibri"/>
                <a:cs typeface="Calibri"/>
                <a:sym typeface="Calibri"/>
              </a:rPr>
              <a:t>Enterprises to develop and maintain proprietary connectors to integrate with multiple SaaS providers</a:t>
            </a:r>
            <a:endParaRPr sz="2400" dirty="0"/>
          </a:p>
          <a:p>
            <a:pPr marL="203195" indent="-169329">
              <a:buSzPts val="1800"/>
              <a:buFont typeface="Arial"/>
              <a:buChar char="•"/>
            </a:pPr>
            <a:r>
              <a:rPr lang="en" sz="2400" dirty="0">
                <a:latin typeface="Calibri"/>
                <a:ea typeface="Calibri"/>
                <a:cs typeface="Calibri"/>
                <a:sym typeface="Calibri"/>
              </a:rPr>
              <a:t>Alternatively, Provisioning can be managed easier through</a:t>
            </a:r>
            <a:endParaRPr sz="2400" dirty="0"/>
          </a:p>
          <a:p>
            <a:pPr marL="626518" lvl="1" indent="-203195">
              <a:spcBef>
                <a:spcPts val="400"/>
              </a:spcBef>
              <a:buSzPts val="1800"/>
              <a:buFont typeface="Arial"/>
              <a:buChar char="•"/>
            </a:pPr>
            <a:r>
              <a:rPr lang="en" sz="2400" dirty="0">
                <a:latin typeface="Calibri"/>
                <a:ea typeface="Calibri"/>
                <a:cs typeface="Calibri"/>
                <a:sym typeface="Calibri"/>
              </a:rPr>
              <a:t>Service Provisioning Markup Language (SPML)</a:t>
            </a:r>
            <a:endParaRPr sz="1600" dirty="0"/>
          </a:p>
          <a:p>
            <a:pPr marL="1032908" lvl="2" indent="-211661">
              <a:spcBef>
                <a:spcPts val="400"/>
              </a:spcBef>
              <a:buSzPts val="1500"/>
              <a:buFont typeface="Arial"/>
              <a:buChar char="•"/>
            </a:pPr>
            <a:r>
              <a:rPr lang="en" sz="2000" dirty="0">
                <a:latin typeface="Calibri"/>
                <a:ea typeface="Calibri"/>
                <a:cs typeface="Calibri"/>
                <a:sym typeface="Calibri"/>
              </a:rPr>
              <a:t>Older, seldom implemented due to the inflexibility and lack of vendor support</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System for Cross-domain Identity Management…or…Simple Cloud Identity Management (SCIM)</a:t>
            </a:r>
            <a:endParaRPr sz="1600" dirty="0"/>
          </a:p>
          <a:p>
            <a:pPr marL="1032908" lvl="2" indent="-211661">
              <a:spcBef>
                <a:spcPts val="400"/>
              </a:spcBef>
              <a:buSzPts val="1500"/>
              <a:buFont typeface="Arial"/>
              <a:buChar char="•"/>
            </a:pPr>
            <a:r>
              <a:rPr lang="en" sz="2000" dirty="0">
                <a:latin typeface="Calibri"/>
                <a:ea typeface="Calibri"/>
                <a:cs typeface="Calibri"/>
                <a:sym typeface="Calibri"/>
              </a:rPr>
              <a:t>Defines a Schema and an API for managing identities</a:t>
            </a:r>
            <a:endParaRPr sz="1600" dirty="0"/>
          </a:p>
          <a:p>
            <a:pPr marL="1032908" lvl="2" indent="-211661">
              <a:spcBef>
                <a:spcPts val="400"/>
              </a:spcBef>
              <a:buSzPts val="1500"/>
              <a:buFont typeface="Arial"/>
              <a:buChar char="•"/>
            </a:pPr>
            <a:r>
              <a:rPr lang="en" sz="2000" dirty="0">
                <a:latin typeface="Calibri"/>
                <a:ea typeface="Calibri"/>
                <a:cs typeface="Calibri"/>
                <a:sym typeface="Calibri"/>
              </a:rPr>
              <a:t>System for Cross-domain Identity Management (SCIM) is an open standard for automating the exchange of user identity information between identity domains, or IT systems.</a:t>
            </a:r>
            <a:endParaRPr sz="1600" dirty="0"/>
          </a:p>
          <a:p>
            <a:pPr marL="1032908" lvl="2" indent="-84665">
              <a:spcBef>
                <a:spcPts val="400"/>
              </a:spcBef>
              <a:spcAft>
                <a:spcPts val="2133"/>
              </a:spcAft>
              <a:buSzPts val="1500"/>
              <a:buNone/>
            </a:pPr>
            <a:endParaRPr sz="2000" dirty="0">
              <a:latin typeface="Calibri"/>
              <a:ea typeface="Calibri"/>
              <a:cs typeface="Calibri"/>
              <a:sym typeface="Calibri"/>
            </a:endParaRPr>
          </a:p>
        </p:txBody>
      </p:sp>
      <p:sp>
        <p:nvSpPr>
          <p:cNvPr id="3" name="Footer Placeholder 2">
            <a:extLst>
              <a:ext uri="{FF2B5EF4-FFF2-40B4-BE49-F238E27FC236}">
                <a16:creationId xmlns:a16="http://schemas.microsoft.com/office/drawing/2014/main" id="{CB6713C5-0023-4FD2-B0AF-9BF66DB12BE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ED86E1E1-2E0A-4C1D-BDB1-D0267AD197BF}"/>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337</a:t>
            </a:fld>
            <a:endParaRPr lang="en"/>
          </a:p>
        </p:txBody>
      </p:sp>
    </p:spTree>
    <p:extLst>
      <p:ext uri="{BB962C8B-B14F-4D97-AF65-F5344CB8AC3E}">
        <p14:creationId xmlns:p14="http://schemas.microsoft.com/office/powerpoint/2010/main" val="230531048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Authentication</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F26806D-3684-4064-959F-1FD2AF54C853}"/>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338</a:t>
            </a:fld>
            <a:endParaRPr lang="en-US" sz="600">
              <a:solidFill>
                <a:srgbClr val="FFFFFF"/>
              </a:solidFill>
            </a:endParaRPr>
          </a:p>
        </p:txBody>
      </p:sp>
    </p:spTree>
    <p:extLst>
      <p:ext uri="{BB962C8B-B14F-4D97-AF65-F5344CB8AC3E}">
        <p14:creationId xmlns:p14="http://schemas.microsoft.com/office/powerpoint/2010/main" val="88845971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302"/>
          <p:cNvSpPr txBox="1">
            <a:spLocks noGrp="1"/>
          </p:cNvSpPr>
          <p:nvPr>
            <p:ph type="title"/>
          </p:nvPr>
        </p:nvSpPr>
        <p:spPr>
          <a:xfrm>
            <a:off x="838200" y="318232"/>
            <a:ext cx="10515600" cy="1325600"/>
          </a:xfrm>
          <a:prstGeom prst="rect">
            <a:avLst/>
          </a:prstGeom>
          <a:noFill/>
          <a:ln>
            <a:noFill/>
          </a:ln>
        </p:spPr>
        <p:txBody>
          <a:bodyPr spcFirstLastPara="1" wrap="square" lIns="100767" tIns="50367" rIns="100767" bIns="50367" anchor="ctr" anchorCtr="0">
            <a:noAutofit/>
          </a:bodyPr>
          <a:lstStyle/>
          <a:p>
            <a:r>
              <a:rPr lang="en" dirty="0"/>
              <a:t>Authentication </a:t>
            </a:r>
            <a:endParaRPr sz="1600" dirty="0"/>
          </a:p>
        </p:txBody>
      </p:sp>
      <p:sp>
        <p:nvSpPr>
          <p:cNvPr id="2" name="Footer Placeholder 1">
            <a:extLst>
              <a:ext uri="{FF2B5EF4-FFF2-40B4-BE49-F238E27FC236}">
                <a16:creationId xmlns:a16="http://schemas.microsoft.com/office/drawing/2014/main" id="{B995BB8E-BF87-4B19-8076-691C12CAA21F}"/>
              </a:ext>
            </a:extLst>
          </p:cNvPr>
          <p:cNvSpPr>
            <a:spLocks noGrp="1"/>
          </p:cNvSpPr>
          <p:nvPr>
            <p:ph type="ftr" sz="quarter" idx="11"/>
          </p:nvPr>
        </p:nvSpPr>
        <p:spPr/>
        <p:txBody>
          <a:bodyPr/>
          <a:lstStyle/>
          <a:p>
            <a:endParaRPr lang="en-US"/>
          </a:p>
        </p:txBody>
      </p:sp>
      <p:sp>
        <p:nvSpPr>
          <p:cNvPr id="2400" name="Google Shape;2400;p30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339</a:t>
            </a:fld>
            <a:endParaRPr/>
          </a:p>
        </p:txBody>
      </p:sp>
      <p:sp>
        <p:nvSpPr>
          <p:cNvPr id="2401" name="Google Shape;2401;p302"/>
          <p:cNvSpPr txBox="1">
            <a:spLocks noGrp="1"/>
          </p:cNvSpPr>
          <p:nvPr>
            <p:ph type="body" idx="4294967295"/>
          </p:nvPr>
        </p:nvSpPr>
        <p:spPr>
          <a:xfrm>
            <a:off x="0" y="2090738"/>
            <a:ext cx="5283200" cy="3167062"/>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667" dirty="0">
                <a:solidFill>
                  <a:schemeClr val="dk1"/>
                </a:solidFill>
                <a:latin typeface="+mj-lt"/>
                <a:ea typeface="Calibri"/>
                <a:cs typeface="Calibri"/>
                <a:sym typeface="Calibri"/>
              </a:rPr>
              <a:t>Proving </a:t>
            </a:r>
            <a:r>
              <a:rPr lang="en-US" sz="2667" dirty="0">
                <a:solidFill>
                  <a:schemeClr val="dk1"/>
                </a:solidFill>
                <a:latin typeface="+mj-lt"/>
                <a:ea typeface="Calibri"/>
                <a:cs typeface="Calibri"/>
                <a:sym typeface="Calibri"/>
              </a:rPr>
              <a:t>a claimed identity</a:t>
            </a:r>
            <a:endParaRPr dirty="0">
              <a:latin typeface="+mj-lt"/>
            </a:endParaRPr>
          </a:p>
          <a:p>
            <a:pPr marL="626518" lvl="1" indent="-203195">
              <a:lnSpc>
                <a:spcPct val="90000"/>
              </a:lnSpc>
              <a:spcBef>
                <a:spcPts val="400"/>
              </a:spcBef>
              <a:buClr>
                <a:schemeClr val="dk1"/>
              </a:buClr>
              <a:buSzPts val="1600"/>
              <a:buFont typeface="Arial"/>
              <a:buChar char="•"/>
            </a:pPr>
            <a:r>
              <a:rPr lang="en" sz="2400" dirty="0">
                <a:solidFill>
                  <a:schemeClr val="dk1"/>
                </a:solidFill>
                <a:latin typeface="+mj-lt"/>
                <a:ea typeface="Calibri"/>
                <a:cs typeface="Calibri"/>
                <a:sym typeface="Calibri"/>
              </a:rPr>
              <a:t>Type 1:  Something you know</a:t>
            </a:r>
            <a:endParaRPr dirty="0">
              <a:latin typeface="+mj-lt"/>
            </a:endParaRPr>
          </a:p>
          <a:p>
            <a:pPr marL="626518" lvl="1" indent="-203195">
              <a:lnSpc>
                <a:spcPct val="90000"/>
              </a:lnSpc>
              <a:spcBef>
                <a:spcPts val="400"/>
              </a:spcBef>
              <a:buClr>
                <a:schemeClr val="dk1"/>
              </a:buClr>
              <a:buSzPts val="1600"/>
              <a:buFont typeface="Arial"/>
              <a:buChar char="•"/>
            </a:pPr>
            <a:r>
              <a:rPr lang="en" sz="2400" dirty="0">
                <a:solidFill>
                  <a:schemeClr val="dk1"/>
                </a:solidFill>
                <a:latin typeface="+mj-lt"/>
                <a:ea typeface="Calibri"/>
                <a:cs typeface="Calibri"/>
                <a:sym typeface="Calibri"/>
              </a:rPr>
              <a:t>Type 2:  Something you have</a:t>
            </a:r>
            <a:endParaRPr dirty="0">
              <a:latin typeface="+mj-lt"/>
            </a:endParaRPr>
          </a:p>
          <a:p>
            <a:pPr marL="626518" lvl="1" indent="-203195">
              <a:lnSpc>
                <a:spcPct val="90000"/>
              </a:lnSpc>
              <a:spcBef>
                <a:spcPts val="400"/>
              </a:spcBef>
              <a:buClr>
                <a:schemeClr val="dk1"/>
              </a:buClr>
              <a:buSzPts val="1600"/>
              <a:buFont typeface="Arial"/>
              <a:buChar char="•"/>
            </a:pPr>
            <a:r>
              <a:rPr lang="en" sz="2400" dirty="0">
                <a:solidFill>
                  <a:schemeClr val="dk1"/>
                </a:solidFill>
                <a:latin typeface="+mj-lt"/>
                <a:ea typeface="Calibri"/>
                <a:cs typeface="Calibri"/>
                <a:sym typeface="Calibri"/>
              </a:rPr>
              <a:t>Type 3:  Something you are</a:t>
            </a:r>
          </a:p>
          <a:p>
            <a:pPr marL="16933" indent="-203195">
              <a:lnSpc>
                <a:spcPct val="90000"/>
              </a:lnSpc>
              <a:spcBef>
                <a:spcPts val="400"/>
              </a:spcBef>
              <a:buClr>
                <a:schemeClr val="dk1"/>
              </a:buClr>
              <a:buSzPts val="1600"/>
              <a:buFont typeface="Arial"/>
              <a:buChar char="•"/>
            </a:pPr>
            <a:r>
              <a:rPr lang="en" sz="2400" dirty="0">
                <a:solidFill>
                  <a:schemeClr val="dk1"/>
                </a:solidFill>
                <a:latin typeface="Calibri"/>
                <a:cs typeface="Calibri"/>
                <a:sym typeface="Calibri"/>
              </a:rPr>
              <a:t>The </a:t>
            </a:r>
            <a:r>
              <a:rPr lang="en-US" sz="2400" dirty="0">
                <a:solidFill>
                  <a:schemeClr val="dk1"/>
                </a:solidFill>
                <a:latin typeface="Calibri"/>
                <a:cs typeface="Calibri"/>
                <a:sym typeface="Calibri"/>
              </a:rPr>
              <a:t>Strongest authentication is multi-factor---a combination of the above</a:t>
            </a:r>
          </a:p>
          <a:p>
            <a:pPr marL="16933" indent="-203195">
              <a:lnSpc>
                <a:spcPct val="90000"/>
              </a:lnSpc>
              <a:spcBef>
                <a:spcPts val="400"/>
              </a:spcBef>
              <a:buClr>
                <a:schemeClr val="dk1"/>
              </a:buClr>
              <a:buSzPts val="1600"/>
              <a:buFont typeface="Arial"/>
              <a:buChar char="•"/>
            </a:pPr>
            <a:r>
              <a:rPr lang="en-US" sz="2400" dirty="0">
                <a:solidFill>
                  <a:schemeClr val="dk1"/>
                </a:solidFill>
                <a:latin typeface="Calibri"/>
                <a:cs typeface="Calibri"/>
                <a:sym typeface="Calibri"/>
              </a:rPr>
              <a:t>Mutual Authentication is desirable as well</a:t>
            </a:r>
            <a:endParaRPr sz="2400" dirty="0"/>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203195" indent="-33866">
              <a:lnSpc>
                <a:spcPct val="90000"/>
              </a:lnSpc>
              <a:spcBef>
                <a:spcPts val="933"/>
              </a:spcBef>
              <a:spcAft>
                <a:spcPts val="2133"/>
              </a:spcAft>
              <a:buClr>
                <a:schemeClr val="dk1"/>
              </a:buClr>
              <a:buSzPts val="1900"/>
              <a:buNone/>
            </a:pPr>
            <a:endParaRPr sz="32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11C6FA5-F237-4940-8956-6C28D7244F0F}"/>
              </a:ext>
            </a:extLst>
          </p:cNvPr>
          <p:cNvPicPr>
            <a:picLocks noChangeAspect="1"/>
          </p:cNvPicPr>
          <p:nvPr/>
        </p:nvPicPr>
        <p:blipFill>
          <a:blip r:embed="rId3"/>
          <a:stretch>
            <a:fillRect/>
          </a:stretch>
        </p:blipFill>
        <p:spPr>
          <a:xfrm>
            <a:off x="6096000" y="1845400"/>
            <a:ext cx="5283200" cy="3657600"/>
          </a:xfrm>
          <a:prstGeom prst="rect">
            <a:avLst/>
          </a:prstGeom>
        </p:spPr>
      </p:pic>
    </p:spTree>
    <p:extLst>
      <p:ext uri="{BB962C8B-B14F-4D97-AF65-F5344CB8AC3E}">
        <p14:creationId xmlns:p14="http://schemas.microsoft.com/office/powerpoint/2010/main" val="757057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3125815" y="407961"/>
            <a:ext cx="82280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 sz="4000" dirty="0">
                <a:latin typeface="Assistant"/>
                <a:ea typeface="Assistant"/>
                <a:cs typeface="Assistant"/>
                <a:sym typeface="Assistant"/>
              </a:rPr>
              <a:t>Information Security Program</a:t>
            </a:r>
            <a:endParaRPr sz="1600" dirty="0"/>
          </a:p>
        </p:txBody>
      </p:sp>
      <p:sp>
        <p:nvSpPr>
          <p:cNvPr id="284" name="Google Shape;284;p42"/>
          <p:cNvSpPr txBox="1">
            <a:spLocks noGrp="1"/>
          </p:cNvSpPr>
          <p:nvPr>
            <p:ph idx="1"/>
          </p:nvPr>
        </p:nvSpPr>
        <p:spPr>
          <a:xfrm>
            <a:off x="1211200" y="1370400"/>
            <a:ext cx="9549600" cy="4237200"/>
          </a:xfrm>
          <a:prstGeom prst="rect">
            <a:avLst/>
          </a:prstGeom>
          <a:noFill/>
          <a:ln>
            <a:noFill/>
          </a:ln>
        </p:spPr>
        <p:txBody>
          <a:bodyPr spcFirstLastPara="1" wrap="square" lIns="100767" tIns="50367" rIns="100767" bIns="50367" anchor="t" anchorCtr="0">
            <a:noAutofit/>
          </a:bodyPr>
          <a:lstStyle/>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Provides the means for achieving strategy</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Policies/Standards/Procedures/Guidelines</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Roles and Responsibilities</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SLA's Service Level Agreements/Outsourcing</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Data Classification/Security </a:t>
            </a:r>
            <a:endParaRPr sz="1600" dirty="0"/>
          </a:p>
          <a:p>
            <a:pPr marL="355591" indent="-313259">
              <a:lnSpc>
                <a:spcPct val="80000"/>
              </a:lnSpc>
              <a:spcBef>
                <a:spcPts val="933"/>
              </a:spcBef>
              <a:buClr>
                <a:schemeClr val="dk1"/>
              </a:buClr>
              <a:buSzPts val="1300"/>
              <a:buFont typeface="Assistant"/>
              <a:buChar char="●"/>
            </a:pPr>
            <a:r>
              <a:rPr lang="en" sz="2400" dirty="0">
                <a:solidFill>
                  <a:schemeClr val="dk1"/>
                </a:solidFill>
                <a:latin typeface="Assistant"/>
                <a:ea typeface="Assistant"/>
                <a:cs typeface="Assistant"/>
                <a:sym typeface="Assistant"/>
              </a:rPr>
              <a:t>C&amp;A (Certification and Accreditation) </a:t>
            </a:r>
            <a:r>
              <a:rPr lang="en-US" sz="2400" dirty="0">
                <a:solidFill>
                  <a:schemeClr val="dk1"/>
                </a:solidFill>
                <a:latin typeface="Assistant"/>
                <a:ea typeface="Assistant"/>
                <a:cs typeface="Assistant"/>
                <a:sym typeface="Assistant"/>
              </a:rPr>
              <a:t>aka Assessment and Authorization</a:t>
            </a:r>
            <a:endParaRPr sz="1600" dirty="0"/>
          </a:p>
          <a:p>
            <a:pPr marL="355591" indent="-313259">
              <a:lnSpc>
                <a:spcPct val="80000"/>
              </a:lnSpc>
              <a:spcBef>
                <a:spcPts val="933"/>
              </a:spcBef>
              <a:spcAft>
                <a:spcPts val="2133"/>
              </a:spcAft>
              <a:buClr>
                <a:schemeClr val="dk1"/>
              </a:buClr>
              <a:buSzPts val="1300"/>
              <a:buFont typeface="Assistant"/>
              <a:buChar char="●"/>
            </a:pPr>
            <a:r>
              <a:rPr lang="en" sz="2400" dirty="0">
                <a:solidFill>
                  <a:schemeClr val="dk1"/>
                </a:solidFill>
                <a:latin typeface="Assistant"/>
                <a:ea typeface="Assistant"/>
                <a:cs typeface="Assistant"/>
                <a:sym typeface="Assistant"/>
              </a:rPr>
              <a:t>Auditing</a:t>
            </a:r>
            <a:endParaRPr sz="1600" dirty="0"/>
          </a:p>
        </p:txBody>
      </p:sp>
      <p:sp>
        <p:nvSpPr>
          <p:cNvPr id="2" name="Footer Placeholder 1">
            <a:extLst>
              <a:ext uri="{FF2B5EF4-FFF2-40B4-BE49-F238E27FC236}">
                <a16:creationId xmlns:a16="http://schemas.microsoft.com/office/drawing/2014/main" id="{9A3DEEEB-636A-4D36-BAD1-9B3B9F619644}"/>
              </a:ext>
            </a:extLst>
          </p:cNvPr>
          <p:cNvSpPr>
            <a:spLocks noGrp="1"/>
          </p:cNvSpPr>
          <p:nvPr>
            <p:ph type="ftr" sz="quarter" idx="11"/>
          </p:nvPr>
        </p:nvSpPr>
        <p:spPr/>
        <p:txBody>
          <a:bodyPr/>
          <a:lstStyle/>
          <a:p>
            <a:endParaRPr lang="en-US"/>
          </a:p>
        </p:txBody>
      </p:sp>
      <p:sp>
        <p:nvSpPr>
          <p:cNvPr id="285" name="Google Shape;285;p4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34</a:t>
            </a:fld>
            <a:endParaRPr kern="0">
              <a:solidFill>
                <a:srgbClr val="000000"/>
              </a:solidFill>
            </a:endParaRPr>
          </a:p>
        </p:txBody>
      </p:sp>
    </p:spTree>
    <p:extLst>
      <p:ext uri="{BB962C8B-B14F-4D97-AF65-F5344CB8AC3E}">
        <p14:creationId xmlns:p14="http://schemas.microsoft.com/office/powerpoint/2010/main" val="21689243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100" kern="1200" dirty="0">
                <a:solidFill>
                  <a:schemeClr val="tx1">
                    <a:lumMod val="85000"/>
                    <a:lumOff val="15000"/>
                  </a:schemeClr>
                </a:solidFill>
                <a:latin typeface="+mj-lt"/>
                <a:ea typeface="+mj-ea"/>
                <a:cs typeface="+mj-cs"/>
              </a:rPr>
              <a:t>Type 1:  Something You Know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657DA689-3CE4-4DD3-AE6B-FF4DCE7E754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340</a:t>
            </a:fld>
            <a:endParaRPr lang="en-US" sz="600">
              <a:solidFill>
                <a:srgbClr val="FFFFFF"/>
              </a:solidFill>
            </a:endParaRPr>
          </a:p>
        </p:txBody>
      </p:sp>
    </p:spTree>
    <p:extLst>
      <p:ext uri="{BB962C8B-B14F-4D97-AF65-F5344CB8AC3E}">
        <p14:creationId xmlns:p14="http://schemas.microsoft.com/office/powerpoint/2010/main" val="14012595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303"/>
          <p:cNvSpPr txBox="1">
            <a:spLocks noGrp="1"/>
          </p:cNvSpPr>
          <p:nvPr>
            <p:ph type="title"/>
          </p:nvPr>
        </p:nvSpPr>
        <p:spPr>
          <a:xfrm>
            <a:off x="838200" y="0"/>
            <a:ext cx="10515600" cy="1325600"/>
          </a:xfrm>
          <a:prstGeom prst="rect">
            <a:avLst/>
          </a:prstGeom>
          <a:noFill/>
          <a:ln>
            <a:noFill/>
          </a:ln>
        </p:spPr>
        <p:txBody>
          <a:bodyPr spcFirstLastPara="1" wrap="square" lIns="100767" tIns="50367" rIns="100767" bIns="50367" anchor="ctr" anchorCtr="0">
            <a:noAutofit/>
          </a:bodyPr>
          <a:lstStyle/>
          <a:p>
            <a:r>
              <a:rPr lang="en" dirty="0"/>
              <a:t>Type 1: Something You Know</a:t>
            </a:r>
            <a:endParaRPr sz="1600" dirty="0"/>
          </a:p>
        </p:txBody>
      </p:sp>
      <p:sp>
        <p:nvSpPr>
          <p:cNvPr id="3" name="Footer Placeholder 2">
            <a:extLst>
              <a:ext uri="{FF2B5EF4-FFF2-40B4-BE49-F238E27FC236}">
                <a16:creationId xmlns:a16="http://schemas.microsoft.com/office/drawing/2014/main" id="{CF4D7A08-DBED-4A3B-A165-C3D57D2A8B1C}"/>
              </a:ext>
            </a:extLst>
          </p:cNvPr>
          <p:cNvSpPr>
            <a:spLocks noGrp="1"/>
          </p:cNvSpPr>
          <p:nvPr>
            <p:ph type="ftr" sz="quarter" idx="11"/>
          </p:nvPr>
        </p:nvSpPr>
        <p:spPr/>
        <p:txBody>
          <a:bodyPr/>
          <a:lstStyle/>
          <a:p>
            <a:endParaRPr lang="en-US"/>
          </a:p>
        </p:txBody>
      </p:sp>
      <p:sp>
        <p:nvSpPr>
          <p:cNvPr id="2407" name="Google Shape;2407;p30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341</a:t>
            </a:fld>
            <a:endParaRPr/>
          </a:p>
        </p:txBody>
      </p:sp>
      <p:sp>
        <p:nvSpPr>
          <p:cNvPr id="2408" name="Google Shape;2408;p303"/>
          <p:cNvSpPr txBox="1">
            <a:spLocks noGrp="1"/>
          </p:cNvSpPr>
          <p:nvPr>
            <p:ph type="body" idx="4294967295"/>
          </p:nvPr>
        </p:nvSpPr>
        <p:spPr>
          <a:xfrm>
            <a:off x="0" y="1431925"/>
            <a:ext cx="6637338" cy="3729038"/>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Passwords/Passphrases/Cognitive Password</a:t>
            </a:r>
            <a:endParaRPr sz="1600" dirty="0"/>
          </a:p>
          <a:p>
            <a:pPr marL="203195" indent="-194728">
              <a:lnSpc>
                <a:spcPct val="90000"/>
              </a:lnSpc>
              <a:spcBef>
                <a:spcPts val="933"/>
              </a:spcBef>
              <a:buClr>
                <a:schemeClr val="dk1"/>
              </a:buClr>
              <a:buSzPts val="1900"/>
              <a:buFont typeface="Arial"/>
              <a:buChar char="•"/>
            </a:pPr>
            <a:r>
              <a:rPr lang="en-US" sz="2533" b="1" dirty="0">
                <a:solidFill>
                  <a:schemeClr val="dk1"/>
                </a:solidFill>
                <a:latin typeface="Calibri"/>
                <a:ea typeface="Calibri"/>
                <a:cs typeface="Calibri"/>
                <a:sym typeface="Calibri"/>
              </a:rPr>
              <a:t>TRADITIONAL </a:t>
            </a:r>
            <a:r>
              <a:rPr lang="en" sz="2533" dirty="0">
                <a:solidFill>
                  <a:schemeClr val="dk1"/>
                </a:solidFill>
                <a:latin typeface="Calibri"/>
                <a:ea typeface="Calibri"/>
                <a:cs typeface="Calibri"/>
                <a:sym typeface="Calibri"/>
              </a:rPr>
              <a:t>Best practices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8 characters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Change on a regular basis</a:t>
            </a:r>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cs typeface="Calibri"/>
                <a:sym typeface="Calibri"/>
              </a:rPr>
              <a:t>Upper and Lower</a:t>
            </a:r>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cs typeface="Calibri"/>
                <a:sym typeface="Calibri"/>
              </a:rPr>
              <a:t>Include Alphanumerics and non-alphanum</a:t>
            </a:r>
            <a:r>
              <a:rPr lang="en-US" sz="2133" dirty="0" err="1">
                <a:solidFill>
                  <a:schemeClr val="dk1"/>
                </a:solidFill>
                <a:latin typeface="Calibri"/>
                <a:cs typeface="Calibri"/>
                <a:sym typeface="Calibri"/>
              </a:rPr>
              <a:t>eric</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Enforce password history</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Consider brute force and dictionary attacks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Ease of cracking cognitive passwords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Graphic Image</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Enable clipping levels and respond accordingly</a:t>
            </a:r>
          </a:p>
          <a:p>
            <a:pPr marL="626518" lvl="1" indent="-203195">
              <a:lnSpc>
                <a:spcPct val="90000"/>
              </a:lnSpc>
              <a:spcBef>
                <a:spcPts val="400"/>
              </a:spcBef>
              <a:spcAft>
                <a:spcPts val="2133"/>
              </a:spcAft>
              <a:buClr>
                <a:schemeClr val="dk1"/>
              </a:buClr>
              <a:buSzPts val="1600"/>
              <a:buFont typeface="Arial"/>
              <a:buChar char="•"/>
            </a:pPr>
            <a:endParaRPr sz="1600" dirty="0"/>
          </a:p>
        </p:txBody>
      </p:sp>
      <p:pic>
        <p:nvPicPr>
          <p:cNvPr id="2" name="Picture 1">
            <a:extLst>
              <a:ext uri="{FF2B5EF4-FFF2-40B4-BE49-F238E27FC236}">
                <a16:creationId xmlns:a16="http://schemas.microsoft.com/office/drawing/2014/main" id="{D4FAF6FA-BCCE-463C-8F0F-8AD30CE268D3}"/>
              </a:ext>
            </a:extLst>
          </p:cNvPr>
          <p:cNvPicPr>
            <a:picLocks noChangeAspect="1"/>
          </p:cNvPicPr>
          <p:nvPr/>
        </p:nvPicPr>
        <p:blipFill>
          <a:blip r:embed="rId3"/>
          <a:stretch>
            <a:fillRect/>
          </a:stretch>
        </p:blipFill>
        <p:spPr>
          <a:xfrm>
            <a:off x="7580243" y="1671184"/>
            <a:ext cx="4370072" cy="3550683"/>
          </a:xfrm>
          <a:prstGeom prst="rect">
            <a:avLst/>
          </a:prstGeom>
        </p:spPr>
      </p:pic>
    </p:spTree>
    <p:extLst>
      <p:ext uri="{BB962C8B-B14F-4D97-AF65-F5344CB8AC3E}">
        <p14:creationId xmlns:p14="http://schemas.microsoft.com/office/powerpoint/2010/main" val="222443860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100" kern="1200" dirty="0">
                <a:solidFill>
                  <a:schemeClr val="tx1">
                    <a:lumMod val="85000"/>
                    <a:lumOff val="15000"/>
                  </a:schemeClr>
                </a:solidFill>
                <a:latin typeface="+mj-lt"/>
                <a:ea typeface="+mj-ea"/>
                <a:cs typeface="+mj-cs"/>
              </a:rPr>
              <a:t>Type 2:  Something You Have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2E32938-11EB-476A-9E88-D3313501F93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342</a:t>
            </a:fld>
            <a:endParaRPr lang="en-US" sz="600">
              <a:solidFill>
                <a:srgbClr val="FFFFFF"/>
              </a:solidFill>
            </a:endParaRPr>
          </a:p>
        </p:txBody>
      </p:sp>
    </p:spTree>
    <p:extLst>
      <p:ext uri="{BB962C8B-B14F-4D97-AF65-F5344CB8AC3E}">
        <p14:creationId xmlns:p14="http://schemas.microsoft.com/office/powerpoint/2010/main" val="353840061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0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Type 2: Something you have</a:t>
            </a:r>
            <a:endParaRPr sz="1600" dirty="0"/>
          </a:p>
        </p:txBody>
      </p:sp>
      <p:sp>
        <p:nvSpPr>
          <p:cNvPr id="2" name="Footer Placeholder 1">
            <a:extLst>
              <a:ext uri="{FF2B5EF4-FFF2-40B4-BE49-F238E27FC236}">
                <a16:creationId xmlns:a16="http://schemas.microsoft.com/office/drawing/2014/main" id="{BA1B86AE-1C18-46FF-A3F0-737689AD0AA5}"/>
              </a:ext>
            </a:extLst>
          </p:cNvPr>
          <p:cNvSpPr>
            <a:spLocks noGrp="1"/>
          </p:cNvSpPr>
          <p:nvPr>
            <p:ph type="ftr" sz="quarter" idx="11"/>
          </p:nvPr>
        </p:nvSpPr>
        <p:spPr/>
        <p:txBody>
          <a:bodyPr/>
          <a:lstStyle/>
          <a:p>
            <a:endParaRPr lang="en-US"/>
          </a:p>
        </p:txBody>
      </p:sp>
      <p:sp>
        <p:nvSpPr>
          <p:cNvPr id="2414" name="Google Shape;2414;p30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343</a:t>
            </a:fld>
            <a:endParaRPr/>
          </a:p>
        </p:txBody>
      </p:sp>
      <p:sp>
        <p:nvSpPr>
          <p:cNvPr id="2415" name="Google Shape;2415;p304"/>
          <p:cNvSpPr txBox="1">
            <a:spLocks noGrp="1"/>
          </p:cNvSpPr>
          <p:nvPr>
            <p:ph type="body" idx="4294967295"/>
          </p:nvPr>
        </p:nvSpPr>
        <p:spPr>
          <a:xfrm>
            <a:off x="0" y="1844675"/>
            <a:ext cx="7886700"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Token Devices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Smart Card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Memory Card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Hardware Key</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Cryptographic Key</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Certificate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Cookies</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334258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30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200"/>
            </a:pPr>
            <a:r>
              <a:rPr lang="en" sz="2933" dirty="0"/>
              <a:t>Token Devices: One Time Password Generators</a:t>
            </a:r>
            <a:endParaRPr sz="1600" dirty="0"/>
          </a:p>
        </p:txBody>
      </p:sp>
      <p:sp>
        <p:nvSpPr>
          <p:cNvPr id="2" name="Footer Placeholder 1">
            <a:extLst>
              <a:ext uri="{FF2B5EF4-FFF2-40B4-BE49-F238E27FC236}">
                <a16:creationId xmlns:a16="http://schemas.microsoft.com/office/drawing/2014/main" id="{16BE46D9-1F86-4AF1-B0AE-BF95E74B2FE2}"/>
              </a:ext>
            </a:extLst>
          </p:cNvPr>
          <p:cNvSpPr>
            <a:spLocks noGrp="1"/>
          </p:cNvSpPr>
          <p:nvPr>
            <p:ph type="ftr" sz="quarter" idx="11"/>
          </p:nvPr>
        </p:nvSpPr>
        <p:spPr/>
        <p:txBody>
          <a:bodyPr/>
          <a:lstStyle/>
          <a:p>
            <a:endParaRPr lang="en-US"/>
          </a:p>
        </p:txBody>
      </p:sp>
      <p:sp>
        <p:nvSpPr>
          <p:cNvPr id="2421" name="Google Shape;2421;p30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344</a:t>
            </a:fld>
            <a:endParaRPr/>
          </a:p>
        </p:txBody>
      </p:sp>
      <p:sp>
        <p:nvSpPr>
          <p:cNvPr id="2422" name="Google Shape;2422;p305"/>
          <p:cNvSpPr txBox="1">
            <a:spLocks noGrp="1"/>
          </p:cNvSpPr>
          <p:nvPr>
            <p:ph type="body" idx="4294967295"/>
          </p:nvPr>
        </p:nvSpPr>
        <p:spPr>
          <a:xfrm>
            <a:off x="0" y="2247900"/>
            <a:ext cx="788511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a:solidFill>
                  <a:schemeClr val="dk1"/>
                </a:solidFill>
                <a:latin typeface="Calibri"/>
                <a:ea typeface="Calibri"/>
                <a:cs typeface="Calibri"/>
                <a:sym typeface="Calibri"/>
              </a:rPr>
              <a:t>Password that is used only once then no longer valid</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One time password reduces vulnerability associated with sniffing passwords.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Simple device to implement</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Can be costly</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Users can lose or damage</a:t>
            </a:r>
            <a:endParaRPr sz="1600"/>
          </a:p>
          <a:p>
            <a:pPr marL="626518" lvl="1" indent="-203195">
              <a:lnSpc>
                <a:spcPct val="90000"/>
              </a:lnSpc>
              <a:spcBef>
                <a:spcPts val="400"/>
              </a:spcBef>
              <a:spcAft>
                <a:spcPts val="2133"/>
              </a:spcAft>
              <a:buClr>
                <a:schemeClr val="dk1"/>
              </a:buClr>
              <a:buSzPts val="1600"/>
              <a:buFont typeface="Arial"/>
              <a:buChar char="•"/>
            </a:pPr>
            <a:r>
              <a:rPr lang="en" sz="2133">
                <a:solidFill>
                  <a:schemeClr val="dk1"/>
                </a:solidFill>
                <a:latin typeface="Calibri"/>
                <a:ea typeface="Calibri"/>
                <a:cs typeface="Calibri"/>
                <a:sym typeface="Calibri"/>
              </a:rPr>
              <a:t>Two Types:  Synchronous/Asynchronous</a:t>
            </a:r>
            <a:endParaRPr sz="1600"/>
          </a:p>
        </p:txBody>
      </p:sp>
    </p:spTree>
    <p:extLst>
      <p:ext uri="{BB962C8B-B14F-4D97-AF65-F5344CB8AC3E}">
        <p14:creationId xmlns:p14="http://schemas.microsoft.com/office/powerpoint/2010/main" val="36272011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306"/>
          <p:cNvSpPr txBox="1">
            <a:spLocks noGrp="1"/>
          </p:cNvSpPr>
          <p:nvPr>
            <p:ph type="title"/>
          </p:nvPr>
        </p:nvSpPr>
        <p:spPr>
          <a:xfrm>
            <a:off x="838200" y="136449"/>
            <a:ext cx="10515600" cy="1325600"/>
          </a:xfrm>
          <a:prstGeom prst="rect">
            <a:avLst/>
          </a:prstGeom>
          <a:noFill/>
          <a:ln>
            <a:noFill/>
          </a:ln>
        </p:spPr>
        <p:txBody>
          <a:bodyPr spcFirstLastPara="1" wrap="square" lIns="100767" tIns="50367" rIns="100767" bIns="50367" anchor="ctr" anchorCtr="0">
            <a:noAutofit/>
          </a:bodyPr>
          <a:lstStyle/>
          <a:p>
            <a:r>
              <a:rPr lang="en" dirty="0"/>
              <a:t>Token Devices</a:t>
            </a:r>
            <a:endParaRPr sz="1600" dirty="0"/>
          </a:p>
        </p:txBody>
      </p:sp>
      <p:sp>
        <p:nvSpPr>
          <p:cNvPr id="2" name="Footer Placeholder 1">
            <a:extLst>
              <a:ext uri="{FF2B5EF4-FFF2-40B4-BE49-F238E27FC236}">
                <a16:creationId xmlns:a16="http://schemas.microsoft.com/office/drawing/2014/main" id="{C09F68F2-E088-445E-BCEB-024874E7CB95}"/>
              </a:ext>
            </a:extLst>
          </p:cNvPr>
          <p:cNvSpPr>
            <a:spLocks noGrp="1"/>
          </p:cNvSpPr>
          <p:nvPr>
            <p:ph type="ftr" sz="quarter" idx="11"/>
          </p:nvPr>
        </p:nvSpPr>
        <p:spPr/>
        <p:txBody>
          <a:bodyPr/>
          <a:lstStyle/>
          <a:p>
            <a:endParaRPr lang="en-US"/>
          </a:p>
        </p:txBody>
      </p:sp>
      <p:sp>
        <p:nvSpPr>
          <p:cNvPr id="2428" name="Google Shape;2428;p30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345</a:t>
            </a:fld>
            <a:endParaRPr/>
          </a:p>
        </p:txBody>
      </p:sp>
      <p:pic>
        <p:nvPicPr>
          <p:cNvPr id="2429" name="Google Shape;2429;p306" descr="secureID"/>
          <p:cNvPicPr preferRelativeResize="0"/>
          <p:nvPr/>
        </p:nvPicPr>
        <p:blipFill rotWithShape="1">
          <a:blip r:embed="rId3">
            <a:alphaModFix/>
          </a:blip>
          <a:srcRect/>
          <a:stretch/>
        </p:blipFill>
        <p:spPr>
          <a:xfrm>
            <a:off x="1578708" y="4240216"/>
            <a:ext cx="3079261" cy="1896400"/>
          </a:xfrm>
          <a:prstGeom prst="rect">
            <a:avLst/>
          </a:prstGeom>
          <a:noFill/>
          <a:ln>
            <a:noFill/>
          </a:ln>
        </p:spPr>
      </p:pic>
      <p:sp>
        <p:nvSpPr>
          <p:cNvPr id="2430" name="Google Shape;2430;p306"/>
          <p:cNvSpPr txBox="1"/>
          <p:nvPr/>
        </p:nvSpPr>
        <p:spPr>
          <a:xfrm>
            <a:off x="838201" y="1321372"/>
            <a:ext cx="4597999" cy="1896400"/>
          </a:xfrm>
          <a:prstGeom prst="rect">
            <a:avLst/>
          </a:prstGeom>
          <a:noFill/>
          <a:ln>
            <a:noFill/>
          </a:ln>
        </p:spPr>
        <p:txBody>
          <a:bodyPr spcFirstLastPara="1" wrap="square" lIns="83100" tIns="41567" rIns="83100" bIns="41567" anchor="t" anchorCtr="0">
            <a:noAutofit/>
          </a:bodyPr>
          <a:lstStyle/>
          <a:p>
            <a:pPr indent="-93131">
              <a:buClr>
                <a:schemeClr val="dk2"/>
              </a:buClr>
              <a:buSzPts val="1100"/>
              <a:buFont typeface="Arial"/>
              <a:buChar char="•"/>
            </a:pPr>
            <a:r>
              <a:rPr lang="en-US" sz="2400" dirty="0">
                <a:solidFill>
                  <a:schemeClr val="dk2"/>
                </a:solidFill>
              </a:rPr>
              <a:t>Synchronous Token Devices</a:t>
            </a:r>
          </a:p>
          <a:p>
            <a:pPr indent="-93131">
              <a:buClr>
                <a:schemeClr val="dk2"/>
              </a:buClr>
              <a:buSzPts val="1100"/>
              <a:buFont typeface="Arial"/>
              <a:buChar char="•"/>
            </a:pPr>
            <a:r>
              <a:rPr lang="en" sz="2400" dirty="0">
                <a:solidFill>
                  <a:schemeClr val="dk2"/>
                </a:solidFill>
                <a:latin typeface="Arial"/>
                <a:ea typeface="Arial"/>
                <a:cs typeface="Arial"/>
                <a:sym typeface="Arial"/>
              </a:rPr>
              <a:t>Rely upon synchronizing with authentication server.  </a:t>
            </a:r>
            <a:br>
              <a:rPr lang="en" sz="2400" dirty="0">
                <a:solidFill>
                  <a:schemeClr val="dk2"/>
                </a:solidFill>
                <a:latin typeface="Arial"/>
                <a:ea typeface="Arial"/>
                <a:cs typeface="Arial"/>
                <a:sym typeface="Arial"/>
              </a:rPr>
            </a:br>
            <a:r>
              <a:rPr lang="en" sz="2400" dirty="0">
                <a:solidFill>
                  <a:schemeClr val="dk2"/>
                </a:solidFill>
                <a:latin typeface="Arial"/>
                <a:ea typeface="Arial"/>
                <a:cs typeface="Arial"/>
                <a:sym typeface="Arial"/>
              </a:rPr>
              <a:t>Frequently time based, but could be event based</a:t>
            </a:r>
            <a:endParaRPr sz="2133" dirty="0"/>
          </a:p>
          <a:p>
            <a:pPr indent="-93131">
              <a:buClr>
                <a:schemeClr val="dk2"/>
              </a:buClr>
              <a:buSzPts val="1100"/>
              <a:buFont typeface="Arial"/>
              <a:buChar char="•"/>
            </a:pPr>
            <a:r>
              <a:rPr lang="en" sz="2400" dirty="0">
                <a:solidFill>
                  <a:schemeClr val="dk2"/>
                </a:solidFill>
                <a:latin typeface="Arial"/>
                <a:ea typeface="Arial"/>
                <a:cs typeface="Arial"/>
                <a:sym typeface="Arial"/>
              </a:rPr>
              <a:t>If damaged, or battery fails, must be </a:t>
            </a:r>
            <a:r>
              <a:rPr lang="en" sz="2400" dirty="0">
                <a:solidFill>
                  <a:schemeClr val="dk2"/>
                </a:solidFill>
              </a:rPr>
              <a:t>re-synchronized</a:t>
            </a:r>
            <a:endParaRPr sz="2400" dirty="0">
              <a:solidFill>
                <a:schemeClr val="dk2"/>
              </a:solidFill>
            </a:endParaRPr>
          </a:p>
          <a:p>
            <a:pPr indent="-93131">
              <a:buClr>
                <a:schemeClr val="dk2"/>
              </a:buClr>
              <a:buSzPts val="1100"/>
              <a:buFont typeface="Arial"/>
              <a:buChar char="•"/>
            </a:pPr>
            <a:r>
              <a:rPr lang="en" sz="2400" dirty="0">
                <a:solidFill>
                  <a:schemeClr val="dk2"/>
                </a:solidFill>
                <a:latin typeface="Arial"/>
                <a:ea typeface="Arial"/>
                <a:cs typeface="Arial"/>
                <a:sym typeface="Arial"/>
              </a:rPr>
              <a:t>Authentication server knows what “password” to expect based on time or event.</a:t>
            </a:r>
            <a:endParaRPr sz="2133" dirty="0"/>
          </a:p>
          <a:p>
            <a:pPr>
              <a:buClr>
                <a:schemeClr val="dk1"/>
              </a:buClr>
              <a:buSzPts val="1100"/>
            </a:pPr>
            <a:endParaRPr sz="2400" dirty="0">
              <a:solidFill>
                <a:schemeClr val="dk2"/>
              </a:solidFill>
              <a:latin typeface="Arial"/>
              <a:ea typeface="Arial"/>
              <a:cs typeface="Arial"/>
              <a:sym typeface="Arial"/>
            </a:endParaRPr>
          </a:p>
        </p:txBody>
      </p:sp>
      <p:pic>
        <p:nvPicPr>
          <p:cNvPr id="6" name="Google Shape;2438;p307" descr="challenge-smart-card">
            <a:extLst>
              <a:ext uri="{FF2B5EF4-FFF2-40B4-BE49-F238E27FC236}">
                <a16:creationId xmlns:a16="http://schemas.microsoft.com/office/drawing/2014/main" id="{A98DA3AE-4FC1-47BF-A4F2-2B58EF7E60E0}"/>
              </a:ext>
            </a:extLst>
          </p:cNvPr>
          <p:cNvPicPr preferRelativeResize="0"/>
          <p:nvPr/>
        </p:nvPicPr>
        <p:blipFill rotWithShape="1">
          <a:blip r:embed="rId4">
            <a:alphaModFix/>
          </a:blip>
          <a:srcRect/>
          <a:stretch/>
        </p:blipFill>
        <p:spPr>
          <a:xfrm>
            <a:off x="7151077" y="4493925"/>
            <a:ext cx="2919047" cy="1642691"/>
          </a:xfrm>
          <a:prstGeom prst="rect">
            <a:avLst/>
          </a:prstGeom>
          <a:noFill/>
          <a:ln>
            <a:noFill/>
          </a:ln>
        </p:spPr>
      </p:pic>
      <p:sp>
        <p:nvSpPr>
          <p:cNvPr id="7" name="Google Shape;2437;p307">
            <a:extLst>
              <a:ext uri="{FF2B5EF4-FFF2-40B4-BE49-F238E27FC236}">
                <a16:creationId xmlns:a16="http://schemas.microsoft.com/office/drawing/2014/main" id="{2A2463F7-1066-4CDC-B278-09E84C5F829F}"/>
              </a:ext>
            </a:extLst>
          </p:cNvPr>
          <p:cNvSpPr txBox="1">
            <a:spLocks/>
          </p:cNvSpPr>
          <p:nvPr/>
        </p:nvSpPr>
        <p:spPr>
          <a:xfrm>
            <a:off x="5673969" y="1375508"/>
            <a:ext cx="6096000" cy="3118417"/>
          </a:xfrm>
          <a:prstGeom prst="rect">
            <a:avLst/>
          </a:prstGeom>
          <a:noFill/>
          <a:ln>
            <a:noFill/>
          </a:ln>
        </p:spPr>
        <p:txBody>
          <a:bodyPr spcFirstLastPara="1" wrap="square" lIns="100767" tIns="50367" rIns="100767" bIns="50367"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372524" indent="-304792">
              <a:lnSpc>
                <a:spcPct val="70000"/>
              </a:lnSpc>
              <a:buClr>
                <a:schemeClr val="dk1"/>
              </a:buClr>
              <a:buSzPts val="1100"/>
              <a:buNone/>
            </a:pPr>
            <a:r>
              <a:rPr lang="en-US" sz="1867" dirty="0">
                <a:solidFill>
                  <a:schemeClr val="dk2"/>
                </a:solidFill>
                <a:latin typeface="Arial"/>
                <a:cs typeface="Arial"/>
                <a:sym typeface="Calibri"/>
              </a:rPr>
              <a:t>Asynchronous/ Challenge Response</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User logs in</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Authentication returns a challenge to the user</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User types challenge string into token device and presses enter.</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Token device returns a reply</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Only that specific user’s token device could respond with the expected reply.</a:t>
            </a:r>
            <a:endParaRPr lang="en-US" sz="1867" dirty="0">
              <a:solidFill>
                <a:schemeClr val="dk2"/>
              </a:solidFill>
              <a:latin typeface="Arial"/>
              <a:cs typeface="Arial"/>
              <a:sym typeface="Arial"/>
            </a:endParaRPr>
          </a:p>
          <a:p>
            <a:pPr marL="516454" indent="-457189">
              <a:lnSpc>
                <a:spcPct val="70000"/>
              </a:lnSpc>
              <a:spcBef>
                <a:spcPts val="933"/>
              </a:spcBef>
              <a:buClr>
                <a:schemeClr val="dk1"/>
              </a:buClr>
              <a:buSzPts val="1500"/>
              <a:buFont typeface="Arial" panose="020B0604020202020204" pitchFamily="34" charset="0"/>
              <a:buChar char="•"/>
            </a:pPr>
            <a:r>
              <a:rPr lang="en-US" sz="1867" dirty="0">
                <a:solidFill>
                  <a:schemeClr val="dk2"/>
                </a:solidFill>
                <a:latin typeface="Arial"/>
                <a:cs typeface="Arial"/>
                <a:sym typeface="Calibri"/>
              </a:rPr>
              <a:t>More Complex than synchronous</a:t>
            </a:r>
            <a:endParaRPr lang="en-US" sz="1867" dirty="0">
              <a:solidFill>
                <a:schemeClr val="dk2"/>
              </a:solidFill>
              <a:latin typeface="Arial"/>
              <a:cs typeface="Arial"/>
              <a:sym typeface="Arial"/>
            </a:endParaRPr>
          </a:p>
          <a:p>
            <a:pPr marL="516454" indent="-457189">
              <a:lnSpc>
                <a:spcPct val="70000"/>
              </a:lnSpc>
              <a:spcBef>
                <a:spcPts val="933"/>
              </a:spcBef>
              <a:spcAft>
                <a:spcPts val="2133"/>
              </a:spcAft>
              <a:buClr>
                <a:schemeClr val="dk1"/>
              </a:buClr>
              <a:buSzPts val="1500"/>
              <a:buFont typeface="Arial" panose="020B0604020202020204" pitchFamily="34" charset="0"/>
              <a:buChar char="•"/>
            </a:pPr>
            <a:r>
              <a:rPr lang="en-US" sz="1867" dirty="0">
                <a:solidFill>
                  <a:schemeClr val="dk2"/>
                </a:solidFill>
                <a:latin typeface="Arial"/>
                <a:cs typeface="Arial"/>
                <a:sym typeface="Calibri"/>
              </a:rPr>
              <a:t>May provide better protection against sniffing</a:t>
            </a:r>
            <a:endParaRPr lang="en-US" sz="1867" dirty="0">
              <a:solidFill>
                <a:schemeClr val="dk2"/>
              </a:solidFill>
              <a:latin typeface="Arial"/>
              <a:cs typeface="Arial"/>
              <a:sym typeface="Arial"/>
            </a:endParaRPr>
          </a:p>
        </p:txBody>
      </p:sp>
    </p:spTree>
    <p:extLst>
      <p:ext uri="{BB962C8B-B14F-4D97-AF65-F5344CB8AC3E}">
        <p14:creationId xmlns:p14="http://schemas.microsoft.com/office/powerpoint/2010/main" val="130135164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0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Memory Cards</a:t>
            </a:r>
            <a:endParaRPr sz="1600" dirty="0"/>
          </a:p>
        </p:txBody>
      </p:sp>
      <p:sp>
        <p:nvSpPr>
          <p:cNvPr id="2" name="Footer Placeholder 1">
            <a:extLst>
              <a:ext uri="{FF2B5EF4-FFF2-40B4-BE49-F238E27FC236}">
                <a16:creationId xmlns:a16="http://schemas.microsoft.com/office/drawing/2014/main" id="{F2F47B77-4DDE-4E4D-BD59-998067FCD7F4}"/>
              </a:ext>
            </a:extLst>
          </p:cNvPr>
          <p:cNvSpPr>
            <a:spLocks noGrp="1"/>
          </p:cNvSpPr>
          <p:nvPr>
            <p:ph type="ftr" sz="quarter" idx="11"/>
          </p:nvPr>
        </p:nvSpPr>
        <p:spPr/>
        <p:txBody>
          <a:bodyPr/>
          <a:lstStyle/>
          <a:p>
            <a:endParaRPr lang="en-US"/>
          </a:p>
        </p:txBody>
      </p:sp>
      <p:sp>
        <p:nvSpPr>
          <p:cNvPr id="2444" name="Google Shape;2444;p30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346</a:t>
            </a:fld>
            <a:endParaRPr/>
          </a:p>
        </p:txBody>
      </p:sp>
      <p:pic>
        <p:nvPicPr>
          <p:cNvPr id="2051" name="Picture 3" descr="Image result for credit card magnetic strip">
            <a:hlinkClick r:id="rId3"/>
            <a:extLst>
              <a:ext uri="{FF2B5EF4-FFF2-40B4-BE49-F238E27FC236}">
                <a16:creationId xmlns:a16="http://schemas.microsoft.com/office/drawing/2014/main" id="{58D7E1A8-D45F-45FE-8811-EACC01D54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615" y="819638"/>
            <a:ext cx="5924063" cy="497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2989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309"/>
          <p:cNvSpPr txBox="1">
            <a:spLocks noGrp="1"/>
          </p:cNvSpPr>
          <p:nvPr>
            <p:ph type="title"/>
          </p:nvPr>
        </p:nvSpPr>
        <p:spPr>
          <a:xfrm>
            <a:off x="244523" y="-134478"/>
            <a:ext cx="10515600" cy="1325563"/>
          </a:xfrm>
          <a:prstGeom prst="rect">
            <a:avLst/>
          </a:prstGeom>
          <a:noFill/>
          <a:ln>
            <a:noFill/>
          </a:ln>
        </p:spPr>
        <p:txBody>
          <a:bodyPr spcFirstLastPara="1" wrap="square" lIns="100767" tIns="50367" rIns="100767" bIns="50367" anchor="ctr" anchorCtr="0">
            <a:noAutofit/>
          </a:bodyPr>
          <a:lstStyle/>
          <a:p>
            <a:r>
              <a:rPr lang="en" dirty="0"/>
              <a:t>Memory Cards  </a:t>
            </a:r>
            <a:endParaRPr sz="1600" dirty="0"/>
          </a:p>
        </p:txBody>
      </p:sp>
      <p:sp>
        <p:nvSpPr>
          <p:cNvPr id="2" name="Footer Placeholder 1">
            <a:extLst>
              <a:ext uri="{FF2B5EF4-FFF2-40B4-BE49-F238E27FC236}">
                <a16:creationId xmlns:a16="http://schemas.microsoft.com/office/drawing/2014/main" id="{B23A1386-AC1F-4791-A865-E4048778359A}"/>
              </a:ext>
            </a:extLst>
          </p:cNvPr>
          <p:cNvSpPr>
            <a:spLocks noGrp="1"/>
          </p:cNvSpPr>
          <p:nvPr>
            <p:ph type="ftr" sz="quarter" idx="11"/>
          </p:nvPr>
        </p:nvSpPr>
        <p:spPr/>
        <p:txBody>
          <a:bodyPr/>
          <a:lstStyle/>
          <a:p>
            <a:endParaRPr lang="en-US"/>
          </a:p>
        </p:txBody>
      </p:sp>
      <p:sp>
        <p:nvSpPr>
          <p:cNvPr id="2451" name="Google Shape;2451;p30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347</a:t>
            </a:fld>
            <a:endParaRPr/>
          </a:p>
        </p:txBody>
      </p:sp>
      <p:sp>
        <p:nvSpPr>
          <p:cNvPr id="2452" name="Google Shape;2452;p309"/>
          <p:cNvSpPr txBox="1">
            <a:spLocks noGrp="1"/>
          </p:cNvSpPr>
          <p:nvPr>
            <p:ph type="body" idx="4294967295"/>
          </p:nvPr>
        </p:nvSpPr>
        <p:spPr>
          <a:xfrm>
            <a:off x="416169" y="985171"/>
            <a:ext cx="5680075" cy="259378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000" dirty="0">
                <a:solidFill>
                  <a:schemeClr val="dk1"/>
                </a:solidFill>
                <a:latin typeface="Calibri"/>
                <a:ea typeface="Calibri"/>
                <a:cs typeface="Calibri"/>
                <a:sym typeface="Calibri"/>
              </a:rPr>
              <a:t>Holds information, does NOT process</a:t>
            </a:r>
            <a:endParaRPr sz="1200" dirty="0"/>
          </a:p>
          <a:p>
            <a:pPr marL="203195" indent="-194728">
              <a:lnSpc>
                <a:spcPct val="90000"/>
              </a:lnSpc>
              <a:spcBef>
                <a:spcPts val="933"/>
              </a:spcBef>
              <a:buClr>
                <a:schemeClr val="dk1"/>
              </a:buClr>
              <a:buSzPts val="1900"/>
              <a:buFont typeface="Arial"/>
              <a:buChar char="•"/>
            </a:pPr>
            <a:r>
              <a:rPr lang="en" sz="2000" dirty="0">
                <a:solidFill>
                  <a:schemeClr val="dk1"/>
                </a:solidFill>
                <a:latin typeface="Calibri"/>
                <a:ea typeface="Calibri"/>
                <a:cs typeface="Calibri"/>
                <a:sym typeface="Calibri"/>
              </a:rPr>
              <a:t>A memory card holds authentication info, usually you’ll want to pair this with a PIN… WHY?</a:t>
            </a:r>
            <a:endParaRPr sz="1200" dirty="0"/>
          </a:p>
          <a:p>
            <a:pPr marL="203195" indent="-194728">
              <a:lnSpc>
                <a:spcPct val="90000"/>
              </a:lnSpc>
              <a:spcBef>
                <a:spcPts val="933"/>
              </a:spcBef>
              <a:buClr>
                <a:schemeClr val="dk1"/>
              </a:buClr>
              <a:buSzPts val="1900"/>
              <a:buFont typeface="Arial"/>
              <a:buChar char="•"/>
            </a:pPr>
            <a:r>
              <a:rPr lang="en" sz="2000" dirty="0">
                <a:solidFill>
                  <a:schemeClr val="dk1"/>
                </a:solidFill>
                <a:latin typeface="Calibri"/>
                <a:ea typeface="Calibri"/>
                <a:cs typeface="Calibri"/>
                <a:sym typeface="Calibri"/>
              </a:rPr>
              <a:t>A credit card or ATM card is a type of memory card, so is a key/swipe card </a:t>
            </a:r>
            <a:endParaRPr sz="1200" dirty="0"/>
          </a:p>
          <a:p>
            <a:pPr marL="203195" indent="-194728">
              <a:lnSpc>
                <a:spcPct val="90000"/>
              </a:lnSpc>
              <a:spcBef>
                <a:spcPts val="933"/>
              </a:spcBef>
              <a:spcAft>
                <a:spcPts val="2133"/>
              </a:spcAft>
              <a:buClr>
                <a:schemeClr val="dk1"/>
              </a:buClr>
              <a:buSzPts val="1900"/>
              <a:buFont typeface="Arial"/>
              <a:buChar char="•"/>
            </a:pPr>
            <a:r>
              <a:rPr lang="en" sz="2000" dirty="0">
                <a:solidFill>
                  <a:schemeClr val="dk1"/>
                </a:solidFill>
                <a:latin typeface="Calibri"/>
                <a:ea typeface="Calibri"/>
                <a:cs typeface="Calibri"/>
                <a:sym typeface="Calibri"/>
              </a:rPr>
              <a:t>Usually insecure, easily copied.*</a:t>
            </a:r>
            <a:endParaRPr sz="1200" dirty="0"/>
          </a:p>
        </p:txBody>
      </p:sp>
      <p:pic>
        <p:nvPicPr>
          <p:cNvPr id="3" name="Picture 2">
            <a:extLst>
              <a:ext uri="{FF2B5EF4-FFF2-40B4-BE49-F238E27FC236}">
                <a16:creationId xmlns:a16="http://schemas.microsoft.com/office/drawing/2014/main" id="{D5EB6D8F-6114-4436-A938-65E10DD42409}"/>
              </a:ext>
            </a:extLst>
          </p:cNvPr>
          <p:cNvPicPr>
            <a:picLocks noChangeAspect="1"/>
          </p:cNvPicPr>
          <p:nvPr/>
        </p:nvPicPr>
        <p:blipFill>
          <a:blip r:embed="rId3"/>
          <a:stretch>
            <a:fillRect/>
          </a:stretch>
        </p:blipFill>
        <p:spPr>
          <a:xfrm>
            <a:off x="6723230" y="2000739"/>
            <a:ext cx="5052601" cy="3751384"/>
          </a:xfrm>
          <a:prstGeom prst="rect">
            <a:avLst/>
          </a:prstGeom>
        </p:spPr>
      </p:pic>
      <p:pic>
        <p:nvPicPr>
          <p:cNvPr id="3075" name="Picture 3" descr="Image result for cloned credit cards">
            <a:hlinkClick r:id="rId4"/>
            <a:extLst>
              <a:ext uri="{FF2B5EF4-FFF2-40B4-BE49-F238E27FC236}">
                <a16:creationId xmlns:a16="http://schemas.microsoft.com/office/drawing/2014/main" id="{D352FC73-F50C-4D3A-ADAD-A4E1258D3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2790" y="3876431"/>
            <a:ext cx="3897223" cy="218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95167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sp>
        <p:nvSpPr>
          <p:cNvPr id="2457" name="Google Shape;2457;p31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Smart Card</a:t>
            </a:r>
            <a:endParaRPr sz="1600" dirty="0"/>
          </a:p>
        </p:txBody>
      </p:sp>
      <p:sp>
        <p:nvSpPr>
          <p:cNvPr id="2" name="Footer Placeholder 1">
            <a:extLst>
              <a:ext uri="{FF2B5EF4-FFF2-40B4-BE49-F238E27FC236}">
                <a16:creationId xmlns:a16="http://schemas.microsoft.com/office/drawing/2014/main" id="{751CE5C6-FA3B-4CEC-93C4-47FC2D60B59C}"/>
              </a:ext>
            </a:extLst>
          </p:cNvPr>
          <p:cNvSpPr>
            <a:spLocks noGrp="1"/>
          </p:cNvSpPr>
          <p:nvPr>
            <p:ph type="ftr" sz="quarter" idx="11"/>
          </p:nvPr>
        </p:nvSpPr>
        <p:spPr/>
        <p:txBody>
          <a:bodyPr/>
          <a:lstStyle/>
          <a:p>
            <a:endParaRPr lang="en-US"/>
          </a:p>
        </p:txBody>
      </p:sp>
      <p:sp>
        <p:nvSpPr>
          <p:cNvPr id="2458" name="Google Shape;2458;p31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348</a:t>
            </a:fld>
            <a:endParaRPr/>
          </a:p>
        </p:txBody>
      </p:sp>
      <p:grpSp>
        <p:nvGrpSpPr>
          <p:cNvPr id="10" name="Group 9">
            <a:extLst>
              <a:ext uri="{FF2B5EF4-FFF2-40B4-BE49-F238E27FC236}">
                <a16:creationId xmlns:a16="http://schemas.microsoft.com/office/drawing/2014/main" id="{E070082F-663E-4BFA-9F47-42CF3CD2A5D8}"/>
              </a:ext>
            </a:extLst>
          </p:cNvPr>
          <p:cNvGrpSpPr/>
          <p:nvPr/>
        </p:nvGrpSpPr>
        <p:grpSpPr>
          <a:xfrm>
            <a:off x="1484924" y="776276"/>
            <a:ext cx="7002584" cy="3404904"/>
            <a:chOff x="1524000" y="1268044"/>
            <a:chExt cx="4933950" cy="2553678"/>
          </a:xfrm>
        </p:grpSpPr>
        <p:grpSp>
          <p:nvGrpSpPr>
            <p:cNvPr id="8" name="Group 7">
              <a:extLst>
                <a:ext uri="{FF2B5EF4-FFF2-40B4-BE49-F238E27FC236}">
                  <a16:creationId xmlns:a16="http://schemas.microsoft.com/office/drawing/2014/main" id="{B84AE3FD-24F6-4E15-A7AA-1C2DB5F643C4}"/>
                </a:ext>
              </a:extLst>
            </p:cNvPr>
            <p:cNvGrpSpPr/>
            <p:nvPr/>
          </p:nvGrpSpPr>
          <p:grpSpPr>
            <a:xfrm>
              <a:off x="1524000" y="1614547"/>
              <a:ext cx="4933950" cy="2207175"/>
              <a:chOff x="1524000" y="1614548"/>
              <a:chExt cx="4187336" cy="1987282"/>
            </a:xfrm>
          </p:grpSpPr>
          <p:pic>
            <p:nvPicPr>
              <p:cNvPr id="6" name="Picture 5">
                <a:extLst>
                  <a:ext uri="{FF2B5EF4-FFF2-40B4-BE49-F238E27FC236}">
                    <a16:creationId xmlns:a16="http://schemas.microsoft.com/office/drawing/2014/main" id="{52CEAA37-2508-43D6-B713-FBCAB7076E4C}"/>
                  </a:ext>
                </a:extLst>
              </p:cNvPr>
              <p:cNvPicPr>
                <a:picLocks noChangeAspect="1"/>
              </p:cNvPicPr>
              <p:nvPr/>
            </p:nvPicPr>
            <p:blipFill>
              <a:blip r:embed="rId3"/>
              <a:stretch>
                <a:fillRect/>
              </a:stretch>
            </p:blipFill>
            <p:spPr>
              <a:xfrm>
                <a:off x="3282461" y="3106530"/>
                <a:ext cx="2428875" cy="495300"/>
              </a:xfrm>
              <a:prstGeom prst="rect">
                <a:avLst/>
              </a:prstGeom>
            </p:spPr>
          </p:pic>
          <p:pic>
            <p:nvPicPr>
              <p:cNvPr id="5" name="Picture 4">
                <a:extLst>
                  <a:ext uri="{FF2B5EF4-FFF2-40B4-BE49-F238E27FC236}">
                    <a16:creationId xmlns:a16="http://schemas.microsoft.com/office/drawing/2014/main" id="{F2001D0B-7997-43F5-813A-6C9F9BAC1313}"/>
                  </a:ext>
                </a:extLst>
              </p:cNvPr>
              <p:cNvPicPr>
                <a:picLocks noChangeAspect="1"/>
              </p:cNvPicPr>
              <p:nvPr/>
            </p:nvPicPr>
            <p:blipFill>
              <a:blip r:embed="rId4"/>
              <a:stretch>
                <a:fillRect/>
              </a:stretch>
            </p:blipFill>
            <p:spPr>
              <a:xfrm>
                <a:off x="3739661" y="2027727"/>
                <a:ext cx="1971675" cy="1524000"/>
              </a:xfrm>
              <a:prstGeom prst="rect">
                <a:avLst/>
              </a:prstGeom>
            </p:spPr>
          </p:pic>
          <p:pic>
            <p:nvPicPr>
              <p:cNvPr id="4" name="Picture 3">
                <a:extLst>
                  <a:ext uri="{FF2B5EF4-FFF2-40B4-BE49-F238E27FC236}">
                    <a16:creationId xmlns:a16="http://schemas.microsoft.com/office/drawing/2014/main" id="{289EF916-59DC-4F5A-9200-35BB648574A0}"/>
                  </a:ext>
                </a:extLst>
              </p:cNvPr>
              <p:cNvPicPr>
                <a:picLocks noChangeAspect="1"/>
              </p:cNvPicPr>
              <p:nvPr/>
            </p:nvPicPr>
            <p:blipFill>
              <a:blip r:embed="rId5"/>
              <a:stretch>
                <a:fillRect/>
              </a:stretch>
            </p:blipFill>
            <p:spPr>
              <a:xfrm>
                <a:off x="1524000" y="1614548"/>
                <a:ext cx="2438400" cy="1590675"/>
              </a:xfrm>
              <a:prstGeom prst="rect">
                <a:avLst/>
              </a:prstGeom>
            </p:spPr>
          </p:pic>
        </p:grpSp>
        <p:sp>
          <p:nvSpPr>
            <p:cNvPr id="9" name="TextBox 8">
              <a:extLst>
                <a:ext uri="{FF2B5EF4-FFF2-40B4-BE49-F238E27FC236}">
                  <a16:creationId xmlns:a16="http://schemas.microsoft.com/office/drawing/2014/main" id="{1BE0D6B9-7982-4E13-8747-9B17F42E4A2F}"/>
                </a:ext>
              </a:extLst>
            </p:cNvPr>
            <p:cNvSpPr txBox="1"/>
            <p:nvPr/>
          </p:nvSpPr>
          <p:spPr>
            <a:xfrm>
              <a:off x="1524000" y="1268044"/>
              <a:ext cx="1113692" cy="623248"/>
            </a:xfrm>
            <a:prstGeom prst="rect">
              <a:avLst/>
            </a:prstGeom>
            <a:noFill/>
          </p:spPr>
          <p:txBody>
            <a:bodyPr wrap="square" rtlCol="0">
              <a:spAutoFit/>
            </a:bodyPr>
            <a:lstStyle/>
            <a:p>
              <a:r>
                <a:rPr lang="en-US" sz="2400" b="1" dirty="0"/>
                <a:t>EMV CHIP</a:t>
              </a:r>
            </a:p>
          </p:txBody>
        </p:sp>
      </p:grpSp>
      <p:sp>
        <p:nvSpPr>
          <p:cNvPr id="11" name="Rectangle 10">
            <a:extLst>
              <a:ext uri="{FF2B5EF4-FFF2-40B4-BE49-F238E27FC236}">
                <a16:creationId xmlns:a16="http://schemas.microsoft.com/office/drawing/2014/main" id="{2798CF74-746E-4057-83D3-47E6BD38B353}"/>
              </a:ext>
            </a:extLst>
          </p:cNvPr>
          <p:cNvSpPr/>
          <p:nvPr/>
        </p:nvSpPr>
        <p:spPr>
          <a:xfrm>
            <a:off x="1484924" y="4831040"/>
            <a:ext cx="8847016" cy="2308324"/>
          </a:xfrm>
          <a:prstGeom prst="rect">
            <a:avLst/>
          </a:prstGeom>
        </p:spPr>
        <p:txBody>
          <a:bodyPr wrap="square">
            <a:spAutoFit/>
          </a:bodyPr>
          <a:lstStyle/>
          <a:p>
            <a:r>
              <a:rPr lang="en-US" sz="2400" b="1" dirty="0">
                <a:solidFill>
                  <a:srgbClr val="6A6A6A"/>
                </a:solidFill>
                <a:latin typeface="arial" panose="020B0604020202020204" pitchFamily="34" charset="0"/>
              </a:rPr>
              <a:t>EMV chip</a:t>
            </a:r>
            <a:r>
              <a:rPr lang="en-US" sz="2400" dirty="0">
                <a:solidFill>
                  <a:srgbClr val="545454"/>
                </a:solidFill>
                <a:latin typeface="arial" panose="020B0604020202020204" pitchFamily="34" charset="0"/>
              </a:rPr>
              <a:t> technology is becoming the global standard for credit card and debit card payments. Named after its original developers (</a:t>
            </a:r>
            <a:r>
              <a:rPr lang="en-US" sz="2400" dirty="0" err="1">
                <a:solidFill>
                  <a:srgbClr val="545454"/>
                </a:solidFill>
                <a:latin typeface="arial" panose="020B0604020202020204" pitchFamily="34" charset="0"/>
              </a:rPr>
              <a:t>Europay</a:t>
            </a:r>
            <a:r>
              <a:rPr lang="en-US" sz="2400" dirty="0">
                <a:solidFill>
                  <a:srgbClr val="545454"/>
                </a:solidFill>
                <a:latin typeface="arial" panose="020B0604020202020204" pitchFamily="34" charset="0"/>
              </a:rPr>
              <a:t>, MasterCard® and Visa®), this technology features payment instruments (cards, mobile phones, etc.) with embedded microprocessor </a:t>
            </a:r>
            <a:r>
              <a:rPr lang="en-US" sz="2400" b="1" dirty="0">
                <a:solidFill>
                  <a:srgbClr val="6A6A6A"/>
                </a:solidFill>
                <a:latin typeface="arial" panose="020B0604020202020204" pitchFamily="34" charset="0"/>
              </a:rPr>
              <a:t>chips</a:t>
            </a:r>
            <a:r>
              <a:rPr lang="en-US" sz="2400" dirty="0">
                <a:solidFill>
                  <a:srgbClr val="545454"/>
                </a:solidFill>
                <a:latin typeface="arial" panose="020B0604020202020204" pitchFamily="34" charset="0"/>
              </a:rPr>
              <a:t> that store and protect cardholder data.</a:t>
            </a:r>
            <a:endParaRPr lang="en-US" sz="2400" dirty="0"/>
          </a:p>
        </p:txBody>
      </p:sp>
    </p:spTree>
    <p:extLst>
      <p:ext uri="{BB962C8B-B14F-4D97-AF65-F5344CB8AC3E}">
        <p14:creationId xmlns:p14="http://schemas.microsoft.com/office/powerpoint/2010/main" val="204347972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100" kern="1200" dirty="0">
                <a:solidFill>
                  <a:schemeClr val="tx1">
                    <a:lumMod val="85000"/>
                    <a:lumOff val="15000"/>
                  </a:schemeClr>
                </a:solidFill>
                <a:latin typeface="+mj-lt"/>
                <a:ea typeface="+mj-ea"/>
                <a:cs typeface="+mj-cs"/>
              </a:rPr>
              <a:t>Type 3:  Something You Are/Do </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17A7D18-1D5D-456F-BFC0-71341DB4B3BD}"/>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349</a:t>
            </a:fld>
            <a:endParaRPr lang="en-US" sz="600">
              <a:solidFill>
                <a:srgbClr val="FFFFFF"/>
              </a:solidFill>
            </a:endParaRPr>
          </a:p>
        </p:txBody>
      </p:sp>
    </p:spTree>
    <p:extLst>
      <p:ext uri="{BB962C8B-B14F-4D97-AF65-F5344CB8AC3E}">
        <p14:creationId xmlns:p14="http://schemas.microsoft.com/office/powerpoint/2010/main" val="3193818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1961000" y="278259"/>
            <a:ext cx="9229600" cy="1325600"/>
          </a:xfrm>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Types of Policy</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E304B6AE-CA7F-46D1-8B9C-91888CFDAC9D}"/>
              </a:ext>
            </a:extLst>
          </p:cNvPr>
          <p:cNvSpPr>
            <a:spLocks noGrp="1"/>
          </p:cNvSpPr>
          <p:nvPr>
            <p:ph type="ftr" sz="quarter" idx="11"/>
          </p:nvPr>
        </p:nvSpPr>
        <p:spPr/>
        <p:txBody>
          <a:bodyPr/>
          <a:lstStyle/>
          <a:p>
            <a:endParaRPr lang="en-US"/>
          </a:p>
        </p:txBody>
      </p:sp>
      <p:sp>
        <p:nvSpPr>
          <p:cNvPr id="302" name="Google Shape;302;p4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35</a:t>
            </a:fld>
            <a:endParaRPr kern="0">
              <a:solidFill>
                <a:srgbClr val="000000"/>
              </a:solidFill>
            </a:endParaRPr>
          </a:p>
        </p:txBody>
      </p:sp>
      <p:sp>
        <p:nvSpPr>
          <p:cNvPr id="303" name="Google Shape;303;p44"/>
          <p:cNvSpPr txBox="1"/>
          <p:nvPr/>
        </p:nvSpPr>
        <p:spPr>
          <a:xfrm>
            <a:off x="603267" y="1317633"/>
            <a:ext cx="10937600" cy="3595200"/>
          </a:xfrm>
          <a:prstGeom prst="rect">
            <a:avLst/>
          </a:prstGeom>
          <a:noFill/>
          <a:ln>
            <a:noFill/>
          </a:ln>
        </p:spPr>
        <p:txBody>
          <a:bodyPr spcFirstLastPara="1" wrap="square" lIns="83133" tIns="41567" rIns="83133" bIns="41567" anchor="t" anchorCtr="0">
            <a:noAutofit/>
          </a:bodyPr>
          <a:lstStyle/>
          <a:p>
            <a:pPr defTabSz="1219170">
              <a:lnSpc>
                <a:spcPct val="150000"/>
              </a:lnSpc>
              <a:buClr>
                <a:srgbClr val="000000"/>
              </a:buClr>
            </a:pPr>
            <a:r>
              <a:rPr lang="en" sz="2133" b="1" kern="0">
                <a:solidFill>
                  <a:srgbClr val="000000"/>
                </a:solidFill>
                <a:latin typeface="Assistant"/>
                <a:ea typeface="Assistant"/>
                <a:cs typeface="Assistant"/>
                <a:sym typeface="Assistant"/>
              </a:rPr>
              <a:t>Three main types of policies exist:</a:t>
            </a:r>
            <a:endParaRPr sz="2133" kern="0">
              <a:solidFill>
                <a:srgbClr val="000000"/>
              </a:solidFill>
              <a:latin typeface="Assistant"/>
              <a:ea typeface="Assistant"/>
              <a:cs typeface="Assistant"/>
              <a:sym typeface="Assistant"/>
            </a:endParaRPr>
          </a:p>
          <a:p>
            <a:pPr marL="372524" indent="-372524" defTabSz="1219170">
              <a:lnSpc>
                <a:spcPct val="150000"/>
              </a:lnSpc>
              <a:spcBef>
                <a:spcPts val="1067"/>
              </a:spcBef>
              <a:buClr>
                <a:srgbClr val="000000"/>
              </a:buClr>
              <a:buSzPts val="1600"/>
              <a:buFont typeface="Calibri"/>
              <a:buChar char="●"/>
            </a:pPr>
            <a:r>
              <a:rPr lang="en" sz="2133" kern="0">
                <a:solidFill>
                  <a:srgbClr val="000000"/>
                </a:solidFill>
                <a:latin typeface="Assistant"/>
                <a:ea typeface="Assistant"/>
                <a:cs typeface="Assistant"/>
                <a:sym typeface="Assistant"/>
              </a:rPr>
              <a:t>Corporate Policy</a:t>
            </a:r>
            <a:endParaRPr sz="2133" kern="0">
              <a:solidFill>
                <a:srgbClr val="000000"/>
              </a:solidFill>
              <a:latin typeface="Assistant"/>
              <a:ea typeface="Assistant"/>
              <a:cs typeface="Assistant"/>
              <a:sym typeface="Assistant"/>
            </a:endParaRPr>
          </a:p>
          <a:p>
            <a:pPr marL="372524" indent="-372524" defTabSz="1219170">
              <a:lnSpc>
                <a:spcPct val="150000"/>
              </a:lnSpc>
              <a:buClr>
                <a:srgbClr val="000000"/>
              </a:buClr>
              <a:buSzPts val="1600"/>
              <a:buFont typeface="Assistant"/>
              <a:buChar char="●"/>
            </a:pPr>
            <a:r>
              <a:rPr lang="en" sz="2133" kern="0">
                <a:solidFill>
                  <a:srgbClr val="000000"/>
                </a:solidFill>
                <a:latin typeface="Assistant"/>
                <a:ea typeface="Assistant"/>
                <a:cs typeface="Assistant"/>
                <a:sym typeface="Assistant"/>
              </a:rPr>
              <a:t>System Specific Policy</a:t>
            </a:r>
            <a:endParaRPr sz="2133" kern="0">
              <a:solidFill>
                <a:srgbClr val="000000"/>
              </a:solidFill>
              <a:latin typeface="Assistant"/>
              <a:ea typeface="Assistant"/>
              <a:cs typeface="Assistant"/>
              <a:sym typeface="Assistant"/>
            </a:endParaRPr>
          </a:p>
          <a:p>
            <a:pPr marL="372524" indent="-372524" defTabSz="1219170">
              <a:lnSpc>
                <a:spcPct val="150000"/>
              </a:lnSpc>
              <a:buClr>
                <a:srgbClr val="000000"/>
              </a:buClr>
              <a:buSzPts val="1600"/>
              <a:buFont typeface="Assistant"/>
              <a:buChar char="●"/>
            </a:pPr>
            <a:r>
              <a:rPr lang="en" sz="2133" kern="0">
                <a:solidFill>
                  <a:srgbClr val="000000"/>
                </a:solidFill>
                <a:latin typeface="Assistant"/>
                <a:ea typeface="Assistant"/>
                <a:cs typeface="Assistant"/>
                <a:sym typeface="Assistant"/>
              </a:rPr>
              <a:t>Issue Specific Policy</a:t>
            </a:r>
            <a:endParaRPr sz="2133" kern="0">
              <a:solidFill>
                <a:srgbClr val="000000"/>
              </a:solidFill>
              <a:latin typeface="Assistant"/>
              <a:ea typeface="Assistant"/>
              <a:cs typeface="Assistant"/>
              <a:sym typeface="Assistant"/>
            </a:endParaRPr>
          </a:p>
        </p:txBody>
      </p:sp>
    </p:spTree>
    <p:extLst>
      <p:ext uri="{BB962C8B-B14F-4D97-AF65-F5344CB8AC3E}">
        <p14:creationId xmlns:p14="http://schemas.microsoft.com/office/powerpoint/2010/main" val="30779670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1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Type 3:  Something You Are</a:t>
            </a:r>
            <a:endParaRPr sz="1600" dirty="0"/>
          </a:p>
        </p:txBody>
      </p:sp>
      <p:sp>
        <p:nvSpPr>
          <p:cNvPr id="2" name="Footer Placeholder 1">
            <a:extLst>
              <a:ext uri="{FF2B5EF4-FFF2-40B4-BE49-F238E27FC236}">
                <a16:creationId xmlns:a16="http://schemas.microsoft.com/office/drawing/2014/main" id="{8A7C1349-E933-4BB2-9116-43BED9AA7058}"/>
              </a:ext>
            </a:extLst>
          </p:cNvPr>
          <p:cNvSpPr>
            <a:spLocks noGrp="1"/>
          </p:cNvSpPr>
          <p:nvPr>
            <p:ph type="ftr" sz="quarter" idx="11"/>
          </p:nvPr>
        </p:nvSpPr>
        <p:spPr/>
        <p:txBody>
          <a:bodyPr/>
          <a:lstStyle/>
          <a:p>
            <a:endParaRPr lang="en-US"/>
          </a:p>
        </p:txBody>
      </p:sp>
      <p:sp>
        <p:nvSpPr>
          <p:cNvPr id="2479" name="Google Shape;2479;p31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350</a:t>
            </a:fld>
            <a:endParaRPr/>
          </a:p>
        </p:txBody>
      </p:sp>
      <p:sp>
        <p:nvSpPr>
          <p:cNvPr id="2480" name="Google Shape;2480;p313"/>
          <p:cNvSpPr txBox="1">
            <a:spLocks noGrp="1"/>
          </p:cNvSpPr>
          <p:nvPr>
            <p:ph type="body" idx="4294967295"/>
          </p:nvPr>
        </p:nvSpPr>
        <p:spPr>
          <a:xfrm>
            <a:off x="0" y="1844675"/>
            <a:ext cx="8774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3200" dirty="0">
                <a:solidFill>
                  <a:schemeClr val="dk1"/>
                </a:solidFill>
                <a:latin typeface="Calibri"/>
                <a:ea typeface="Calibri"/>
                <a:cs typeface="Calibri"/>
                <a:sym typeface="Calibri"/>
              </a:rPr>
              <a:t>Biometrics</a:t>
            </a:r>
            <a:endParaRPr sz="2133" dirty="0"/>
          </a:p>
          <a:p>
            <a:pPr marL="626518" lvl="1" indent="-203195">
              <a:lnSpc>
                <a:spcPct val="90000"/>
              </a:lnSpc>
              <a:spcBef>
                <a:spcPts val="400"/>
              </a:spcBef>
              <a:buClr>
                <a:schemeClr val="dk1"/>
              </a:buClr>
              <a:buSzPts val="1600"/>
              <a:buFont typeface="Arial"/>
              <a:buChar char="•"/>
            </a:pPr>
            <a:r>
              <a:rPr lang="en-US" sz="2667" dirty="0">
                <a:solidFill>
                  <a:schemeClr val="dk1"/>
                </a:solidFill>
                <a:latin typeface="Calibri"/>
                <a:ea typeface="Calibri"/>
                <a:cs typeface="Calibri"/>
                <a:sym typeface="Calibri"/>
              </a:rPr>
              <a:t>Physiological (</a:t>
            </a:r>
            <a:r>
              <a:rPr lang="en" sz="2667" dirty="0">
                <a:solidFill>
                  <a:schemeClr val="dk1"/>
                </a:solidFill>
                <a:latin typeface="Calibri"/>
                <a:ea typeface="Calibri"/>
                <a:cs typeface="Calibri"/>
                <a:sym typeface="Calibri"/>
              </a:rPr>
              <a:t>Static):  Should not significantly change over time.  Bound to a user’s physiological traits</a:t>
            </a:r>
            <a:endParaRPr sz="2133" dirty="0"/>
          </a:p>
          <a:p>
            <a:pPr marL="1032908" lvl="2" indent="-203195">
              <a:lnSpc>
                <a:spcPct val="90000"/>
              </a:lnSpc>
              <a:spcBef>
                <a:spcPts val="400"/>
              </a:spcBef>
              <a:buClr>
                <a:schemeClr val="dk1"/>
              </a:buClr>
              <a:buSzPts val="1400"/>
              <a:buFont typeface="Arial"/>
              <a:buChar char="•"/>
            </a:pPr>
            <a:r>
              <a:rPr lang="en" sz="2400" dirty="0">
                <a:solidFill>
                  <a:schemeClr val="dk1"/>
                </a:solidFill>
                <a:latin typeface="Calibri"/>
                <a:ea typeface="Calibri"/>
                <a:cs typeface="Calibri"/>
                <a:sym typeface="Calibri"/>
              </a:rPr>
              <a:t>Fingerprint, hand geometry, iris, retina, etc</a:t>
            </a:r>
            <a:endParaRPr sz="2133" dirty="0"/>
          </a:p>
          <a:p>
            <a:pPr marL="626518" lvl="1" indent="-203195">
              <a:lnSpc>
                <a:spcPct val="90000"/>
              </a:lnSpc>
              <a:spcBef>
                <a:spcPts val="400"/>
              </a:spcBef>
              <a:buClr>
                <a:schemeClr val="dk1"/>
              </a:buClr>
              <a:buSzPts val="1600"/>
              <a:buFont typeface="Arial"/>
              <a:buChar char="•"/>
            </a:pPr>
            <a:r>
              <a:rPr lang="en-US" sz="2667" dirty="0">
                <a:solidFill>
                  <a:schemeClr val="dk1"/>
                </a:solidFill>
                <a:latin typeface="Calibri"/>
                <a:ea typeface="Calibri"/>
                <a:cs typeface="Calibri"/>
                <a:sym typeface="Calibri"/>
              </a:rPr>
              <a:t>Behavior-based (</a:t>
            </a:r>
            <a:r>
              <a:rPr lang="en" sz="2667" dirty="0">
                <a:solidFill>
                  <a:schemeClr val="dk1"/>
                </a:solidFill>
                <a:latin typeface="Calibri"/>
                <a:ea typeface="Calibri"/>
                <a:cs typeface="Calibri"/>
                <a:sym typeface="Calibri"/>
              </a:rPr>
              <a:t>Dynamic):  Based on behavioral traits</a:t>
            </a:r>
            <a:endParaRPr sz="2133" dirty="0"/>
          </a:p>
          <a:p>
            <a:pPr marL="1032908" lvl="2" indent="-203195">
              <a:lnSpc>
                <a:spcPct val="90000"/>
              </a:lnSpc>
              <a:spcBef>
                <a:spcPts val="400"/>
              </a:spcBef>
              <a:buClr>
                <a:schemeClr val="dk1"/>
              </a:buClr>
              <a:buSzPts val="1400"/>
              <a:buFont typeface="Arial"/>
              <a:buChar char="•"/>
            </a:pPr>
            <a:r>
              <a:rPr lang="en" sz="2400" dirty="0">
                <a:solidFill>
                  <a:schemeClr val="dk1"/>
                </a:solidFill>
                <a:latin typeface="Calibri"/>
                <a:ea typeface="Calibri"/>
                <a:cs typeface="Calibri"/>
                <a:sym typeface="Calibri"/>
              </a:rPr>
              <a:t>Voice, gait, signature, keyboard cadence, etc</a:t>
            </a:r>
            <a:endParaRPr sz="2133" dirty="0"/>
          </a:p>
          <a:p>
            <a:pPr marL="1032908" lvl="2" indent="-203195">
              <a:lnSpc>
                <a:spcPct val="90000"/>
              </a:lnSpc>
              <a:spcBef>
                <a:spcPts val="400"/>
              </a:spcBef>
              <a:buClr>
                <a:schemeClr val="dk1"/>
              </a:buClr>
              <a:buSzPts val="1400"/>
              <a:buFont typeface="Arial"/>
              <a:buChar char="•"/>
            </a:pPr>
            <a:r>
              <a:rPr lang="en" sz="2400" dirty="0">
                <a:solidFill>
                  <a:schemeClr val="dk1"/>
                </a:solidFill>
                <a:latin typeface="Calibri"/>
                <a:ea typeface="Calibri"/>
                <a:cs typeface="Calibri"/>
                <a:sym typeface="Calibri"/>
              </a:rPr>
              <a:t>Even though these can be modified temporarily, they are very difficult to modify for any significant length of time.</a:t>
            </a:r>
            <a:endParaRPr sz="2133" dirty="0"/>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buClr>
                <a:schemeClr val="dk1"/>
              </a:buClr>
              <a:buSzPts val="1600"/>
              <a:buNone/>
            </a:pPr>
            <a:endParaRPr sz="2667" dirty="0">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6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37099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BF1B-45C4-4A30-9B50-8791BFE74529}"/>
              </a:ext>
            </a:extLst>
          </p:cNvPr>
          <p:cNvSpPr>
            <a:spLocks noGrp="1"/>
          </p:cNvSpPr>
          <p:nvPr>
            <p:ph type="title"/>
          </p:nvPr>
        </p:nvSpPr>
        <p:spPr>
          <a:xfrm>
            <a:off x="543233" y="2039066"/>
            <a:ext cx="10515600" cy="1325563"/>
          </a:xfrm>
        </p:spPr>
        <p:txBody>
          <a:bodyPr>
            <a:normAutofit fontScale="90000"/>
          </a:bodyPr>
          <a:lstStyle/>
          <a:p>
            <a:r>
              <a:rPr lang="en-US" dirty="0"/>
              <a:t>Out of the following, which is the least important characteristic when choosing a biometric solution:</a:t>
            </a:r>
            <a:br>
              <a:rPr lang="en-US" dirty="0"/>
            </a:br>
            <a:r>
              <a:rPr lang="en-US" dirty="0"/>
              <a:t>a.  Cost</a:t>
            </a:r>
            <a:br>
              <a:rPr lang="en-US" dirty="0"/>
            </a:br>
            <a:r>
              <a:rPr lang="en-US" dirty="0"/>
              <a:t>b.  Technology Type</a:t>
            </a:r>
            <a:br>
              <a:rPr lang="en-US" dirty="0"/>
            </a:br>
            <a:r>
              <a:rPr lang="en-US" dirty="0"/>
              <a:t>c.  Accuracy</a:t>
            </a:r>
            <a:br>
              <a:rPr lang="en-US" dirty="0"/>
            </a:br>
            <a:r>
              <a:rPr lang="en-US" dirty="0"/>
              <a:t>d. User Acceptance</a:t>
            </a:r>
          </a:p>
        </p:txBody>
      </p:sp>
    </p:spTree>
    <p:extLst>
      <p:ext uri="{BB962C8B-B14F-4D97-AF65-F5344CB8AC3E}">
        <p14:creationId xmlns:p14="http://schemas.microsoft.com/office/powerpoint/2010/main" val="39809821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315"/>
          <p:cNvSpPr txBox="1">
            <a:spLocks noGrp="1"/>
          </p:cNvSpPr>
          <p:nvPr>
            <p:ph type="title"/>
          </p:nvPr>
        </p:nvSpPr>
        <p:spPr>
          <a:xfrm>
            <a:off x="838200" y="358240"/>
            <a:ext cx="10515600" cy="1325600"/>
          </a:xfrm>
          <a:prstGeom prst="rect">
            <a:avLst/>
          </a:prstGeom>
          <a:noFill/>
          <a:ln>
            <a:noFill/>
          </a:ln>
        </p:spPr>
        <p:txBody>
          <a:bodyPr spcFirstLastPara="1" wrap="square" lIns="100767" tIns="50367" rIns="100767" bIns="50367" anchor="ctr" anchorCtr="0">
            <a:noAutofit/>
          </a:bodyPr>
          <a:lstStyle/>
          <a:p>
            <a:r>
              <a:rPr lang="en" dirty="0"/>
              <a:t>Crossover Error Rate</a:t>
            </a:r>
            <a:endParaRPr sz="1600" dirty="0"/>
          </a:p>
        </p:txBody>
      </p:sp>
      <p:sp>
        <p:nvSpPr>
          <p:cNvPr id="2" name="Footer Placeholder 1">
            <a:extLst>
              <a:ext uri="{FF2B5EF4-FFF2-40B4-BE49-F238E27FC236}">
                <a16:creationId xmlns:a16="http://schemas.microsoft.com/office/drawing/2014/main" id="{2EED6F24-623C-4680-85DC-37A95F427A32}"/>
              </a:ext>
            </a:extLst>
          </p:cNvPr>
          <p:cNvSpPr>
            <a:spLocks noGrp="1"/>
          </p:cNvSpPr>
          <p:nvPr>
            <p:ph type="ftr" sz="quarter" idx="11"/>
          </p:nvPr>
        </p:nvSpPr>
        <p:spPr/>
        <p:txBody>
          <a:bodyPr/>
          <a:lstStyle/>
          <a:p>
            <a:endParaRPr lang="en-US"/>
          </a:p>
        </p:txBody>
      </p:sp>
      <p:sp>
        <p:nvSpPr>
          <p:cNvPr id="2493" name="Google Shape;2493;p31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352</a:t>
            </a:fld>
            <a:endParaRPr/>
          </a:p>
        </p:txBody>
      </p:sp>
      <p:pic>
        <p:nvPicPr>
          <p:cNvPr id="2494" name="Google Shape;2494;p315" descr="http://www.pearsonitcertification.com/content/images/art_gibson_threefactorsauthentication/elementLinks/fig2__gibson_three-factors-of-authentication.jpg"/>
          <p:cNvPicPr preferRelativeResize="0"/>
          <p:nvPr/>
        </p:nvPicPr>
        <p:blipFill rotWithShape="1">
          <a:blip r:embed="rId3">
            <a:alphaModFix/>
          </a:blip>
          <a:srcRect/>
          <a:stretch/>
        </p:blipFill>
        <p:spPr>
          <a:xfrm>
            <a:off x="6386514" y="1497057"/>
            <a:ext cx="5180255" cy="4103196"/>
          </a:xfrm>
          <a:prstGeom prst="rect">
            <a:avLst/>
          </a:prstGeom>
          <a:noFill/>
          <a:ln>
            <a:noFill/>
          </a:ln>
        </p:spPr>
      </p:pic>
      <p:sp>
        <p:nvSpPr>
          <p:cNvPr id="5" name="Google Shape;2487;p314">
            <a:extLst>
              <a:ext uri="{FF2B5EF4-FFF2-40B4-BE49-F238E27FC236}">
                <a16:creationId xmlns:a16="http://schemas.microsoft.com/office/drawing/2014/main" id="{C17EBEE2-86AD-49CA-B819-8406622CCFE1}"/>
              </a:ext>
            </a:extLst>
          </p:cNvPr>
          <p:cNvSpPr txBox="1">
            <a:spLocks/>
          </p:cNvSpPr>
          <p:nvPr/>
        </p:nvSpPr>
        <p:spPr>
          <a:xfrm>
            <a:off x="291123" y="1399089"/>
            <a:ext cx="6095391" cy="3167200"/>
          </a:xfrm>
          <a:prstGeom prst="rect">
            <a:avLst/>
          </a:prstGeom>
          <a:noFill/>
          <a:ln>
            <a:noFill/>
          </a:ln>
        </p:spPr>
        <p:txBody>
          <a:bodyPr spcFirstLastPara="1" wrap="square" lIns="100767" tIns="50367" rIns="100767" bIns="50367"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67732" indent="0">
              <a:lnSpc>
                <a:spcPct val="90000"/>
              </a:lnSpc>
              <a:buClr>
                <a:schemeClr val="dk1"/>
              </a:buClr>
              <a:buSzPts val="1600"/>
              <a:buNone/>
            </a:pPr>
            <a:r>
              <a:rPr lang="en-US" sz="2400" dirty="0">
                <a:solidFill>
                  <a:schemeClr val="dk1"/>
                </a:solidFill>
                <a:latin typeface="Calibri"/>
                <a:ea typeface="Calibri"/>
                <a:cs typeface="Calibri"/>
                <a:sym typeface="Calibri"/>
              </a:rPr>
              <a:t>Accuracy</a:t>
            </a:r>
            <a:endParaRPr lang="en-US" sz="1867" dirty="0"/>
          </a:p>
          <a:p>
            <a:pPr marL="787380" lvl="1" indent="-380990">
              <a:lnSpc>
                <a:spcPct val="90000"/>
              </a:lnSpc>
              <a:spcBef>
                <a:spcPts val="400"/>
              </a:spcBef>
              <a:buClr>
                <a:schemeClr val="dk1"/>
              </a:buClr>
              <a:buSzPts val="1400"/>
              <a:buFont typeface="Arial" panose="020B0604020202020204" pitchFamily="34" charset="0"/>
              <a:buChar char="•"/>
            </a:pPr>
            <a:r>
              <a:rPr lang="en-US" sz="2133" dirty="0">
                <a:solidFill>
                  <a:schemeClr val="dk1"/>
                </a:solidFill>
                <a:latin typeface="Calibri"/>
                <a:ea typeface="Calibri"/>
                <a:cs typeface="Calibri"/>
                <a:sym typeface="Calibri"/>
              </a:rPr>
              <a:t>Type I Error:  False Rejection--A legitimate user is barred from access.  Is caused when a system identifies too much information.  This causes excessive overhead.</a:t>
            </a:r>
            <a:endParaRPr lang="en-US" sz="1867" dirty="0"/>
          </a:p>
          <a:p>
            <a:pPr marL="787380" lvl="1" indent="-380990">
              <a:lnSpc>
                <a:spcPct val="90000"/>
              </a:lnSpc>
              <a:spcBef>
                <a:spcPts val="400"/>
              </a:spcBef>
              <a:buClr>
                <a:schemeClr val="dk1"/>
              </a:buClr>
              <a:buSzPts val="1400"/>
              <a:buFont typeface="Arial" panose="020B0604020202020204" pitchFamily="34" charset="0"/>
              <a:buChar char="•"/>
            </a:pPr>
            <a:r>
              <a:rPr lang="en-US" sz="2133" dirty="0">
                <a:solidFill>
                  <a:schemeClr val="dk1"/>
                </a:solidFill>
                <a:latin typeface="Calibri"/>
                <a:ea typeface="Calibri"/>
                <a:cs typeface="Calibri"/>
                <a:sym typeface="Calibri"/>
              </a:rPr>
              <a:t>Type II Error:  False Acceptance—An impostor is allowed access.  This is a security threat and comes when a system doesn’t evaluate enough information</a:t>
            </a:r>
            <a:endParaRPr lang="en-US" sz="1867" dirty="0"/>
          </a:p>
          <a:p>
            <a:pPr marL="787380" lvl="1" indent="-380990">
              <a:lnSpc>
                <a:spcPct val="90000"/>
              </a:lnSpc>
              <a:spcBef>
                <a:spcPts val="400"/>
              </a:spcBef>
              <a:buClr>
                <a:schemeClr val="dk1"/>
              </a:buClr>
              <a:buSzPts val="1400"/>
              <a:buFont typeface="Arial" panose="020B0604020202020204" pitchFamily="34" charset="0"/>
              <a:buChar char="•"/>
            </a:pPr>
            <a:r>
              <a:rPr lang="en-US" sz="2133" dirty="0">
                <a:solidFill>
                  <a:schemeClr val="dk1"/>
                </a:solidFill>
                <a:latin typeface="Calibri"/>
                <a:ea typeface="Calibri"/>
                <a:cs typeface="Calibri"/>
                <a:sym typeface="Calibri"/>
              </a:rPr>
              <a:t>As FRR goes down, FAR goes up and vice versa</a:t>
            </a:r>
            <a:endParaRPr lang="en-US" sz="1867" dirty="0"/>
          </a:p>
          <a:p>
            <a:pPr marL="787380" lvl="1" indent="-380990">
              <a:lnSpc>
                <a:spcPct val="90000"/>
              </a:lnSpc>
              <a:spcBef>
                <a:spcPts val="400"/>
              </a:spcBef>
              <a:buClr>
                <a:schemeClr val="dk1"/>
              </a:buClr>
              <a:buSzPts val="1400"/>
              <a:buFont typeface="Arial" panose="020B0604020202020204" pitchFamily="34" charset="0"/>
              <a:buChar char="•"/>
            </a:pPr>
            <a:r>
              <a:rPr lang="en-US" sz="2133" dirty="0">
                <a:solidFill>
                  <a:schemeClr val="dk1"/>
                </a:solidFill>
                <a:latin typeface="Calibri"/>
                <a:ea typeface="Calibri"/>
                <a:cs typeface="Calibri"/>
                <a:sym typeface="Calibri"/>
              </a:rPr>
              <a:t>The level at which the two meet is called CER (Crossover Error Rate).  The lower the number, the more accurate the system</a:t>
            </a:r>
            <a:endParaRPr lang="en-US" sz="1867" dirty="0"/>
          </a:p>
          <a:p>
            <a:pPr marL="787380" lvl="1" indent="-380990">
              <a:lnSpc>
                <a:spcPct val="90000"/>
              </a:lnSpc>
              <a:spcBef>
                <a:spcPts val="400"/>
              </a:spcBef>
              <a:spcAft>
                <a:spcPts val="2133"/>
              </a:spcAft>
              <a:buClr>
                <a:schemeClr val="dk1"/>
              </a:buClr>
              <a:buSzPts val="1400"/>
              <a:buFont typeface="Arial" panose="020B0604020202020204" pitchFamily="34" charset="0"/>
              <a:buChar char="•"/>
            </a:pPr>
            <a:r>
              <a:rPr lang="en-US" sz="2133" dirty="0">
                <a:solidFill>
                  <a:schemeClr val="dk1"/>
                </a:solidFill>
                <a:latin typeface="Calibri"/>
                <a:ea typeface="Calibri"/>
                <a:cs typeface="Calibri"/>
                <a:sym typeface="Calibri"/>
              </a:rPr>
              <a:t>Iris Scans are the </a:t>
            </a:r>
            <a:r>
              <a:rPr lang="en-US" sz="1600" dirty="0">
                <a:solidFill>
                  <a:schemeClr val="dk1"/>
                </a:solidFill>
                <a:latin typeface="Calibri"/>
                <a:ea typeface="Calibri"/>
                <a:cs typeface="Calibri"/>
                <a:sym typeface="Calibri"/>
              </a:rPr>
              <a:t>most accurate</a:t>
            </a:r>
            <a:endParaRPr lang="en-US" sz="1467" dirty="0"/>
          </a:p>
        </p:txBody>
      </p:sp>
    </p:spTree>
    <p:extLst>
      <p:ext uri="{BB962C8B-B14F-4D97-AF65-F5344CB8AC3E}">
        <p14:creationId xmlns:p14="http://schemas.microsoft.com/office/powerpoint/2010/main" val="95846342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31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Biometric Concerns</a:t>
            </a:r>
            <a:endParaRPr sz="1600" dirty="0"/>
          </a:p>
        </p:txBody>
      </p:sp>
      <p:sp>
        <p:nvSpPr>
          <p:cNvPr id="2" name="Footer Placeholder 1">
            <a:extLst>
              <a:ext uri="{FF2B5EF4-FFF2-40B4-BE49-F238E27FC236}">
                <a16:creationId xmlns:a16="http://schemas.microsoft.com/office/drawing/2014/main" id="{39D61173-BFF7-4B10-97D4-8AD74B3BA05E}"/>
              </a:ext>
            </a:extLst>
          </p:cNvPr>
          <p:cNvSpPr>
            <a:spLocks noGrp="1"/>
          </p:cNvSpPr>
          <p:nvPr>
            <p:ph type="ftr" sz="quarter" idx="11"/>
          </p:nvPr>
        </p:nvSpPr>
        <p:spPr/>
        <p:txBody>
          <a:bodyPr/>
          <a:lstStyle/>
          <a:p>
            <a:endParaRPr lang="en-US"/>
          </a:p>
        </p:txBody>
      </p:sp>
      <p:sp>
        <p:nvSpPr>
          <p:cNvPr id="2500" name="Google Shape;2500;p31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353</a:t>
            </a:fld>
            <a:endParaRPr/>
          </a:p>
        </p:txBody>
      </p:sp>
      <p:sp>
        <p:nvSpPr>
          <p:cNvPr id="2501" name="Google Shape;2501;p316"/>
          <p:cNvSpPr txBox="1">
            <a:spLocks noGrp="1"/>
          </p:cNvSpPr>
          <p:nvPr>
            <p:ph type="body" idx="4294967295"/>
          </p:nvPr>
        </p:nvSpPr>
        <p:spPr>
          <a:xfrm>
            <a:off x="0" y="2109788"/>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User Acceptance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Many users feel biometrics are intrusive</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Retina scans can reveal health care information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Time for enrollment and verification can make user’s resistant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Cost/benefit analysis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No way to revoke biometrics</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018178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100" kern="1200" dirty="0">
                <a:solidFill>
                  <a:schemeClr val="tx1">
                    <a:lumMod val="85000"/>
                    <a:lumOff val="15000"/>
                  </a:schemeClr>
                </a:solidFill>
                <a:latin typeface="+mj-lt"/>
                <a:ea typeface="+mj-ea"/>
                <a:cs typeface="+mj-cs"/>
              </a:rPr>
              <a:t>Kerberos and Single Sign On (SSO)</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A616927-88DF-4147-AB14-2A1C164CE583}"/>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354</a:t>
            </a:fld>
            <a:endParaRPr lang="en-US" sz="600">
              <a:solidFill>
                <a:srgbClr val="FFFFFF"/>
              </a:solidFill>
            </a:endParaRPr>
          </a:p>
        </p:txBody>
      </p:sp>
    </p:spTree>
    <p:extLst>
      <p:ext uri="{BB962C8B-B14F-4D97-AF65-F5344CB8AC3E}">
        <p14:creationId xmlns:p14="http://schemas.microsoft.com/office/powerpoint/2010/main" val="42576028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32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Single Sign On </a:t>
            </a:r>
            <a:endParaRPr sz="1600" dirty="0"/>
          </a:p>
        </p:txBody>
      </p:sp>
      <p:sp>
        <p:nvSpPr>
          <p:cNvPr id="5" name="Footer Placeholder 4">
            <a:extLst>
              <a:ext uri="{FF2B5EF4-FFF2-40B4-BE49-F238E27FC236}">
                <a16:creationId xmlns:a16="http://schemas.microsoft.com/office/drawing/2014/main" id="{C925EEB1-25FF-4E68-94D5-C9909380C79A}"/>
              </a:ext>
            </a:extLst>
          </p:cNvPr>
          <p:cNvSpPr>
            <a:spLocks noGrp="1"/>
          </p:cNvSpPr>
          <p:nvPr>
            <p:ph type="ftr" sz="quarter" idx="11"/>
          </p:nvPr>
        </p:nvSpPr>
        <p:spPr/>
        <p:txBody>
          <a:bodyPr/>
          <a:lstStyle/>
          <a:p>
            <a:endParaRPr lang="en-US"/>
          </a:p>
        </p:txBody>
      </p:sp>
      <p:sp>
        <p:nvSpPr>
          <p:cNvPr id="2556" name="Google Shape;2556;p32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355</a:t>
            </a:fld>
            <a:endParaRPr/>
          </a:p>
        </p:txBody>
      </p:sp>
      <p:sp>
        <p:nvSpPr>
          <p:cNvPr id="2" name="Rectangle 1">
            <a:extLst>
              <a:ext uri="{FF2B5EF4-FFF2-40B4-BE49-F238E27FC236}">
                <a16:creationId xmlns:a16="http://schemas.microsoft.com/office/drawing/2014/main" id="{633D15DD-A305-40D9-AADF-DC3CBF8467E7}"/>
              </a:ext>
            </a:extLst>
          </p:cNvPr>
          <p:cNvSpPr/>
          <p:nvPr/>
        </p:nvSpPr>
        <p:spPr>
          <a:xfrm>
            <a:off x="2203937" y="2510987"/>
            <a:ext cx="6096000" cy="2989536"/>
          </a:xfrm>
          <a:prstGeom prst="rect">
            <a:avLst/>
          </a:prstGeom>
        </p:spPr>
        <p:txBody>
          <a:bodyPr>
            <a:spAutoFit/>
          </a:bodyPr>
          <a:lstStyle/>
          <a:p>
            <a:pPr marL="8466">
              <a:lnSpc>
                <a:spcPct val="90000"/>
              </a:lnSpc>
              <a:buClr>
                <a:schemeClr val="dk1"/>
              </a:buClr>
              <a:buSzPts val="1900"/>
            </a:pPr>
            <a:r>
              <a:rPr lang="en-US" sz="2533" dirty="0">
                <a:solidFill>
                  <a:schemeClr val="dk1"/>
                </a:solidFill>
                <a:latin typeface="Calibri"/>
                <a:ea typeface="Calibri"/>
                <a:cs typeface="Calibri"/>
                <a:sym typeface="Calibri"/>
              </a:rPr>
              <a:t>Pros</a:t>
            </a:r>
            <a:endParaRPr lang="en-US" sz="1600" dirty="0"/>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ea typeface="Calibri"/>
                <a:cs typeface="Calibri"/>
                <a:sym typeface="Calibri"/>
              </a:rPr>
              <a:t>Ease of use for end users</a:t>
            </a:r>
            <a:endParaRPr lang="en-US" sz="1600" dirty="0"/>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ea typeface="Calibri"/>
                <a:cs typeface="Calibri"/>
                <a:sym typeface="Calibri"/>
              </a:rPr>
              <a:t>Centralized Control</a:t>
            </a:r>
            <a:endParaRPr lang="en-US" sz="1600" dirty="0"/>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ea typeface="Calibri"/>
                <a:cs typeface="Calibri"/>
                <a:sym typeface="Calibri"/>
              </a:rPr>
              <a:t>Ease of administration</a:t>
            </a:r>
            <a:endParaRPr lang="en-US" sz="1600" dirty="0"/>
          </a:p>
          <a:p>
            <a:pPr marL="8466">
              <a:lnSpc>
                <a:spcPct val="90000"/>
              </a:lnSpc>
              <a:spcBef>
                <a:spcPts val="933"/>
              </a:spcBef>
              <a:buClr>
                <a:schemeClr val="dk1"/>
              </a:buClr>
              <a:buSzPts val="1900"/>
            </a:pPr>
            <a:r>
              <a:rPr lang="en-US" sz="2533" dirty="0">
                <a:solidFill>
                  <a:schemeClr val="dk1"/>
                </a:solidFill>
                <a:latin typeface="Calibri"/>
                <a:ea typeface="Calibri"/>
                <a:cs typeface="Calibri"/>
                <a:sym typeface="Calibri"/>
              </a:rPr>
              <a:t>Cons</a:t>
            </a:r>
            <a:endParaRPr lang="en-US" sz="1600" dirty="0"/>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ea typeface="Calibri"/>
                <a:cs typeface="Calibri"/>
                <a:sym typeface="Calibri"/>
              </a:rPr>
              <a:t>Single point of failure</a:t>
            </a:r>
            <a:endParaRPr lang="en-US" sz="1600" dirty="0"/>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ea typeface="Calibri"/>
                <a:cs typeface="Calibri"/>
                <a:sym typeface="Calibri"/>
              </a:rPr>
              <a:t>Standards necessary</a:t>
            </a:r>
            <a:endParaRPr lang="en-US" sz="1600" dirty="0"/>
          </a:p>
          <a:p>
            <a:pPr marL="626518" lvl="1" indent="-203195">
              <a:lnSpc>
                <a:spcPct val="90000"/>
              </a:lnSpc>
              <a:spcBef>
                <a:spcPts val="400"/>
              </a:spcBef>
              <a:spcAft>
                <a:spcPts val="2133"/>
              </a:spcAft>
              <a:buClr>
                <a:schemeClr val="dk1"/>
              </a:buClr>
              <a:buSzPts val="1600"/>
              <a:buFont typeface="Arial"/>
              <a:buChar char="•"/>
            </a:pPr>
            <a:r>
              <a:rPr lang="en-US" sz="2133" dirty="0">
                <a:solidFill>
                  <a:schemeClr val="dk1"/>
                </a:solidFill>
                <a:latin typeface="Calibri"/>
                <a:ea typeface="Calibri"/>
                <a:cs typeface="Calibri"/>
                <a:sym typeface="Calibri"/>
              </a:rPr>
              <a:t>Keys to the kingdom</a:t>
            </a:r>
            <a:endParaRPr lang="en-US" sz="1600" dirty="0"/>
          </a:p>
        </p:txBody>
      </p:sp>
      <p:sp>
        <p:nvSpPr>
          <p:cNvPr id="3" name="Rectangle 2">
            <a:extLst>
              <a:ext uri="{FF2B5EF4-FFF2-40B4-BE49-F238E27FC236}">
                <a16:creationId xmlns:a16="http://schemas.microsoft.com/office/drawing/2014/main" id="{C5966720-53A6-47F8-9A1A-160E2FBCC0B4}"/>
              </a:ext>
            </a:extLst>
          </p:cNvPr>
          <p:cNvSpPr/>
          <p:nvPr/>
        </p:nvSpPr>
        <p:spPr>
          <a:xfrm>
            <a:off x="838201" y="1690726"/>
            <a:ext cx="10347569" cy="830997"/>
          </a:xfrm>
          <a:prstGeom prst="rect">
            <a:avLst/>
          </a:prstGeom>
        </p:spPr>
        <p:txBody>
          <a:bodyPr wrap="square">
            <a:spAutoFit/>
          </a:bodyPr>
          <a:lstStyle/>
          <a:p>
            <a:r>
              <a:rPr lang="en-US" sz="2400" dirty="0">
                <a:solidFill>
                  <a:srgbClr val="222222"/>
                </a:solidFill>
                <a:latin typeface="arial" panose="020B0604020202020204" pitchFamily="34" charset="0"/>
              </a:rPr>
              <a:t>Allows a user to provide credentials to an authentication server and receive accessed to interconnected and disparate systems.  </a:t>
            </a:r>
            <a:endParaRPr lang="en-US" sz="2400" dirty="0"/>
          </a:p>
        </p:txBody>
      </p:sp>
      <p:sp>
        <p:nvSpPr>
          <p:cNvPr id="4" name="Rectangle 3">
            <a:extLst>
              <a:ext uri="{FF2B5EF4-FFF2-40B4-BE49-F238E27FC236}">
                <a16:creationId xmlns:a16="http://schemas.microsoft.com/office/drawing/2014/main" id="{913B84D1-C8CF-4572-923B-12643F1CF12D}"/>
              </a:ext>
            </a:extLst>
          </p:cNvPr>
          <p:cNvSpPr/>
          <p:nvPr/>
        </p:nvSpPr>
        <p:spPr>
          <a:xfrm>
            <a:off x="6985000" y="3016325"/>
            <a:ext cx="3251200" cy="1768176"/>
          </a:xfrm>
          <a:prstGeom prst="rect">
            <a:avLst/>
          </a:prstGeom>
        </p:spPr>
        <p:txBody>
          <a:bodyPr wrap="square">
            <a:spAutoFit/>
          </a:bodyPr>
          <a:lstStyle/>
          <a:p>
            <a:pPr marL="203195" indent="-194728">
              <a:lnSpc>
                <a:spcPct val="90000"/>
              </a:lnSpc>
              <a:spcBef>
                <a:spcPts val="933"/>
              </a:spcBef>
              <a:buClr>
                <a:schemeClr val="dk1"/>
              </a:buClr>
              <a:buSzPts val="1900"/>
              <a:buFont typeface="Arial"/>
              <a:buChar char="•"/>
            </a:pPr>
            <a:r>
              <a:rPr lang="en-US" sz="2400" dirty="0">
                <a:solidFill>
                  <a:schemeClr val="dk1"/>
                </a:solidFill>
                <a:latin typeface="Calibri"/>
                <a:cs typeface="Calibri"/>
                <a:sym typeface="Calibri"/>
              </a:rPr>
              <a:t>Kerberos</a:t>
            </a:r>
            <a:endParaRPr lang="en-US" sz="2400" dirty="0">
              <a:solidFill>
                <a:schemeClr val="dk1"/>
              </a:solidFill>
              <a:latin typeface="Calibri"/>
              <a:cs typeface="Calibri"/>
            </a:endParaRPr>
          </a:p>
          <a:p>
            <a:pPr marL="203195" indent="-194728">
              <a:lnSpc>
                <a:spcPct val="90000"/>
              </a:lnSpc>
              <a:spcBef>
                <a:spcPts val="933"/>
              </a:spcBef>
              <a:buClr>
                <a:schemeClr val="dk1"/>
              </a:buClr>
              <a:buSzPts val="1900"/>
              <a:buFont typeface="Arial"/>
              <a:buChar char="•"/>
            </a:pPr>
            <a:r>
              <a:rPr lang="en-US" sz="2400" dirty="0">
                <a:solidFill>
                  <a:schemeClr val="dk1"/>
                </a:solidFill>
                <a:latin typeface="Calibri"/>
                <a:cs typeface="Calibri"/>
                <a:sym typeface="Calibri"/>
              </a:rPr>
              <a:t>LDAP</a:t>
            </a:r>
            <a:endParaRPr lang="en-US" sz="2400" dirty="0">
              <a:solidFill>
                <a:schemeClr val="dk1"/>
              </a:solidFill>
              <a:latin typeface="Calibri"/>
              <a:cs typeface="Calibri"/>
            </a:endParaRPr>
          </a:p>
          <a:p>
            <a:pPr marL="203195" indent="-194728">
              <a:lnSpc>
                <a:spcPct val="90000"/>
              </a:lnSpc>
              <a:spcBef>
                <a:spcPts val="933"/>
              </a:spcBef>
              <a:buClr>
                <a:schemeClr val="dk1"/>
              </a:buClr>
              <a:buSzPts val="1900"/>
              <a:buFont typeface="Arial"/>
              <a:buChar char="•"/>
            </a:pPr>
            <a:r>
              <a:rPr lang="en-US" sz="2400" dirty="0">
                <a:solidFill>
                  <a:schemeClr val="dk1"/>
                </a:solidFill>
                <a:latin typeface="Calibri"/>
                <a:cs typeface="Calibri"/>
                <a:sym typeface="Calibri"/>
              </a:rPr>
              <a:t>Sesame</a:t>
            </a:r>
            <a:endParaRPr lang="en-US" sz="2400" dirty="0">
              <a:solidFill>
                <a:schemeClr val="dk1"/>
              </a:solidFill>
              <a:latin typeface="Calibri"/>
              <a:cs typeface="Calibri"/>
            </a:endParaRPr>
          </a:p>
          <a:p>
            <a:pPr marL="203195" indent="-194728">
              <a:lnSpc>
                <a:spcPct val="90000"/>
              </a:lnSpc>
              <a:spcBef>
                <a:spcPts val="933"/>
              </a:spcBef>
              <a:spcAft>
                <a:spcPts val="2133"/>
              </a:spcAft>
              <a:buClr>
                <a:schemeClr val="dk1"/>
              </a:buClr>
              <a:buSzPts val="1900"/>
              <a:buFont typeface="Arial"/>
              <a:buChar char="•"/>
            </a:pPr>
            <a:r>
              <a:rPr lang="en-US" sz="2400" dirty="0">
                <a:solidFill>
                  <a:schemeClr val="dk1"/>
                </a:solidFill>
                <a:latin typeface="Calibri"/>
                <a:cs typeface="Calibri"/>
                <a:sym typeface="Calibri"/>
              </a:rPr>
              <a:t>Krypto-Knight</a:t>
            </a:r>
            <a:endParaRPr lang="en-US" sz="2400" dirty="0">
              <a:solidFill>
                <a:schemeClr val="dk1"/>
              </a:solidFill>
              <a:latin typeface="Calibri"/>
              <a:cs typeface="Calibri"/>
            </a:endParaRPr>
          </a:p>
        </p:txBody>
      </p:sp>
    </p:spTree>
    <p:extLst>
      <p:ext uri="{BB962C8B-B14F-4D97-AF65-F5344CB8AC3E}">
        <p14:creationId xmlns:p14="http://schemas.microsoft.com/office/powerpoint/2010/main" val="214798625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32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Kerberos</a:t>
            </a:r>
            <a:endParaRPr sz="1600" dirty="0"/>
          </a:p>
        </p:txBody>
      </p:sp>
      <p:sp>
        <p:nvSpPr>
          <p:cNvPr id="2" name="Footer Placeholder 1">
            <a:extLst>
              <a:ext uri="{FF2B5EF4-FFF2-40B4-BE49-F238E27FC236}">
                <a16:creationId xmlns:a16="http://schemas.microsoft.com/office/drawing/2014/main" id="{09BFA5A8-BED8-4040-BF8B-9F9FC5E1E97A}"/>
              </a:ext>
            </a:extLst>
          </p:cNvPr>
          <p:cNvSpPr>
            <a:spLocks noGrp="1"/>
          </p:cNvSpPr>
          <p:nvPr>
            <p:ph type="ftr" sz="quarter" idx="11"/>
          </p:nvPr>
        </p:nvSpPr>
        <p:spPr/>
        <p:txBody>
          <a:bodyPr/>
          <a:lstStyle/>
          <a:p>
            <a:endParaRPr lang="en-US"/>
          </a:p>
        </p:txBody>
      </p:sp>
      <p:sp>
        <p:nvSpPr>
          <p:cNvPr id="2584" name="Google Shape;2584;p32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356</a:t>
            </a:fld>
            <a:endParaRPr/>
          </a:p>
        </p:txBody>
      </p:sp>
      <p:sp>
        <p:nvSpPr>
          <p:cNvPr id="2585" name="Google Shape;2585;p328"/>
          <p:cNvSpPr txBox="1">
            <a:spLocks noGrp="1"/>
          </p:cNvSpPr>
          <p:nvPr>
            <p:ph type="body" idx="4294967295"/>
          </p:nvPr>
        </p:nvSpPr>
        <p:spPr>
          <a:xfrm>
            <a:off x="0" y="2011363"/>
            <a:ext cx="9415463" cy="3167062"/>
          </a:xfrm>
          <a:prstGeom prst="rect">
            <a:avLst/>
          </a:prstGeom>
          <a:noFill/>
          <a:ln>
            <a:noFill/>
          </a:ln>
        </p:spPr>
        <p:txBody>
          <a:bodyPr spcFirstLastPara="1" wrap="square" lIns="100767" tIns="50367" rIns="100767" bIns="50367" anchor="t" anchorCtr="0">
            <a:noAutofit/>
          </a:bodyPr>
          <a:lstStyle/>
          <a:p>
            <a:pPr marL="448722" indent="-380990">
              <a:lnSpc>
                <a:spcPct val="90000"/>
              </a:lnSpc>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A network authentication protocol designed from MITs project Athena. Kerberos tries to ensure authentication security in an insecure environment</a:t>
            </a:r>
            <a:endParaRPr dirty="0"/>
          </a:p>
          <a:p>
            <a:pPr marL="448722" indent="-380990">
              <a:lnSpc>
                <a:spcPct val="90000"/>
              </a:lnSpc>
              <a:spcBef>
                <a:spcPts val="933"/>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Used in Windows2000+ and some Unix</a:t>
            </a:r>
            <a:endParaRPr dirty="0"/>
          </a:p>
          <a:p>
            <a:pPr marL="448722" indent="-380990">
              <a:lnSpc>
                <a:spcPct val="90000"/>
              </a:lnSpc>
              <a:spcBef>
                <a:spcPts val="933"/>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Allows for single sign on</a:t>
            </a:r>
            <a:endParaRPr dirty="0"/>
          </a:p>
          <a:p>
            <a:pPr marL="448722" indent="-380990">
              <a:lnSpc>
                <a:spcPct val="90000"/>
              </a:lnSpc>
              <a:spcBef>
                <a:spcPts val="933"/>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Never transfers passwords</a:t>
            </a:r>
            <a:endParaRPr dirty="0"/>
          </a:p>
          <a:p>
            <a:pPr marL="448722" indent="-380990">
              <a:lnSpc>
                <a:spcPct val="90000"/>
              </a:lnSpc>
              <a:spcBef>
                <a:spcPts val="933"/>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Uses Symmetric encryption to verify Identifications</a:t>
            </a:r>
            <a:endParaRPr dirty="0"/>
          </a:p>
          <a:p>
            <a:pPr marL="448722" indent="-380990">
              <a:lnSpc>
                <a:spcPct val="90000"/>
              </a:lnSpc>
              <a:spcBef>
                <a:spcPts val="933"/>
              </a:spcBef>
              <a:buClr>
                <a:schemeClr val="dk1"/>
              </a:buClr>
              <a:buSzPts val="1600"/>
              <a:buFont typeface="Arial" panose="020B0604020202020204" pitchFamily="34" charset="0"/>
              <a:buChar char="•"/>
            </a:pPr>
            <a:r>
              <a:rPr lang="en" sz="2400" dirty="0">
                <a:solidFill>
                  <a:schemeClr val="dk1"/>
                </a:solidFill>
                <a:latin typeface="Calibri"/>
                <a:ea typeface="Calibri"/>
                <a:cs typeface="Calibri"/>
                <a:sym typeface="Calibri"/>
              </a:rPr>
              <a:t>Avoids replay attacks</a:t>
            </a:r>
            <a:endParaRPr dirty="0"/>
          </a:p>
          <a:p>
            <a:pPr marL="372524" indent="-169329">
              <a:lnSpc>
                <a:spcPct val="90000"/>
              </a:lnSpc>
              <a:spcBef>
                <a:spcPts val="933"/>
              </a:spcBef>
              <a:buClr>
                <a:schemeClr val="dk1"/>
              </a:buClr>
              <a:buSzPts val="1600"/>
              <a:buNone/>
            </a:pPr>
            <a:endParaRPr sz="2400" dirty="0">
              <a:solidFill>
                <a:schemeClr val="dk1"/>
              </a:solidFill>
              <a:latin typeface="Calibri"/>
              <a:ea typeface="Calibri"/>
              <a:cs typeface="Calibri"/>
              <a:sym typeface="Calibri"/>
            </a:endParaRPr>
          </a:p>
          <a:p>
            <a:pPr marL="372524" indent="-169329">
              <a:lnSpc>
                <a:spcPct val="90000"/>
              </a:lnSpc>
              <a:spcBef>
                <a:spcPts val="933"/>
              </a:spcBef>
              <a:buClr>
                <a:schemeClr val="dk1"/>
              </a:buClr>
              <a:buSzPts val="1600"/>
              <a:buNone/>
            </a:pPr>
            <a:endParaRPr sz="2400" dirty="0">
              <a:solidFill>
                <a:schemeClr val="dk1"/>
              </a:solidFill>
              <a:latin typeface="Calibri"/>
              <a:ea typeface="Calibri"/>
              <a:cs typeface="Calibri"/>
              <a:sym typeface="Calibri"/>
            </a:endParaRPr>
          </a:p>
          <a:p>
            <a:pPr marL="372524" indent="-169329">
              <a:lnSpc>
                <a:spcPct val="90000"/>
              </a:lnSpc>
              <a:spcBef>
                <a:spcPts val="933"/>
              </a:spcBef>
              <a:spcAft>
                <a:spcPts val="2133"/>
              </a:spcAft>
              <a:buClr>
                <a:schemeClr val="dk1"/>
              </a:buClr>
              <a:buSzPts val="1600"/>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700659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329"/>
          <p:cNvSpPr txBox="1">
            <a:spLocks noGrp="1"/>
          </p:cNvSpPr>
          <p:nvPr>
            <p:ph type="title"/>
          </p:nvPr>
        </p:nvSpPr>
        <p:spPr>
          <a:xfrm>
            <a:off x="838200" y="161925"/>
            <a:ext cx="10515600" cy="1325600"/>
          </a:xfrm>
          <a:prstGeom prst="rect">
            <a:avLst/>
          </a:prstGeom>
          <a:noFill/>
          <a:ln>
            <a:noFill/>
          </a:ln>
        </p:spPr>
        <p:txBody>
          <a:bodyPr spcFirstLastPara="1" wrap="square" lIns="100767" tIns="50367" rIns="100767" bIns="50367" anchor="ctr" anchorCtr="0">
            <a:noAutofit/>
          </a:bodyPr>
          <a:lstStyle/>
          <a:p>
            <a:r>
              <a:rPr lang="en" dirty="0"/>
              <a:t>Kerberos Components</a:t>
            </a:r>
            <a:endParaRPr sz="1600" dirty="0"/>
          </a:p>
        </p:txBody>
      </p:sp>
      <p:sp>
        <p:nvSpPr>
          <p:cNvPr id="2" name="Footer Placeholder 1">
            <a:extLst>
              <a:ext uri="{FF2B5EF4-FFF2-40B4-BE49-F238E27FC236}">
                <a16:creationId xmlns:a16="http://schemas.microsoft.com/office/drawing/2014/main" id="{7870E9A3-21B3-4758-BBC3-DFC364218A45}"/>
              </a:ext>
            </a:extLst>
          </p:cNvPr>
          <p:cNvSpPr>
            <a:spLocks noGrp="1"/>
          </p:cNvSpPr>
          <p:nvPr>
            <p:ph type="ftr" sz="quarter" idx="11"/>
          </p:nvPr>
        </p:nvSpPr>
        <p:spPr/>
        <p:txBody>
          <a:bodyPr/>
          <a:lstStyle/>
          <a:p>
            <a:endParaRPr lang="en-US"/>
          </a:p>
        </p:txBody>
      </p:sp>
      <p:sp>
        <p:nvSpPr>
          <p:cNvPr id="2591" name="Google Shape;2591;p32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357</a:t>
            </a:fld>
            <a:endParaRPr/>
          </a:p>
        </p:txBody>
      </p:sp>
      <p:sp>
        <p:nvSpPr>
          <p:cNvPr id="2592" name="Google Shape;2592;p329"/>
          <p:cNvSpPr txBox="1">
            <a:spLocks noGrp="1"/>
          </p:cNvSpPr>
          <p:nvPr>
            <p:ph type="body" idx="4294967295"/>
          </p:nvPr>
        </p:nvSpPr>
        <p:spPr>
          <a:xfrm>
            <a:off x="0" y="1479550"/>
            <a:ext cx="10337800" cy="3452813"/>
          </a:xfrm>
          <a:prstGeom prst="rect">
            <a:avLst/>
          </a:prstGeom>
          <a:noFill/>
          <a:ln>
            <a:noFill/>
          </a:ln>
        </p:spPr>
        <p:txBody>
          <a:bodyPr spcFirstLastPara="1" wrap="square" lIns="100767" tIns="50367" rIns="100767" bIns="50367" anchor="t" anchorCtr="0">
            <a:noAutofit/>
          </a:bodyPr>
          <a:lstStyle/>
          <a:p>
            <a:pPr marL="203195" indent="-211661">
              <a:lnSpc>
                <a:spcPct val="90000"/>
              </a:lnSpc>
              <a:buClr>
                <a:schemeClr val="dk1"/>
              </a:buClr>
              <a:buSzPts val="1500"/>
              <a:buFont typeface="Arial"/>
              <a:buChar char="•"/>
            </a:pPr>
            <a:r>
              <a:rPr lang="en" sz="2000">
                <a:solidFill>
                  <a:schemeClr val="dk1"/>
                </a:solidFill>
                <a:latin typeface="Calibri"/>
                <a:ea typeface="Calibri"/>
                <a:cs typeface="Calibri"/>
                <a:sym typeface="Calibri"/>
              </a:rPr>
              <a:t>Essential  Components:  </a:t>
            </a:r>
            <a:endParaRPr sz="1600"/>
          </a:p>
          <a:p>
            <a:pPr marL="203195" indent="-211661">
              <a:lnSpc>
                <a:spcPct val="90000"/>
              </a:lnSpc>
              <a:spcBef>
                <a:spcPts val="933"/>
              </a:spcBef>
              <a:buClr>
                <a:schemeClr val="dk1"/>
              </a:buClr>
              <a:buSzPts val="1500"/>
              <a:buFont typeface="Arial"/>
              <a:buChar char="•"/>
            </a:pPr>
            <a:r>
              <a:rPr lang="en" sz="2000">
                <a:solidFill>
                  <a:schemeClr val="dk1"/>
                </a:solidFill>
                <a:latin typeface="Calibri"/>
                <a:ea typeface="Calibri"/>
                <a:cs typeface="Calibri"/>
                <a:sym typeface="Calibri"/>
              </a:rPr>
              <a:t>AS (Authentication Server):  Allows authentication of the user and issues a TGT</a:t>
            </a:r>
            <a:endParaRPr sz="1600"/>
          </a:p>
          <a:p>
            <a:pPr marL="203195" indent="-211661">
              <a:lnSpc>
                <a:spcPct val="90000"/>
              </a:lnSpc>
              <a:spcBef>
                <a:spcPts val="933"/>
              </a:spcBef>
              <a:buClr>
                <a:schemeClr val="dk1"/>
              </a:buClr>
              <a:buSzPts val="1500"/>
              <a:buFont typeface="Arial"/>
              <a:buChar char="•"/>
            </a:pPr>
            <a:r>
              <a:rPr lang="en" sz="2000">
                <a:solidFill>
                  <a:schemeClr val="dk1"/>
                </a:solidFill>
                <a:latin typeface="Calibri"/>
                <a:ea typeface="Calibri"/>
                <a:cs typeface="Calibri"/>
                <a:sym typeface="Calibri"/>
              </a:rPr>
              <a:t>TGS:  After receiving the TGT from the user, the TGS issues a ticket for a particular user to access a particular service</a:t>
            </a:r>
            <a:br>
              <a:rPr lang="en" sz="2000">
                <a:solidFill>
                  <a:schemeClr val="dk1"/>
                </a:solidFill>
                <a:latin typeface="Calibri"/>
                <a:ea typeface="Calibri"/>
                <a:cs typeface="Calibri"/>
                <a:sym typeface="Calibri"/>
              </a:rPr>
            </a:br>
            <a:r>
              <a:rPr lang="en" sz="2000">
                <a:solidFill>
                  <a:schemeClr val="dk1"/>
                </a:solidFill>
                <a:latin typeface="Calibri"/>
                <a:ea typeface="Calibri"/>
                <a:cs typeface="Calibri"/>
                <a:sym typeface="Calibri"/>
              </a:rPr>
              <a:t>KDC (Key Distribution Center) a system which runs the TGS (Ticket Granting Service) and the AS (Authentication Service)</a:t>
            </a:r>
            <a:endParaRPr sz="1600"/>
          </a:p>
          <a:p>
            <a:pPr marL="203195" indent="-211661">
              <a:lnSpc>
                <a:spcPct val="90000"/>
              </a:lnSpc>
              <a:spcBef>
                <a:spcPts val="933"/>
              </a:spcBef>
              <a:buClr>
                <a:schemeClr val="dk1"/>
              </a:buClr>
              <a:buSzPts val="1500"/>
              <a:buFont typeface="Arial"/>
              <a:buChar char="•"/>
            </a:pPr>
            <a:r>
              <a:rPr lang="en" sz="2000">
                <a:solidFill>
                  <a:schemeClr val="dk1"/>
                </a:solidFill>
                <a:latin typeface="Calibri"/>
                <a:ea typeface="Calibri"/>
                <a:cs typeface="Calibri"/>
                <a:sym typeface="Calibri"/>
              </a:rPr>
              <a:t>Ticket: Means of distributing Session Key</a:t>
            </a:r>
            <a:endParaRPr sz="1600"/>
          </a:p>
          <a:p>
            <a:pPr marL="203195" indent="-211661">
              <a:lnSpc>
                <a:spcPct val="90000"/>
              </a:lnSpc>
              <a:spcBef>
                <a:spcPts val="933"/>
              </a:spcBef>
              <a:buClr>
                <a:schemeClr val="dk1"/>
              </a:buClr>
              <a:buSzPts val="1500"/>
              <a:buFont typeface="Arial"/>
              <a:buChar char="•"/>
            </a:pPr>
            <a:r>
              <a:rPr lang="en" sz="2000">
                <a:solidFill>
                  <a:schemeClr val="dk1"/>
                </a:solidFill>
                <a:latin typeface="Calibri"/>
                <a:ea typeface="Calibri"/>
                <a:cs typeface="Calibri"/>
                <a:sym typeface="Calibri"/>
              </a:rPr>
              <a:t>Principles (users, applications, services)</a:t>
            </a:r>
            <a:endParaRPr sz="1600"/>
          </a:p>
          <a:p>
            <a:pPr marL="203195" indent="-211661">
              <a:lnSpc>
                <a:spcPct val="90000"/>
              </a:lnSpc>
              <a:spcBef>
                <a:spcPts val="933"/>
              </a:spcBef>
              <a:buClr>
                <a:schemeClr val="dk1"/>
              </a:buClr>
              <a:buSzPts val="1500"/>
              <a:buFont typeface="Arial"/>
              <a:buChar char="•"/>
            </a:pPr>
            <a:r>
              <a:rPr lang="en" sz="2000">
                <a:solidFill>
                  <a:schemeClr val="dk1"/>
                </a:solidFill>
                <a:latin typeface="Calibri"/>
                <a:ea typeface="Calibri"/>
                <a:cs typeface="Calibri"/>
                <a:sym typeface="Calibri"/>
              </a:rPr>
              <a:t>Kerberos Software (integrated into most Operating Systems.  MS Windows 2000 and up support Kerberos)</a:t>
            </a:r>
            <a:endParaRPr sz="1600"/>
          </a:p>
          <a:p>
            <a:pPr marL="203195" indent="-211661">
              <a:lnSpc>
                <a:spcPct val="90000"/>
              </a:lnSpc>
              <a:spcBef>
                <a:spcPts val="933"/>
              </a:spcBef>
              <a:spcAft>
                <a:spcPts val="2133"/>
              </a:spcAft>
              <a:buClr>
                <a:schemeClr val="dk1"/>
              </a:buClr>
              <a:buSzPts val="1500"/>
              <a:buFont typeface="Arial"/>
              <a:buChar char="•"/>
            </a:pPr>
            <a:r>
              <a:rPr lang="en" sz="2000">
                <a:solidFill>
                  <a:schemeClr val="dk1"/>
                </a:solidFill>
                <a:latin typeface="Calibri"/>
                <a:ea typeface="Calibri"/>
                <a:cs typeface="Calibri"/>
                <a:sym typeface="Calibri"/>
              </a:rPr>
              <a:t>Main Goal:  User needs to authenticate himself/herself without sending passwords across the network—needs to prove he/she knows the password without actually sending it across the wire.  </a:t>
            </a:r>
            <a:endParaRPr sz="1600"/>
          </a:p>
        </p:txBody>
      </p:sp>
    </p:spTree>
    <p:extLst>
      <p:ext uri="{BB962C8B-B14F-4D97-AF65-F5344CB8AC3E}">
        <p14:creationId xmlns:p14="http://schemas.microsoft.com/office/powerpoint/2010/main" val="112881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33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Carnival</a:t>
            </a:r>
            <a:endParaRPr sz="1600" dirty="0"/>
          </a:p>
        </p:txBody>
      </p:sp>
      <p:sp>
        <p:nvSpPr>
          <p:cNvPr id="2" name="Footer Placeholder 1">
            <a:extLst>
              <a:ext uri="{FF2B5EF4-FFF2-40B4-BE49-F238E27FC236}">
                <a16:creationId xmlns:a16="http://schemas.microsoft.com/office/drawing/2014/main" id="{9DC5EB1E-3278-4895-9F4A-0F607C5B2912}"/>
              </a:ext>
            </a:extLst>
          </p:cNvPr>
          <p:cNvSpPr>
            <a:spLocks noGrp="1"/>
          </p:cNvSpPr>
          <p:nvPr>
            <p:ph type="ftr" sz="quarter" idx="11"/>
          </p:nvPr>
        </p:nvSpPr>
        <p:spPr/>
        <p:txBody>
          <a:bodyPr/>
          <a:lstStyle/>
          <a:p>
            <a:endParaRPr lang="en-US"/>
          </a:p>
        </p:txBody>
      </p:sp>
      <p:sp>
        <p:nvSpPr>
          <p:cNvPr id="2598" name="Google Shape;2598;p33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358</a:t>
            </a:fld>
            <a:endParaRPr/>
          </a:p>
        </p:txBody>
      </p:sp>
      <p:pic>
        <p:nvPicPr>
          <p:cNvPr id="2599" name="Google Shape;2599;p330" descr="D:\CISSP\CISSP PNG\Welcome to the karberos .png"/>
          <p:cNvPicPr preferRelativeResize="0"/>
          <p:nvPr/>
        </p:nvPicPr>
        <p:blipFill rotWithShape="1">
          <a:blip r:embed="rId3">
            <a:alphaModFix/>
          </a:blip>
          <a:srcRect/>
          <a:stretch/>
        </p:blipFill>
        <p:spPr>
          <a:xfrm>
            <a:off x="1016000" y="1411942"/>
            <a:ext cx="7776683" cy="4608233"/>
          </a:xfrm>
          <a:prstGeom prst="rect">
            <a:avLst/>
          </a:prstGeom>
          <a:noFill/>
          <a:ln>
            <a:noFill/>
          </a:ln>
        </p:spPr>
      </p:pic>
    </p:spTree>
    <p:extLst>
      <p:ext uri="{BB962C8B-B14F-4D97-AF65-F5344CB8AC3E}">
        <p14:creationId xmlns:p14="http://schemas.microsoft.com/office/powerpoint/2010/main" val="390838977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331"/>
          <p:cNvSpPr txBox="1">
            <a:spLocks noGrp="1"/>
          </p:cNvSpPr>
          <p:nvPr>
            <p:ph type="title"/>
          </p:nvPr>
        </p:nvSpPr>
        <p:spPr>
          <a:xfrm>
            <a:off x="1032933" y="295559"/>
            <a:ext cx="10515600" cy="1325600"/>
          </a:xfrm>
          <a:prstGeom prst="rect">
            <a:avLst/>
          </a:prstGeom>
          <a:noFill/>
          <a:ln>
            <a:noFill/>
          </a:ln>
        </p:spPr>
        <p:txBody>
          <a:bodyPr spcFirstLastPara="1" wrap="square" lIns="100767" tIns="50367" rIns="100767" bIns="50367" anchor="ctr" anchorCtr="0">
            <a:noAutofit/>
          </a:bodyPr>
          <a:lstStyle/>
          <a:p>
            <a:r>
              <a:rPr lang="en" dirty="0"/>
              <a:t>The Kerberos Carnival</a:t>
            </a:r>
            <a:endParaRPr sz="1600" dirty="0"/>
          </a:p>
        </p:txBody>
      </p:sp>
      <p:sp>
        <p:nvSpPr>
          <p:cNvPr id="2" name="Footer Placeholder 1">
            <a:extLst>
              <a:ext uri="{FF2B5EF4-FFF2-40B4-BE49-F238E27FC236}">
                <a16:creationId xmlns:a16="http://schemas.microsoft.com/office/drawing/2014/main" id="{E201864F-2E66-4C5F-9B6C-456D48B6E2ED}"/>
              </a:ext>
            </a:extLst>
          </p:cNvPr>
          <p:cNvSpPr>
            <a:spLocks noGrp="1"/>
          </p:cNvSpPr>
          <p:nvPr>
            <p:ph type="ftr" sz="quarter" idx="11"/>
          </p:nvPr>
        </p:nvSpPr>
        <p:spPr/>
        <p:txBody>
          <a:bodyPr/>
          <a:lstStyle/>
          <a:p>
            <a:endParaRPr lang="en-US"/>
          </a:p>
        </p:txBody>
      </p:sp>
      <p:sp>
        <p:nvSpPr>
          <p:cNvPr id="2605" name="Google Shape;2605;p33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359</a:t>
            </a:fld>
            <a:endParaRPr/>
          </a:p>
        </p:txBody>
      </p:sp>
      <p:pic>
        <p:nvPicPr>
          <p:cNvPr id="2606" name="Google Shape;2606;p331" descr="D:\CISSP\CISSP PNG\Welcome to the karberos 2.png"/>
          <p:cNvPicPr preferRelativeResize="0"/>
          <p:nvPr/>
        </p:nvPicPr>
        <p:blipFill rotWithShape="1">
          <a:blip r:embed="rId3">
            <a:alphaModFix/>
          </a:blip>
          <a:srcRect/>
          <a:stretch/>
        </p:blipFill>
        <p:spPr>
          <a:xfrm>
            <a:off x="1097434" y="1621167"/>
            <a:ext cx="8051932" cy="4596932"/>
          </a:xfrm>
          <a:prstGeom prst="rect">
            <a:avLst/>
          </a:prstGeom>
          <a:noFill/>
          <a:ln>
            <a:noFill/>
          </a:ln>
        </p:spPr>
      </p:pic>
      <p:sp>
        <p:nvSpPr>
          <p:cNvPr id="3" name="Rectangle 2">
            <a:extLst>
              <a:ext uri="{FF2B5EF4-FFF2-40B4-BE49-F238E27FC236}">
                <a16:creationId xmlns:a16="http://schemas.microsoft.com/office/drawing/2014/main" id="{04B76EB8-748F-4E12-9A90-8ED8E884CC40}"/>
              </a:ext>
            </a:extLst>
          </p:cNvPr>
          <p:cNvSpPr/>
          <p:nvPr/>
        </p:nvSpPr>
        <p:spPr>
          <a:xfrm>
            <a:off x="9612351" y="2497873"/>
            <a:ext cx="2051825" cy="349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TICKET</a:t>
            </a:r>
          </a:p>
          <a:p>
            <a:pPr algn="ctr"/>
            <a:r>
              <a:rPr lang="en-US" dirty="0"/>
              <a:t>SKEY:  8675309 encrypted with user’s password</a:t>
            </a:r>
          </a:p>
          <a:p>
            <a:pPr algn="ctr"/>
            <a:r>
              <a:rPr lang="en-US" dirty="0"/>
              <a:t>SKEY:  8675309</a:t>
            </a:r>
          </a:p>
          <a:p>
            <a:pPr algn="ctr"/>
            <a:r>
              <a:rPr lang="en-US" dirty="0"/>
              <a:t>Encrypted with the service’s key</a:t>
            </a:r>
          </a:p>
        </p:txBody>
      </p:sp>
      <p:sp>
        <p:nvSpPr>
          <p:cNvPr id="4" name="TextBox 3">
            <a:extLst>
              <a:ext uri="{FF2B5EF4-FFF2-40B4-BE49-F238E27FC236}">
                <a16:creationId xmlns:a16="http://schemas.microsoft.com/office/drawing/2014/main" id="{4FDEB914-AACB-454D-B6F1-C22630020E60}"/>
              </a:ext>
            </a:extLst>
          </p:cNvPr>
          <p:cNvSpPr txBox="1"/>
          <p:nvPr/>
        </p:nvSpPr>
        <p:spPr>
          <a:xfrm>
            <a:off x="315538" y="5305959"/>
            <a:ext cx="1434790" cy="369332"/>
          </a:xfrm>
          <a:prstGeom prst="rect">
            <a:avLst/>
          </a:prstGeom>
          <a:noFill/>
        </p:spPr>
        <p:txBody>
          <a:bodyPr wrap="square" rtlCol="0">
            <a:spAutoFit/>
          </a:bodyPr>
          <a:lstStyle/>
          <a:p>
            <a:r>
              <a:rPr lang="en-US" dirty="0"/>
              <a:t>8675309</a:t>
            </a:r>
          </a:p>
        </p:txBody>
      </p:sp>
      <p:sp>
        <p:nvSpPr>
          <p:cNvPr id="8" name="TextBox 7">
            <a:extLst>
              <a:ext uri="{FF2B5EF4-FFF2-40B4-BE49-F238E27FC236}">
                <a16:creationId xmlns:a16="http://schemas.microsoft.com/office/drawing/2014/main" id="{267ECDE2-65B4-4B25-B445-8F3E86D98ED4}"/>
              </a:ext>
            </a:extLst>
          </p:cNvPr>
          <p:cNvSpPr txBox="1"/>
          <p:nvPr/>
        </p:nvSpPr>
        <p:spPr>
          <a:xfrm>
            <a:off x="7563831" y="4726253"/>
            <a:ext cx="1434790" cy="369332"/>
          </a:xfrm>
          <a:prstGeom prst="rect">
            <a:avLst/>
          </a:prstGeom>
          <a:noFill/>
        </p:spPr>
        <p:txBody>
          <a:bodyPr wrap="square" rtlCol="0">
            <a:spAutoFit/>
          </a:bodyPr>
          <a:lstStyle/>
          <a:p>
            <a:r>
              <a:rPr lang="en-US" dirty="0"/>
              <a:t>8675309</a:t>
            </a:r>
          </a:p>
        </p:txBody>
      </p:sp>
      <p:sp>
        <p:nvSpPr>
          <p:cNvPr id="5" name="Rectangle 4">
            <a:extLst>
              <a:ext uri="{FF2B5EF4-FFF2-40B4-BE49-F238E27FC236}">
                <a16:creationId xmlns:a16="http://schemas.microsoft.com/office/drawing/2014/main" id="{CFAC102A-228E-4052-BC37-4EF36C508F04}"/>
              </a:ext>
            </a:extLst>
          </p:cNvPr>
          <p:cNvSpPr/>
          <p:nvPr/>
        </p:nvSpPr>
        <p:spPr>
          <a:xfrm>
            <a:off x="3362632" y="2993922"/>
            <a:ext cx="553065" cy="508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55FB33-8EAC-4B2B-BD2D-9C3626CC2002}"/>
              </a:ext>
            </a:extLst>
          </p:cNvPr>
          <p:cNvSpPr/>
          <p:nvPr/>
        </p:nvSpPr>
        <p:spPr>
          <a:xfrm>
            <a:off x="3825617" y="2739512"/>
            <a:ext cx="553065" cy="508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CCE690-C722-4FCA-AB40-031E8786F00A}"/>
              </a:ext>
            </a:extLst>
          </p:cNvPr>
          <p:cNvSpPr/>
          <p:nvPr/>
        </p:nvSpPr>
        <p:spPr>
          <a:xfrm>
            <a:off x="4378682" y="2662083"/>
            <a:ext cx="294918" cy="23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38B8AD-2598-4924-ADDD-BBC1A1E72B81}"/>
              </a:ext>
            </a:extLst>
          </p:cNvPr>
          <p:cNvSpPr/>
          <p:nvPr/>
        </p:nvSpPr>
        <p:spPr>
          <a:xfrm flipH="1">
            <a:off x="3542460" y="2767179"/>
            <a:ext cx="1131140" cy="176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C1AA5F-B744-4CA0-9A0F-1FBF4025A20A}"/>
              </a:ext>
            </a:extLst>
          </p:cNvPr>
          <p:cNvSpPr/>
          <p:nvPr/>
        </p:nvSpPr>
        <p:spPr>
          <a:xfrm flipH="1">
            <a:off x="4595008" y="2675817"/>
            <a:ext cx="1131140" cy="201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A51697-1E8D-4FD3-8407-4417FE2A2202}"/>
              </a:ext>
            </a:extLst>
          </p:cNvPr>
          <p:cNvSpPr/>
          <p:nvPr/>
        </p:nvSpPr>
        <p:spPr>
          <a:xfrm flipH="1">
            <a:off x="5530430" y="2709428"/>
            <a:ext cx="1131140" cy="201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8255B9-5EAF-4DA3-AD7C-0F7531D2A4D1}"/>
              </a:ext>
            </a:extLst>
          </p:cNvPr>
          <p:cNvSpPr/>
          <p:nvPr/>
        </p:nvSpPr>
        <p:spPr>
          <a:xfrm flipH="1">
            <a:off x="5794591" y="2843600"/>
            <a:ext cx="1131140" cy="201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160119-FF9D-4ECB-A929-00DCE4DC8603}"/>
              </a:ext>
            </a:extLst>
          </p:cNvPr>
          <p:cNvSpPr/>
          <p:nvPr/>
        </p:nvSpPr>
        <p:spPr>
          <a:xfrm flipH="1">
            <a:off x="5859092" y="3034590"/>
            <a:ext cx="1131140" cy="201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FC0ED7-4FBE-4936-819F-F509A5326249}"/>
              </a:ext>
            </a:extLst>
          </p:cNvPr>
          <p:cNvSpPr/>
          <p:nvPr/>
        </p:nvSpPr>
        <p:spPr>
          <a:xfrm flipH="1">
            <a:off x="5934722" y="3259191"/>
            <a:ext cx="1131140" cy="201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0625534-BF39-4DDF-88D5-A090D3F874F8}"/>
              </a:ext>
            </a:extLst>
          </p:cNvPr>
          <p:cNvSpPr/>
          <p:nvPr/>
        </p:nvSpPr>
        <p:spPr>
          <a:xfrm flipH="1">
            <a:off x="6096000" y="3235712"/>
            <a:ext cx="1131140" cy="3628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103DF7E-FCAB-4683-834D-02C532E3DE49}"/>
              </a:ext>
            </a:extLst>
          </p:cNvPr>
          <p:cNvCxnSpPr/>
          <p:nvPr/>
        </p:nvCxnSpPr>
        <p:spPr>
          <a:xfrm flipV="1">
            <a:off x="2153265" y="3834581"/>
            <a:ext cx="2153264" cy="331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847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0C13A-C131-4159-BE6F-48236FC56830}"/>
              </a:ext>
            </a:extLst>
          </p:cNvPr>
          <p:cNvSpPr>
            <a:spLocks noGrp="1"/>
          </p:cNvSpPr>
          <p:nvPr>
            <p:ph type="ftr" sz="quarter" idx="11"/>
          </p:nvPr>
        </p:nvSpPr>
        <p:spPr/>
        <p:txBody>
          <a:bodyPr/>
          <a:lstStyle/>
          <a:p>
            <a:endParaRPr lang="en-US"/>
          </a:p>
        </p:txBody>
      </p:sp>
      <p:sp>
        <p:nvSpPr>
          <p:cNvPr id="311" name="Google Shape;311;p4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36</a:t>
            </a:fld>
            <a:endParaRPr kern="0">
              <a:solidFill>
                <a:srgbClr val="000000"/>
              </a:solidFill>
            </a:endParaRPr>
          </a:p>
        </p:txBody>
      </p:sp>
      <p:sp>
        <p:nvSpPr>
          <p:cNvPr id="4" name="Title 3">
            <a:extLst>
              <a:ext uri="{FF2B5EF4-FFF2-40B4-BE49-F238E27FC236}">
                <a16:creationId xmlns:a16="http://schemas.microsoft.com/office/drawing/2014/main" id="{84D46D03-0FEB-479C-A4A0-14EAC23D8354}"/>
              </a:ext>
            </a:extLst>
          </p:cNvPr>
          <p:cNvSpPr>
            <a:spLocks noGrp="1"/>
          </p:cNvSpPr>
          <p:nvPr>
            <p:ph type="title"/>
          </p:nvPr>
        </p:nvSpPr>
        <p:spPr/>
        <p:txBody>
          <a:bodyPr/>
          <a:lstStyle/>
          <a:p>
            <a:r>
              <a:rPr lang="en-US" dirty="0"/>
              <a:t>System and Issue Specific Policies</a:t>
            </a:r>
          </a:p>
        </p:txBody>
      </p:sp>
      <p:graphicFrame>
        <p:nvGraphicFramePr>
          <p:cNvPr id="5" name="Table 5">
            <a:extLst>
              <a:ext uri="{FF2B5EF4-FFF2-40B4-BE49-F238E27FC236}">
                <a16:creationId xmlns:a16="http://schemas.microsoft.com/office/drawing/2014/main" id="{98C8ECA6-0DC1-4E55-92B5-BA2C10A341D5}"/>
              </a:ext>
            </a:extLst>
          </p:cNvPr>
          <p:cNvGraphicFramePr>
            <a:graphicFrameLocks noGrp="1"/>
          </p:cNvGraphicFramePr>
          <p:nvPr>
            <p:extLst>
              <p:ext uri="{D42A27DB-BD31-4B8C-83A1-F6EECF244321}">
                <p14:modId xmlns:p14="http://schemas.microsoft.com/office/powerpoint/2010/main" val="1019987919"/>
              </p:ext>
            </p:extLst>
          </p:nvPr>
        </p:nvGraphicFramePr>
        <p:xfrm>
          <a:off x="1413020" y="1690688"/>
          <a:ext cx="8128000" cy="40361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1341788"/>
                    </a:ext>
                  </a:extLst>
                </a:gridCol>
                <a:gridCol w="4064000">
                  <a:extLst>
                    <a:ext uri="{9D8B030D-6E8A-4147-A177-3AD203B41FA5}">
                      <a16:colId xmlns:a16="http://schemas.microsoft.com/office/drawing/2014/main" val="597906761"/>
                    </a:ext>
                  </a:extLst>
                </a:gridCol>
              </a:tblGrid>
              <a:tr h="370840">
                <a:tc>
                  <a:txBody>
                    <a:bodyPr/>
                    <a:lstStyle/>
                    <a:p>
                      <a:r>
                        <a:rPr lang="en-US" dirty="0"/>
                        <a:t>System Specific Policies</a:t>
                      </a:r>
                    </a:p>
                  </a:txBody>
                  <a:tcPr/>
                </a:tc>
                <a:tc>
                  <a:txBody>
                    <a:bodyPr/>
                    <a:lstStyle/>
                    <a:p>
                      <a:r>
                        <a:rPr lang="en-US" dirty="0"/>
                        <a:t>Issue Specific Policies</a:t>
                      </a:r>
                    </a:p>
                  </a:txBody>
                  <a:tcPr/>
                </a:tc>
                <a:extLst>
                  <a:ext uri="{0D108BD9-81ED-4DB2-BD59-A6C34878D82A}">
                    <a16:rowId xmlns:a16="http://schemas.microsoft.com/office/drawing/2014/main" val="2473307124"/>
                  </a:ext>
                </a:extLst>
              </a:tr>
              <a:tr h="370840">
                <a:tc>
                  <a:txBody>
                    <a:bodyPr/>
                    <a:lstStyle/>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Web Servers must be configured according to a consistent image with baseline configuration approved by Director of IT and Director of Marketing</a:t>
                      </a:r>
                    </a:p>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Multifactor authentication must always be used when accessing domain controllers</a:t>
                      </a:r>
                    </a:p>
                    <a:p>
                      <a:pPr marL="406390" indent="-253994" algn="l" defTabSz="665649" rtl="0" eaLnBrk="1" latinLnBrk="0" hangingPunct="1">
                        <a:lnSpc>
                          <a:spcPct val="70000"/>
                        </a:lnSpc>
                        <a:spcBef>
                          <a:spcPts val="933"/>
                        </a:spcBef>
                        <a:buClr>
                          <a:schemeClr val="dk1"/>
                        </a:buClr>
                        <a:buSzPts val="1400"/>
                        <a:buFont typeface="Assistant"/>
                        <a:buChar char="●"/>
                      </a:pPr>
                      <a:r>
                        <a:rPr lang="en-US" sz="1311" i="0" u="none" strike="noStrike" kern="1200" cap="none" dirty="0">
                          <a:solidFill>
                            <a:schemeClr val="dk1"/>
                          </a:solidFill>
                          <a:latin typeface="Assistant"/>
                        </a:rPr>
                        <a:t>Client systems must be validated periodically against a baseline </a:t>
                      </a:r>
                      <a:r>
                        <a:rPr lang="en-US" dirty="0"/>
                        <a:t>image</a:t>
                      </a:r>
                    </a:p>
                    <a:p>
                      <a:pPr marL="406390" indent="-253994" algn="l" defTabSz="665649" rtl="0" eaLnBrk="1" latinLnBrk="0" hangingPunct="1">
                        <a:lnSpc>
                          <a:spcPct val="70000"/>
                        </a:lnSpc>
                        <a:spcBef>
                          <a:spcPts val="933"/>
                        </a:spcBef>
                        <a:buClr>
                          <a:schemeClr val="dk1"/>
                        </a:buClr>
                        <a:buSzPts val="1400"/>
                        <a:buFont typeface="Assistant"/>
                        <a:buChar char="●"/>
                      </a:pPr>
                      <a:r>
                        <a:rPr lang="en-US" dirty="0"/>
                        <a:t>Etc.</a:t>
                      </a:r>
                    </a:p>
                    <a:p>
                      <a:endParaRPr lang="en-US" dirty="0"/>
                    </a:p>
                  </a:txBody>
                  <a:tcPr/>
                </a:tc>
                <a:tc>
                  <a:txBody>
                    <a:bodyPr/>
                    <a:lstStyle/>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Change Management Policy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Acceptable Use Policy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Privacy</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Data/System Ownership</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Separation of Duties (SOD)</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Mandatory Vacations</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Job rotation</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Least privilege</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Need to know</a:t>
                      </a:r>
                      <a:endParaRPr lang="en-US" dirty="0"/>
                    </a:p>
                    <a:p>
                      <a:pPr marL="406390" indent="-253994">
                        <a:lnSpc>
                          <a:spcPct val="70000"/>
                        </a:lnSpc>
                        <a:spcBef>
                          <a:spcPts val="933"/>
                        </a:spcBef>
                        <a:buClr>
                          <a:schemeClr val="dk1"/>
                        </a:buClr>
                        <a:buSzPts val="1400"/>
                        <a:buFont typeface="Assistant"/>
                        <a:buChar char="●"/>
                      </a:pPr>
                      <a:r>
                        <a:rPr lang="en-US" i="0" u="none" strike="noStrike" cap="none" dirty="0">
                          <a:solidFill>
                            <a:schemeClr val="dk1"/>
                          </a:solidFill>
                          <a:latin typeface="Assistant"/>
                          <a:ea typeface="Assistant"/>
                          <a:cs typeface="Assistant"/>
                          <a:sym typeface="Assistant"/>
                        </a:rPr>
                        <a:t>Dual control</a:t>
                      </a:r>
                      <a:endParaRPr lang="en-US" dirty="0">
                        <a:solidFill>
                          <a:schemeClr val="dk1"/>
                        </a:solidFill>
                        <a:latin typeface="Assistant"/>
                        <a:ea typeface="Assistant"/>
                        <a:cs typeface="Assistant"/>
                        <a:sym typeface="Assistant"/>
                      </a:endParaRPr>
                    </a:p>
                    <a:p>
                      <a:pPr marL="406390" indent="-228594">
                        <a:lnSpc>
                          <a:spcPct val="70000"/>
                        </a:lnSpc>
                        <a:spcBef>
                          <a:spcPts val="933"/>
                        </a:spcBef>
                        <a:buClr>
                          <a:schemeClr val="dk1"/>
                        </a:buClr>
                        <a:buSzPts val="1100"/>
                        <a:buFont typeface="Assistant"/>
                        <a:buChar char="●"/>
                      </a:pPr>
                      <a:r>
                        <a:rPr lang="en-US" dirty="0">
                          <a:solidFill>
                            <a:schemeClr val="dk1"/>
                          </a:solidFill>
                          <a:latin typeface="Assistant"/>
                          <a:ea typeface="Assistant"/>
                          <a:cs typeface="Assistant"/>
                          <a:sym typeface="Assistant"/>
                        </a:rPr>
                        <a:t>M of N control</a:t>
                      </a:r>
                    </a:p>
                    <a:p>
                      <a:pPr marL="406390" indent="-253994" algn="l" defTabSz="665649" rtl="0" eaLnBrk="1" latinLnBrk="0" hangingPunct="1">
                        <a:lnSpc>
                          <a:spcPct val="70000"/>
                        </a:lnSpc>
                        <a:spcBef>
                          <a:spcPts val="933"/>
                        </a:spcBef>
                        <a:buClr>
                          <a:schemeClr val="dk1"/>
                        </a:buClr>
                        <a:buSzPts val="1400"/>
                        <a:buFont typeface="Assistant"/>
                        <a:buChar char="●"/>
                      </a:pPr>
                      <a:endParaRPr lang="en-US" dirty="0"/>
                    </a:p>
                  </a:txBody>
                  <a:tcPr/>
                </a:tc>
                <a:extLst>
                  <a:ext uri="{0D108BD9-81ED-4DB2-BD59-A6C34878D82A}">
                    <a16:rowId xmlns:a16="http://schemas.microsoft.com/office/drawing/2014/main" val="3166095749"/>
                  </a:ext>
                </a:extLst>
              </a:tr>
            </a:tbl>
          </a:graphicData>
        </a:graphic>
      </p:graphicFrame>
    </p:spTree>
    <p:extLst>
      <p:ext uri="{BB962C8B-B14F-4D97-AF65-F5344CB8AC3E}">
        <p14:creationId xmlns:p14="http://schemas.microsoft.com/office/powerpoint/2010/main" val="66219390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33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Kerberos Concerns</a:t>
            </a:r>
            <a:endParaRPr sz="1600" dirty="0"/>
          </a:p>
        </p:txBody>
      </p:sp>
      <p:sp>
        <p:nvSpPr>
          <p:cNvPr id="2" name="Footer Placeholder 1">
            <a:extLst>
              <a:ext uri="{FF2B5EF4-FFF2-40B4-BE49-F238E27FC236}">
                <a16:creationId xmlns:a16="http://schemas.microsoft.com/office/drawing/2014/main" id="{13FEA3C1-3EE8-4451-9240-9A8C9A2F5237}"/>
              </a:ext>
            </a:extLst>
          </p:cNvPr>
          <p:cNvSpPr>
            <a:spLocks noGrp="1"/>
          </p:cNvSpPr>
          <p:nvPr>
            <p:ph type="ftr" sz="quarter" idx="11"/>
          </p:nvPr>
        </p:nvSpPr>
        <p:spPr/>
        <p:txBody>
          <a:bodyPr/>
          <a:lstStyle/>
          <a:p>
            <a:endParaRPr lang="en-US"/>
          </a:p>
        </p:txBody>
      </p:sp>
      <p:sp>
        <p:nvSpPr>
          <p:cNvPr id="2612" name="Google Shape;2612;p33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360</a:t>
            </a:fld>
            <a:endParaRPr/>
          </a:p>
        </p:txBody>
      </p:sp>
      <p:sp>
        <p:nvSpPr>
          <p:cNvPr id="2613" name="Google Shape;2613;p332"/>
          <p:cNvSpPr txBox="1">
            <a:spLocks noGrp="1"/>
          </p:cNvSpPr>
          <p:nvPr>
            <p:ph type="body" idx="4294967295"/>
          </p:nvPr>
        </p:nvSpPr>
        <p:spPr>
          <a:xfrm>
            <a:off x="0" y="194945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Computers must have clocks synchronized within 5 minutes of each other</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Tickets are stored on the workstation. If the workstation is compromised your identity can be forged.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If your KDC is hacked, security is lost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 single KDC is a single point of failure and performance bottleneck</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Still vulnerable to password guessing attacks</a:t>
            </a:r>
            <a:endParaRPr sz="1600"/>
          </a:p>
        </p:txBody>
      </p:sp>
    </p:spTree>
    <p:extLst>
      <p:ext uri="{BB962C8B-B14F-4D97-AF65-F5344CB8AC3E}">
        <p14:creationId xmlns:p14="http://schemas.microsoft.com/office/powerpoint/2010/main" val="131662913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100" kern="1200" dirty="0">
                <a:solidFill>
                  <a:schemeClr val="tx1">
                    <a:lumMod val="85000"/>
                    <a:lumOff val="15000"/>
                  </a:schemeClr>
                </a:solidFill>
                <a:latin typeface="+mj-lt"/>
                <a:ea typeface="+mj-ea"/>
                <a:cs typeface="+mj-cs"/>
              </a:rPr>
              <a:t>Single Sign On  Federated Services</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526CBF3-C98B-4EAF-AAFA-83F6E541ECCA}"/>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361</a:t>
            </a:fld>
            <a:endParaRPr lang="en-US" sz="600">
              <a:solidFill>
                <a:srgbClr val="FFFFFF"/>
              </a:solidFill>
            </a:endParaRPr>
          </a:p>
        </p:txBody>
      </p:sp>
    </p:spTree>
    <p:extLst>
      <p:ext uri="{BB962C8B-B14F-4D97-AF65-F5344CB8AC3E}">
        <p14:creationId xmlns:p14="http://schemas.microsoft.com/office/powerpoint/2010/main" val="323843655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33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lvl="0" algn="l"/>
            <a:r>
              <a:rPr lang="en-US" dirty="0"/>
              <a:t>Today’s </a:t>
            </a:r>
            <a:r>
              <a:rPr lang="en" dirty="0"/>
              <a:t>Identity Management </a:t>
            </a:r>
            <a:r>
              <a:rPr lang="en-US" dirty="0"/>
              <a:t>in the Cloud</a:t>
            </a:r>
          </a:p>
        </p:txBody>
      </p:sp>
      <p:sp>
        <p:nvSpPr>
          <p:cNvPr id="2" name="Slide Number Placeholder 1">
            <a:extLst>
              <a:ext uri="{FF2B5EF4-FFF2-40B4-BE49-F238E27FC236}">
                <a16:creationId xmlns:a16="http://schemas.microsoft.com/office/drawing/2014/main" id="{0C995DDF-B364-4BD9-AF15-DBD0076E50C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362</a:t>
            </a:fld>
            <a:endParaRPr lang="en"/>
          </a:p>
        </p:txBody>
      </p:sp>
      <p:grpSp>
        <p:nvGrpSpPr>
          <p:cNvPr id="3" name="Group 2">
            <a:extLst>
              <a:ext uri="{FF2B5EF4-FFF2-40B4-BE49-F238E27FC236}">
                <a16:creationId xmlns:a16="http://schemas.microsoft.com/office/drawing/2014/main" id="{978A4C2D-EE84-41CE-905F-756F2D86F580}"/>
              </a:ext>
            </a:extLst>
          </p:cNvPr>
          <p:cNvGrpSpPr/>
          <p:nvPr/>
        </p:nvGrpSpPr>
        <p:grpSpPr>
          <a:xfrm>
            <a:off x="1553795" y="1751463"/>
            <a:ext cx="8856296" cy="2521724"/>
            <a:chOff x="947371" y="1249149"/>
            <a:chExt cx="6635538" cy="2391569"/>
          </a:xfrm>
        </p:grpSpPr>
        <p:pic>
          <p:nvPicPr>
            <p:cNvPr id="2653" name="Google Shape;2653;p338"/>
            <p:cNvPicPr preferRelativeResize="0"/>
            <p:nvPr/>
          </p:nvPicPr>
          <p:blipFill rotWithShape="1">
            <a:blip r:embed="rId3">
              <a:alphaModFix/>
            </a:blip>
            <a:srcRect/>
            <a:stretch/>
          </p:blipFill>
          <p:spPr>
            <a:xfrm>
              <a:off x="1029709" y="1249149"/>
              <a:ext cx="6553200" cy="2391569"/>
            </a:xfrm>
            <a:prstGeom prst="rect">
              <a:avLst/>
            </a:prstGeom>
            <a:noFill/>
            <a:ln>
              <a:noFill/>
            </a:ln>
          </p:spPr>
        </p:pic>
        <p:sp>
          <p:nvSpPr>
            <p:cNvPr id="2654" name="Google Shape;2654;p338"/>
            <p:cNvSpPr txBox="1"/>
            <p:nvPr/>
          </p:nvSpPr>
          <p:spPr>
            <a:xfrm>
              <a:off x="947371" y="1405216"/>
              <a:ext cx="2286000" cy="654476"/>
            </a:xfrm>
            <a:prstGeom prst="rect">
              <a:avLst/>
            </a:prstGeom>
            <a:solidFill>
              <a:schemeClr val="lt1"/>
            </a:solidFill>
            <a:ln>
              <a:noFill/>
            </a:ln>
          </p:spPr>
          <p:txBody>
            <a:bodyPr spcFirstLastPara="1" wrap="square" lIns="100767" tIns="50367" rIns="100767" bIns="50367" anchor="t" anchorCtr="0">
              <a:noAutofit/>
            </a:bodyPr>
            <a:lstStyle/>
            <a:p>
              <a:r>
                <a:rPr lang="en" sz="2667" dirty="0">
                  <a:solidFill>
                    <a:schemeClr val="dk1"/>
                  </a:solidFill>
                  <a:latin typeface="Calibri"/>
                  <a:ea typeface="Calibri"/>
                  <a:cs typeface="Calibri"/>
                  <a:sym typeface="Calibri"/>
                </a:rPr>
                <a:t>Provisioning Identities</a:t>
              </a:r>
              <a:endParaRPr sz="2133" dirty="0"/>
            </a:p>
          </p:txBody>
        </p:sp>
        <p:sp>
          <p:nvSpPr>
            <p:cNvPr id="2656" name="Google Shape;2656;p338"/>
            <p:cNvSpPr txBox="1"/>
            <p:nvPr/>
          </p:nvSpPr>
          <p:spPr>
            <a:xfrm>
              <a:off x="5296909" y="1354656"/>
              <a:ext cx="2286000" cy="462421"/>
            </a:xfrm>
            <a:prstGeom prst="rect">
              <a:avLst/>
            </a:prstGeom>
            <a:solidFill>
              <a:schemeClr val="lt1"/>
            </a:solidFill>
            <a:ln>
              <a:noFill/>
            </a:ln>
          </p:spPr>
          <p:txBody>
            <a:bodyPr spcFirstLastPara="1" wrap="square" lIns="100767" tIns="50367" rIns="100767" bIns="50367" anchor="t" anchorCtr="0">
              <a:noAutofit/>
            </a:bodyPr>
            <a:lstStyle/>
            <a:p>
              <a:pPr algn="ctr"/>
              <a:r>
                <a:rPr lang="en" sz="2667" dirty="0">
                  <a:solidFill>
                    <a:schemeClr val="dk1"/>
                  </a:solidFill>
                  <a:latin typeface="Calibri"/>
                  <a:ea typeface="Calibri"/>
                  <a:cs typeface="Calibri"/>
                  <a:sym typeface="Calibri"/>
                </a:rPr>
                <a:t>Authorization</a:t>
              </a:r>
              <a:endParaRPr sz="2133" dirty="0"/>
            </a:p>
          </p:txBody>
        </p:sp>
        <p:sp>
          <p:nvSpPr>
            <p:cNvPr id="2655" name="Google Shape;2655;p338"/>
            <p:cNvSpPr txBox="1"/>
            <p:nvPr/>
          </p:nvSpPr>
          <p:spPr>
            <a:xfrm>
              <a:off x="2940689" y="1405216"/>
              <a:ext cx="2731239" cy="361300"/>
            </a:xfrm>
            <a:prstGeom prst="rect">
              <a:avLst/>
            </a:prstGeom>
            <a:solidFill>
              <a:schemeClr val="lt1"/>
            </a:solidFill>
            <a:ln>
              <a:noFill/>
            </a:ln>
          </p:spPr>
          <p:txBody>
            <a:bodyPr spcFirstLastPara="1" wrap="square" lIns="100767" tIns="50367" rIns="100767" bIns="50367" anchor="t" anchorCtr="0">
              <a:noAutofit/>
            </a:bodyPr>
            <a:lstStyle/>
            <a:p>
              <a:pPr algn="ctr"/>
              <a:r>
                <a:rPr lang="en" sz="2667" dirty="0">
                  <a:solidFill>
                    <a:schemeClr val="dk1"/>
                  </a:solidFill>
                  <a:latin typeface="Calibri"/>
                  <a:ea typeface="Calibri"/>
                  <a:cs typeface="Calibri"/>
                  <a:sym typeface="Calibri"/>
                </a:rPr>
                <a:t>Authentication</a:t>
              </a:r>
              <a:endParaRPr sz="2133" dirty="0"/>
            </a:p>
          </p:txBody>
        </p:sp>
      </p:grpSp>
      <p:sp>
        <p:nvSpPr>
          <p:cNvPr id="4" name="Rectangle 3">
            <a:extLst>
              <a:ext uri="{FF2B5EF4-FFF2-40B4-BE49-F238E27FC236}">
                <a16:creationId xmlns:a16="http://schemas.microsoft.com/office/drawing/2014/main" id="{940EED80-1B8D-497D-82BE-92BEF53BD0C7}"/>
              </a:ext>
            </a:extLst>
          </p:cNvPr>
          <p:cNvSpPr/>
          <p:nvPr/>
        </p:nvSpPr>
        <p:spPr>
          <a:xfrm>
            <a:off x="1133477" y="4299106"/>
            <a:ext cx="9708532" cy="2031325"/>
          </a:xfrm>
          <a:prstGeom prst="rect">
            <a:avLst/>
          </a:prstGeom>
        </p:spPr>
        <p:txBody>
          <a:bodyPr wrap="square">
            <a:spAutoFit/>
          </a:bodyPr>
          <a:lstStyle/>
          <a:p>
            <a:pPr lvl="0">
              <a:lnSpc>
                <a:spcPct val="90000"/>
              </a:lnSpc>
              <a:buClr>
                <a:schemeClr val="dk1"/>
              </a:buClr>
              <a:buSzPts val="1900"/>
            </a:pPr>
            <a:r>
              <a:rPr lang="en-US" sz="2000" dirty="0">
                <a:solidFill>
                  <a:schemeClr val="dk1"/>
                </a:solidFill>
                <a:latin typeface="Calibri"/>
                <a:ea typeface="Calibri"/>
                <a:cs typeface="Calibri"/>
                <a:sym typeface="Calibri"/>
              </a:rPr>
              <a:t>As a company on-boards and off-boards employees, they are added and removed from the company's electronic employee directory. As long as the service provider supports the SCIM standard, SCIM Could then be used to automatically add/delete (or, provision/de-provision) accounts for those users in external systems such as Google Apps for Work, Office 365, or Salesforce.com. Then, a new user account would exist in the external systems for each new employee, and the user accounts for former employees would be removed from those systems</a:t>
            </a:r>
            <a:endParaRPr lang="en-US" sz="1200" dirty="0"/>
          </a:p>
        </p:txBody>
      </p:sp>
      <p:sp>
        <p:nvSpPr>
          <p:cNvPr id="6" name="TextBox 5">
            <a:extLst>
              <a:ext uri="{FF2B5EF4-FFF2-40B4-BE49-F238E27FC236}">
                <a16:creationId xmlns:a16="http://schemas.microsoft.com/office/drawing/2014/main" id="{49185B66-C574-4B40-A320-2FEA61EEAE88}"/>
              </a:ext>
            </a:extLst>
          </p:cNvPr>
          <p:cNvSpPr txBox="1"/>
          <p:nvPr/>
        </p:nvSpPr>
        <p:spPr>
          <a:xfrm>
            <a:off x="1553795" y="3163921"/>
            <a:ext cx="3249637" cy="584775"/>
          </a:xfrm>
          <a:prstGeom prst="rect">
            <a:avLst/>
          </a:prstGeom>
          <a:noFill/>
        </p:spPr>
        <p:txBody>
          <a:bodyPr wrap="square" rtlCol="0">
            <a:spAutoFit/>
          </a:bodyPr>
          <a:lstStyle/>
          <a:p>
            <a:r>
              <a:rPr lang="en-US" sz="3200" b="1" kern="1200" dirty="0">
                <a:solidFill>
                  <a:schemeClr val="tx1"/>
                </a:solidFill>
                <a:latin typeface="+mn-lt"/>
                <a:ea typeface="+mn-ea"/>
                <a:cs typeface="+mn-cs"/>
              </a:rPr>
              <a:t>SPML</a:t>
            </a:r>
          </a:p>
        </p:txBody>
      </p:sp>
    </p:spTree>
    <p:extLst>
      <p:ext uri="{BB962C8B-B14F-4D97-AF65-F5344CB8AC3E}">
        <p14:creationId xmlns:p14="http://schemas.microsoft.com/office/powerpoint/2010/main" val="349847246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F2E8-E8BC-4C93-A5CB-A99AECB5A366}"/>
              </a:ext>
            </a:extLst>
          </p:cNvPr>
          <p:cNvSpPr>
            <a:spLocks noGrp="1"/>
          </p:cNvSpPr>
          <p:nvPr>
            <p:ph type="title"/>
          </p:nvPr>
        </p:nvSpPr>
        <p:spPr>
          <a:xfrm>
            <a:off x="689517" y="543544"/>
            <a:ext cx="10515600" cy="1325563"/>
          </a:xfrm>
        </p:spPr>
        <p:txBody>
          <a:bodyPr>
            <a:noAutofit/>
          </a:bodyPr>
          <a:lstStyle/>
          <a:p>
            <a:r>
              <a:rPr lang="en-US" sz="3600" dirty="0"/>
              <a:t>SPML (Service Provisioning Markup Language)</a:t>
            </a:r>
            <a:br>
              <a:rPr lang="en-US" sz="3600" dirty="0"/>
            </a:br>
            <a:r>
              <a:rPr lang="en-US" sz="3600" dirty="0"/>
              <a:t>and SCIM (System Cross-Domain Identity Management</a:t>
            </a:r>
          </a:p>
        </p:txBody>
      </p:sp>
      <p:pic>
        <p:nvPicPr>
          <p:cNvPr id="8" name="Picture 7">
            <a:extLst>
              <a:ext uri="{FF2B5EF4-FFF2-40B4-BE49-F238E27FC236}">
                <a16:creationId xmlns:a16="http://schemas.microsoft.com/office/drawing/2014/main" id="{00DC0DFE-342A-4C53-A07E-19BBAACD4279}"/>
              </a:ext>
            </a:extLst>
          </p:cNvPr>
          <p:cNvPicPr>
            <a:picLocks noChangeAspect="1"/>
          </p:cNvPicPr>
          <p:nvPr/>
        </p:nvPicPr>
        <p:blipFill>
          <a:blip r:embed="rId2"/>
          <a:stretch>
            <a:fillRect/>
          </a:stretch>
        </p:blipFill>
        <p:spPr>
          <a:xfrm>
            <a:off x="1365220" y="1809634"/>
            <a:ext cx="9763698" cy="4732659"/>
          </a:xfrm>
          <a:prstGeom prst="rect">
            <a:avLst/>
          </a:prstGeom>
        </p:spPr>
      </p:pic>
    </p:spTree>
    <p:extLst>
      <p:ext uri="{BB962C8B-B14F-4D97-AF65-F5344CB8AC3E}">
        <p14:creationId xmlns:p14="http://schemas.microsoft.com/office/powerpoint/2010/main" val="48508398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D7571FB-AF0C-4E31-A920-7876796B8105}"/>
              </a:ext>
            </a:extLst>
          </p:cNvPr>
          <p:cNvGrpSpPr/>
          <p:nvPr/>
        </p:nvGrpSpPr>
        <p:grpSpPr>
          <a:xfrm>
            <a:off x="5629701" y="578213"/>
            <a:ext cx="6005015" cy="5293119"/>
            <a:chOff x="4481845" y="370263"/>
            <a:chExt cx="7303004" cy="6025398"/>
          </a:xfrm>
        </p:grpSpPr>
        <p:sp>
          <p:nvSpPr>
            <p:cNvPr id="6" name="Rectangle 5">
              <a:extLst>
                <a:ext uri="{FF2B5EF4-FFF2-40B4-BE49-F238E27FC236}">
                  <a16:creationId xmlns:a16="http://schemas.microsoft.com/office/drawing/2014/main" id="{DE8F385F-47A4-4962-82C7-952A3C1A781C}"/>
                </a:ext>
              </a:extLst>
            </p:cNvPr>
            <p:cNvSpPr/>
            <p:nvPr/>
          </p:nvSpPr>
          <p:spPr>
            <a:xfrm>
              <a:off x="5090623" y="4450857"/>
              <a:ext cx="2006221" cy="1535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CF38B85-3EBC-45AE-9304-9FAEBDBD74DF}"/>
                </a:ext>
              </a:extLst>
            </p:cNvPr>
            <p:cNvSpPr/>
            <p:nvPr/>
          </p:nvSpPr>
          <p:spPr>
            <a:xfrm>
              <a:off x="6938539" y="370263"/>
              <a:ext cx="3920801" cy="2374859"/>
            </a:xfrm>
            <a:custGeom>
              <a:avLst/>
              <a:gdLst>
                <a:gd name="connsiteX0" fmla="*/ 2362983 w 3920801"/>
                <a:gd name="connsiteY0" fmla="*/ 163921 h 2374859"/>
                <a:gd name="connsiteX1" fmla="*/ 2390278 w 3920801"/>
                <a:gd name="connsiteY1" fmla="*/ 122978 h 2374859"/>
                <a:gd name="connsiteX2" fmla="*/ 2465341 w 3920801"/>
                <a:gd name="connsiteY2" fmla="*/ 75211 h 2374859"/>
                <a:gd name="connsiteX3" fmla="*/ 2485813 w 3920801"/>
                <a:gd name="connsiteY3" fmla="*/ 61563 h 2374859"/>
                <a:gd name="connsiteX4" fmla="*/ 2560875 w 3920801"/>
                <a:gd name="connsiteY4" fmla="*/ 41091 h 2374859"/>
                <a:gd name="connsiteX5" fmla="*/ 2588171 w 3920801"/>
                <a:gd name="connsiteY5" fmla="*/ 34267 h 2374859"/>
                <a:gd name="connsiteX6" fmla="*/ 3325150 w 3920801"/>
                <a:gd name="connsiteY6" fmla="*/ 41091 h 2374859"/>
                <a:gd name="connsiteX7" fmla="*/ 3331974 w 3920801"/>
                <a:gd name="connsiteY7" fmla="*/ 61563 h 2374859"/>
                <a:gd name="connsiteX8" fmla="*/ 3345622 w 3920801"/>
                <a:gd name="connsiteY8" fmla="*/ 88859 h 2374859"/>
                <a:gd name="connsiteX9" fmla="*/ 3338798 w 3920801"/>
                <a:gd name="connsiteY9" fmla="*/ 245808 h 2374859"/>
                <a:gd name="connsiteX10" fmla="*/ 3331974 w 3920801"/>
                <a:gd name="connsiteY10" fmla="*/ 266279 h 2374859"/>
                <a:gd name="connsiteX11" fmla="*/ 3318326 w 3920801"/>
                <a:gd name="connsiteY11" fmla="*/ 286751 h 2374859"/>
                <a:gd name="connsiteX12" fmla="*/ 3297854 w 3920801"/>
                <a:gd name="connsiteY12" fmla="*/ 307223 h 2374859"/>
                <a:gd name="connsiteX13" fmla="*/ 3243263 w 3920801"/>
                <a:gd name="connsiteY13" fmla="*/ 334518 h 2374859"/>
                <a:gd name="connsiteX14" fmla="*/ 3175025 w 3920801"/>
                <a:gd name="connsiteY14" fmla="*/ 368638 h 2374859"/>
                <a:gd name="connsiteX15" fmla="*/ 3134081 w 3920801"/>
                <a:gd name="connsiteY15" fmla="*/ 382285 h 2374859"/>
                <a:gd name="connsiteX16" fmla="*/ 3113610 w 3920801"/>
                <a:gd name="connsiteY16" fmla="*/ 389109 h 2374859"/>
                <a:gd name="connsiteX17" fmla="*/ 3147729 w 3920801"/>
                <a:gd name="connsiteY17" fmla="*/ 402757 h 2374859"/>
                <a:gd name="connsiteX18" fmla="*/ 3168201 w 3920801"/>
                <a:gd name="connsiteY18" fmla="*/ 409581 h 2374859"/>
                <a:gd name="connsiteX19" fmla="*/ 3202320 w 3920801"/>
                <a:gd name="connsiteY19" fmla="*/ 423229 h 2374859"/>
                <a:gd name="connsiteX20" fmla="*/ 3256911 w 3920801"/>
                <a:gd name="connsiteY20" fmla="*/ 436876 h 2374859"/>
                <a:gd name="connsiteX21" fmla="*/ 3325150 w 3920801"/>
                <a:gd name="connsiteY21" fmla="*/ 464172 h 2374859"/>
                <a:gd name="connsiteX22" fmla="*/ 3386565 w 3920801"/>
                <a:gd name="connsiteY22" fmla="*/ 491467 h 2374859"/>
                <a:gd name="connsiteX23" fmla="*/ 3413860 w 3920801"/>
                <a:gd name="connsiteY23" fmla="*/ 498291 h 2374859"/>
                <a:gd name="connsiteX24" fmla="*/ 3468451 w 3920801"/>
                <a:gd name="connsiteY24" fmla="*/ 539235 h 2374859"/>
                <a:gd name="connsiteX25" fmla="*/ 3523042 w 3920801"/>
                <a:gd name="connsiteY25" fmla="*/ 573354 h 2374859"/>
                <a:gd name="connsiteX26" fmla="*/ 3570810 w 3920801"/>
                <a:gd name="connsiteY26" fmla="*/ 621121 h 2374859"/>
                <a:gd name="connsiteX27" fmla="*/ 3611753 w 3920801"/>
                <a:gd name="connsiteY27" fmla="*/ 668888 h 2374859"/>
                <a:gd name="connsiteX28" fmla="*/ 3625401 w 3920801"/>
                <a:gd name="connsiteY28" fmla="*/ 703008 h 2374859"/>
                <a:gd name="connsiteX29" fmla="*/ 3673168 w 3920801"/>
                <a:gd name="connsiteY29" fmla="*/ 771247 h 2374859"/>
                <a:gd name="connsiteX30" fmla="*/ 3686816 w 3920801"/>
                <a:gd name="connsiteY30" fmla="*/ 819014 h 2374859"/>
                <a:gd name="connsiteX31" fmla="*/ 3693639 w 3920801"/>
                <a:gd name="connsiteY31" fmla="*/ 846309 h 2374859"/>
                <a:gd name="connsiteX32" fmla="*/ 3686816 w 3920801"/>
                <a:gd name="connsiteY32" fmla="*/ 996435 h 2374859"/>
                <a:gd name="connsiteX33" fmla="*/ 3666344 w 3920801"/>
                <a:gd name="connsiteY33" fmla="*/ 1023730 h 2374859"/>
                <a:gd name="connsiteX34" fmla="*/ 3652696 w 3920801"/>
                <a:gd name="connsiteY34" fmla="*/ 1044202 h 2374859"/>
                <a:gd name="connsiteX35" fmla="*/ 3632225 w 3920801"/>
                <a:gd name="connsiteY35" fmla="*/ 1057850 h 2374859"/>
                <a:gd name="connsiteX36" fmla="*/ 3604929 w 3920801"/>
                <a:gd name="connsiteY36" fmla="*/ 1078321 h 2374859"/>
                <a:gd name="connsiteX37" fmla="*/ 3550338 w 3920801"/>
                <a:gd name="connsiteY37" fmla="*/ 1105617 h 2374859"/>
                <a:gd name="connsiteX38" fmla="*/ 3529866 w 3920801"/>
                <a:gd name="connsiteY38" fmla="*/ 1119264 h 2374859"/>
                <a:gd name="connsiteX39" fmla="*/ 3488923 w 3920801"/>
                <a:gd name="connsiteY39" fmla="*/ 1132912 h 2374859"/>
                <a:gd name="connsiteX40" fmla="*/ 3509395 w 3920801"/>
                <a:gd name="connsiteY40" fmla="*/ 1146560 h 2374859"/>
                <a:gd name="connsiteX41" fmla="*/ 3543514 w 3920801"/>
                <a:gd name="connsiteY41" fmla="*/ 1153384 h 2374859"/>
                <a:gd name="connsiteX42" fmla="*/ 3591281 w 3920801"/>
                <a:gd name="connsiteY42" fmla="*/ 1167032 h 2374859"/>
                <a:gd name="connsiteX43" fmla="*/ 3686816 w 3920801"/>
                <a:gd name="connsiteY43" fmla="*/ 1201151 h 2374859"/>
                <a:gd name="connsiteX44" fmla="*/ 3761878 w 3920801"/>
                <a:gd name="connsiteY44" fmla="*/ 1242094 h 2374859"/>
                <a:gd name="connsiteX45" fmla="*/ 3802822 w 3920801"/>
                <a:gd name="connsiteY45" fmla="*/ 1269390 h 2374859"/>
                <a:gd name="connsiteX46" fmla="*/ 3823293 w 3920801"/>
                <a:gd name="connsiteY46" fmla="*/ 1296685 h 2374859"/>
                <a:gd name="connsiteX47" fmla="*/ 3857413 w 3920801"/>
                <a:gd name="connsiteY47" fmla="*/ 1337629 h 2374859"/>
                <a:gd name="connsiteX48" fmla="*/ 3864236 w 3920801"/>
                <a:gd name="connsiteY48" fmla="*/ 1364924 h 2374859"/>
                <a:gd name="connsiteX49" fmla="*/ 3891532 w 3920801"/>
                <a:gd name="connsiteY49" fmla="*/ 1419515 h 2374859"/>
                <a:gd name="connsiteX50" fmla="*/ 3898356 w 3920801"/>
                <a:gd name="connsiteY50" fmla="*/ 1446811 h 2374859"/>
                <a:gd name="connsiteX51" fmla="*/ 3912004 w 3920801"/>
                <a:gd name="connsiteY51" fmla="*/ 1487754 h 2374859"/>
                <a:gd name="connsiteX52" fmla="*/ 3918827 w 3920801"/>
                <a:gd name="connsiteY52" fmla="*/ 1555993 h 2374859"/>
                <a:gd name="connsiteX53" fmla="*/ 3898356 w 3920801"/>
                <a:gd name="connsiteY53" fmla="*/ 1767533 h 2374859"/>
                <a:gd name="connsiteX54" fmla="*/ 3884708 w 3920801"/>
                <a:gd name="connsiteY54" fmla="*/ 1801653 h 2374859"/>
                <a:gd name="connsiteX55" fmla="*/ 3864236 w 3920801"/>
                <a:gd name="connsiteY55" fmla="*/ 1828948 h 2374859"/>
                <a:gd name="connsiteX56" fmla="*/ 3775526 w 3920801"/>
                <a:gd name="connsiteY56" fmla="*/ 1897187 h 2374859"/>
                <a:gd name="connsiteX57" fmla="*/ 3679992 w 3920801"/>
                <a:gd name="connsiteY57" fmla="*/ 1944954 h 2374859"/>
                <a:gd name="connsiteX58" fmla="*/ 3413860 w 3920801"/>
                <a:gd name="connsiteY58" fmla="*/ 2006369 h 2374859"/>
                <a:gd name="connsiteX59" fmla="*/ 3325150 w 3920801"/>
                <a:gd name="connsiteY59" fmla="*/ 2020017 h 2374859"/>
                <a:gd name="connsiteX60" fmla="*/ 3161377 w 3920801"/>
                <a:gd name="connsiteY60" fmla="*/ 2033664 h 2374859"/>
                <a:gd name="connsiteX61" fmla="*/ 2908893 w 3920801"/>
                <a:gd name="connsiteY61" fmla="*/ 2074608 h 2374859"/>
                <a:gd name="connsiteX62" fmla="*/ 2827007 w 3920801"/>
                <a:gd name="connsiteY62" fmla="*/ 2088256 h 2374859"/>
                <a:gd name="connsiteX63" fmla="*/ 2751944 w 3920801"/>
                <a:gd name="connsiteY63" fmla="*/ 2101903 h 2374859"/>
                <a:gd name="connsiteX64" fmla="*/ 2629114 w 3920801"/>
                <a:gd name="connsiteY64" fmla="*/ 2115551 h 2374859"/>
                <a:gd name="connsiteX65" fmla="*/ 2642762 w 3920801"/>
                <a:gd name="connsiteY65" fmla="*/ 2156494 h 2374859"/>
                <a:gd name="connsiteX66" fmla="*/ 2642762 w 3920801"/>
                <a:gd name="connsiteY66" fmla="*/ 2272500 h 2374859"/>
                <a:gd name="connsiteX67" fmla="*/ 2588171 w 3920801"/>
                <a:gd name="connsiteY67" fmla="*/ 2306620 h 2374859"/>
                <a:gd name="connsiteX68" fmla="*/ 2560875 w 3920801"/>
                <a:gd name="connsiteY68" fmla="*/ 2320267 h 2374859"/>
                <a:gd name="connsiteX69" fmla="*/ 2533580 w 3920801"/>
                <a:gd name="connsiteY69" fmla="*/ 2327091 h 2374859"/>
                <a:gd name="connsiteX70" fmla="*/ 2410750 w 3920801"/>
                <a:gd name="connsiteY70" fmla="*/ 2347563 h 2374859"/>
                <a:gd name="connsiteX71" fmla="*/ 2349335 w 3920801"/>
                <a:gd name="connsiteY71" fmla="*/ 2354387 h 2374859"/>
                <a:gd name="connsiteX72" fmla="*/ 2281096 w 3920801"/>
                <a:gd name="connsiteY72" fmla="*/ 2361211 h 2374859"/>
                <a:gd name="connsiteX73" fmla="*/ 2206033 w 3920801"/>
                <a:gd name="connsiteY73" fmla="*/ 2374859 h 2374859"/>
                <a:gd name="connsiteX74" fmla="*/ 1673771 w 3920801"/>
                <a:gd name="connsiteY74" fmla="*/ 2368035 h 2374859"/>
                <a:gd name="connsiteX75" fmla="*/ 1591884 w 3920801"/>
                <a:gd name="connsiteY75" fmla="*/ 2340739 h 2374859"/>
                <a:gd name="connsiteX76" fmla="*/ 1550941 w 3920801"/>
                <a:gd name="connsiteY76" fmla="*/ 2333915 h 2374859"/>
                <a:gd name="connsiteX77" fmla="*/ 1475878 w 3920801"/>
                <a:gd name="connsiteY77" fmla="*/ 2292972 h 2374859"/>
                <a:gd name="connsiteX78" fmla="*/ 1428111 w 3920801"/>
                <a:gd name="connsiteY78" fmla="*/ 2252029 h 2374859"/>
                <a:gd name="connsiteX79" fmla="*/ 1407639 w 3920801"/>
                <a:gd name="connsiteY79" fmla="*/ 2238381 h 2374859"/>
                <a:gd name="connsiteX80" fmla="*/ 1366696 w 3920801"/>
                <a:gd name="connsiteY80" fmla="*/ 2197438 h 2374859"/>
                <a:gd name="connsiteX81" fmla="*/ 1318929 w 3920801"/>
                <a:gd name="connsiteY81" fmla="*/ 2142847 h 2374859"/>
                <a:gd name="connsiteX82" fmla="*/ 1284810 w 3920801"/>
                <a:gd name="connsiteY82" fmla="*/ 2088256 h 2374859"/>
                <a:gd name="connsiteX83" fmla="*/ 1271162 w 3920801"/>
                <a:gd name="connsiteY83" fmla="*/ 2060960 h 2374859"/>
                <a:gd name="connsiteX84" fmla="*/ 1243866 w 3920801"/>
                <a:gd name="connsiteY84" fmla="*/ 2033664 h 2374859"/>
                <a:gd name="connsiteX85" fmla="*/ 1202923 w 3920801"/>
                <a:gd name="connsiteY85" fmla="*/ 1979073 h 2374859"/>
                <a:gd name="connsiteX86" fmla="*/ 1168804 w 3920801"/>
                <a:gd name="connsiteY86" fmla="*/ 1938130 h 2374859"/>
                <a:gd name="connsiteX87" fmla="*/ 1148332 w 3920801"/>
                <a:gd name="connsiteY87" fmla="*/ 1910835 h 2374859"/>
                <a:gd name="connsiteX88" fmla="*/ 1168804 w 3920801"/>
                <a:gd name="connsiteY88" fmla="*/ 1917659 h 2374859"/>
                <a:gd name="connsiteX89" fmla="*/ 1182451 w 3920801"/>
                <a:gd name="connsiteY89" fmla="*/ 1944954 h 2374859"/>
                <a:gd name="connsiteX90" fmla="*/ 1196099 w 3920801"/>
                <a:gd name="connsiteY90" fmla="*/ 1965426 h 2374859"/>
                <a:gd name="connsiteX91" fmla="*/ 1189275 w 3920801"/>
                <a:gd name="connsiteY91" fmla="*/ 2006369 h 2374859"/>
                <a:gd name="connsiteX92" fmla="*/ 916320 w 3920801"/>
                <a:gd name="connsiteY92" fmla="*/ 1999545 h 2374859"/>
                <a:gd name="connsiteX93" fmla="*/ 793490 w 3920801"/>
                <a:gd name="connsiteY93" fmla="*/ 1965426 h 2374859"/>
                <a:gd name="connsiteX94" fmla="*/ 691132 w 3920801"/>
                <a:gd name="connsiteY94" fmla="*/ 1938130 h 2374859"/>
                <a:gd name="connsiteX95" fmla="*/ 595598 w 3920801"/>
                <a:gd name="connsiteY95" fmla="*/ 1910835 h 2374859"/>
                <a:gd name="connsiteX96" fmla="*/ 527359 w 3920801"/>
                <a:gd name="connsiteY96" fmla="*/ 1883539 h 2374859"/>
                <a:gd name="connsiteX97" fmla="*/ 472768 w 3920801"/>
                <a:gd name="connsiteY97" fmla="*/ 1856244 h 2374859"/>
                <a:gd name="connsiteX98" fmla="*/ 445472 w 3920801"/>
                <a:gd name="connsiteY98" fmla="*/ 1828948 h 2374859"/>
                <a:gd name="connsiteX99" fmla="*/ 397705 w 3920801"/>
                <a:gd name="connsiteY99" fmla="*/ 1794829 h 2374859"/>
                <a:gd name="connsiteX100" fmla="*/ 356762 w 3920801"/>
                <a:gd name="connsiteY100" fmla="*/ 1733414 h 2374859"/>
                <a:gd name="connsiteX101" fmla="*/ 329466 w 3920801"/>
                <a:gd name="connsiteY101" fmla="*/ 1699294 h 2374859"/>
                <a:gd name="connsiteX102" fmla="*/ 302171 w 3920801"/>
                <a:gd name="connsiteY102" fmla="*/ 1658351 h 2374859"/>
                <a:gd name="connsiteX103" fmla="*/ 247580 w 3920801"/>
                <a:gd name="connsiteY103" fmla="*/ 1576464 h 2374859"/>
                <a:gd name="connsiteX104" fmla="*/ 233932 w 3920801"/>
                <a:gd name="connsiteY104" fmla="*/ 1555993 h 2374859"/>
                <a:gd name="connsiteX105" fmla="*/ 227108 w 3920801"/>
                <a:gd name="connsiteY105" fmla="*/ 1446811 h 2374859"/>
                <a:gd name="connsiteX106" fmla="*/ 268051 w 3920801"/>
                <a:gd name="connsiteY106" fmla="*/ 1433163 h 2374859"/>
                <a:gd name="connsiteX107" fmla="*/ 295347 w 3920801"/>
                <a:gd name="connsiteY107" fmla="*/ 1460459 h 2374859"/>
                <a:gd name="connsiteX108" fmla="*/ 274875 w 3920801"/>
                <a:gd name="connsiteY108" fmla="*/ 1467282 h 2374859"/>
                <a:gd name="connsiteX109" fmla="*/ 206636 w 3920801"/>
                <a:gd name="connsiteY109" fmla="*/ 1426339 h 2374859"/>
                <a:gd name="connsiteX110" fmla="*/ 152045 w 3920801"/>
                <a:gd name="connsiteY110" fmla="*/ 1385396 h 2374859"/>
                <a:gd name="connsiteX111" fmla="*/ 111102 w 3920801"/>
                <a:gd name="connsiteY111" fmla="*/ 1344453 h 2374859"/>
                <a:gd name="connsiteX112" fmla="*/ 90630 w 3920801"/>
                <a:gd name="connsiteY112" fmla="*/ 1323981 h 2374859"/>
                <a:gd name="connsiteX113" fmla="*/ 63335 w 3920801"/>
                <a:gd name="connsiteY113" fmla="*/ 1269390 h 2374859"/>
                <a:gd name="connsiteX114" fmla="*/ 49687 w 3920801"/>
                <a:gd name="connsiteY114" fmla="*/ 1248918 h 2374859"/>
                <a:gd name="connsiteX115" fmla="*/ 29216 w 3920801"/>
                <a:gd name="connsiteY115" fmla="*/ 1221623 h 2374859"/>
                <a:gd name="connsiteX116" fmla="*/ 8744 w 3920801"/>
                <a:gd name="connsiteY116" fmla="*/ 1173856 h 2374859"/>
                <a:gd name="connsiteX117" fmla="*/ 8744 w 3920801"/>
                <a:gd name="connsiteY117" fmla="*/ 969139 h 2374859"/>
                <a:gd name="connsiteX118" fmla="*/ 29216 w 3920801"/>
                <a:gd name="connsiteY118" fmla="*/ 941844 h 2374859"/>
                <a:gd name="connsiteX119" fmla="*/ 76983 w 3920801"/>
                <a:gd name="connsiteY119" fmla="*/ 894076 h 2374859"/>
                <a:gd name="connsiteX120" fmla="*/ 97454 w 3920801"/>
                <a:gd name="connsiteY120" fmla="*/ 866781 h 2374859"/>
                <a:gd name="connsiteX121" fmla="*/ 152045 w 3920801"/>
                <a:gd name="connsiteY121" fmla="*/ 832662 h 2374859"/>
                <a:gd name="connsiteX122" fmla="*/ 186165 w 3920801"/>
                <a:gd name="connsiteY122" fmla="*/ 812190 h 2374859"/>
                <a:gd name="connsiteX123" fmla="*/ 213460 w 3920801"/>
                <a:gd name="connsiteY123" fmla="*/ 798542 h 2374859"/>
                <a:gd name="connsiteX124" fmla="*/ 247580 w 3920801"/>
                <a:gd name="connsiteY124" fmla="*/ 771247 h 2374859"/>
                <a:gd name="connsiteX125" fmla="*/ 268051 w 3920801"/>
                <a:gd name="connsiteY125" fmla="*/ 757599 h 2374859"/>
                <a:gd name="connsiteX126" fmla="*/ 343114 w 3920801"/>
                <a:gd name="connsiteY126" fmla="*/ 737127 h 2374859"/>
                <a:gd name="connsiteX127" fmla="*/ 329466 w 3920801"/>
                <a:gd name="connsiteY127" fmla="*/ 716656 h 2374859"/>
                <a:gd name="connsiteX128" fmla="*/ 308995 w 3920801"/>
                <a:gd name="connsiteY128" fmla="*/ 621121 h 2374859"/>
                <a:gd name="connsiteX129" fmla="*/ 302171 w 3920801"/>
                <a:gd name="connsiteY129" fmla="*/ 593826 h 2374859"/>
                <a:gd name="connsiteX130" fmla="*/ 308995 w 3920801"/>
                <a:gd name="connsiteY130" fmla="*/ 416405 h 2374859"/>
                <a:gd name="connsiteX131" fmla="*/ 322642 w 3920801"/>
                <a:gd name="connsiteY131" fmla="*/ 389109 h 2374859"/>
                <a:gd name="connsiteX132" fmla="*/ 370410 w 3920801"/>
                <a:gd name="connsiteY132" fmla="*/ 327694 h 2374859"/>
                <a:gd name="connsiteX133" fmla="*/ 384057 w 3920801"/>
                <a:gd name="connsiteY133" fmla="*/ 307223 h 2374859"/>
                <a:gd name="connsiteX134" fmla="*/ 431825 w 3920801"/>
                <a:gd name="connsiteY134" fmla="*/ 273103 h 2374859"/>
                <a:gd name="connsiteX135" fmla="*/ 500063 w 3920801"/>
                <a:gd name="connsiteY135" fmla="*/ 259456 h 2374859"/>
                <a:gd name="connsiteX136" fmla="*/ 568302 w 3920801"/>
                <a:gd name="connsiteY136" fmla="*/ 245808 h 2374859"/>
                <a:gd name="connsiteX137" fmla="*/ 602422 w 3920801"/>
                <a:gd name="connsiteY137" fmla="*/ 238984 h 2374859"/>
                <a:gd name="connsiteX138" fmla="*/ 732075 w 3920801"/>
                <a:gd name="connsiteY138" fmla="*/ 245808 h 2374859"/>
                <a:gd name="connsiteX139" fmla="*/ 786666 w 3920801"/>
                <a:gd name="connsiteY139" fmla="*/ 279927 h 2374859"/>
                <a:gd name="connsiteX140" fmla="*/ 834433 w 3920801"/>
                <a:gd name="connsiteY140" fmla="*/ 293575 h 2374859"/>
                <a:gd name="connsiteX141" fmla="*/ 854905 w 3920801"/>
                <a:gd name="connsiteY141" fmla="*/ 300399 h 2374859"/>
                <a:gd name="connsiteX142" fmla="*/ 895848 w 3920801"/>
                <a:gd name="connsiteY142" fmla="*/ 320870 h 2374859"/>
                <a:gd name="connsiteX143" fmla="*/ 964087 w 3920801"/>
                <a:gd name="connsiteY143" fmla="*/ 225336 h 2374859"/>
                <a:gd name="connsiteX144" fmla="*/ 984559 w 3920801"/>
                <a:gd name="connsiteY144" fmla="*/ 211688 h 2374859"/>
                <a:gd name="connsiteX145" fmla="*/ 998207 w 3920801"/>
                <a:gd name="connsiteY145" fmla="*/ 191217 h 2374859"/>
                <a:gd name="connsiteX146" fmla="*/ 1080093 w 3920801"/>
                <a:gd name="connsiteY146" fmla="*/ 136626 h 2374859"/>
                <a:gd name="connsiteX147" fmla="*/ 1223395 w 3920801"/>
                <a:gd name="connsiteY147" fmla="*/ 68387 h 2374859"/>
                <a:gd name="connsiteX148" fmla="*/ 1284810 w 3920801"/>
                <a:gd name="connsiteY148" fmla="*/ 41091 h 2374859"/>
                <a:gd name="connsiteX149" fmla="*/ 1353048 w 3920801"/>
                <a:gd name="connsiteY149" fmla="*/ 27444 h 2374859"/>
                <a:gd name="connsiteX150" fmla="*/ 1400816 w 3920801"/>
                <a:gd name="connsiteY150" fmla="*/ 6972 h 2374859"/>
                <a:gd name="connsiteX151" fmla="*/ 1530469 w 3920801"/>
                <a:gd name="connsiteY151" fmla="*/ 6972 h 2374859"/>
                <a:gd name="connsiteX152" fmla="*/ 1557765 w 3920801"/>
                <a:gd name="connsiteY152" fmla="*/ 47915 h 2374859"/>
                <a:gd name="connsiteX153" fmla="*/ 1585060 w 3920801"/>
                <a:gd name="connsiteY153" fmla="*/ 88859 h 2374859"/>
                <a:gd name="connsiteX154" fmla="*/ 1598708 w 3920801"/>
                <a:gd name="connsiteY154" fmla="*/ 109330 h 2374859"/>
                <a:gd name="connsiteX155" fmla="*/ 1612356 w 3920801"/>
                <a:gd name="connsiteY155" fmla="*/ 129802 h 2374859"/>
                <a:gd name="connsiteX156" fmla="*/ 1660123 w 3920801"/>
                <a:gd name="connsiteY156" fmla="*/ 109330 h 2374859"/>
                <a:gd name="connsiteX157" fmla="*/ 1701066 w 3920801"/>
                <a:gd name="connsiteY157" fmla="*/ 95682 h 2374859"/>
                <a:gd name="connsiteX158" fmla="*/ 1762481 w 3920801"/>
                <a:gd name="connsiteY158" fmla="*/ 75211 h 2374859"/>
                <a:gd name="connsiteX159" fmla="*/ 1782953 w 3920801"/>
                <a:gd name="connsiteY159" fmla="*/ 68387 h 2374859"/>
                <a:gd name="connsiteX160" fmla="*/ 1885311 w 3920801"/>
                <a:gd name="connsiteY160" fmla="*/ 61563 h 2374859"/>
                <a:gd name="connsiteX161" fmla="*/ 2096851 w 3920801"/>
                <a:gd name="connsiteY161" fmla="*/ 68387 h 2374859"/>
                <a:gd name="connsiteX162" fmla="*/ 2124147 w 3920801"/>
                <a:gd name="connsiteY162" fmla="*/ 82035 h 2374859"/>
                <a:gd name="connsiteX163" fmla="*/ 2165090 w 3920801"/>
                <a:gd name="connsiteY163" fmla="*/ 95682 h 2374859"/>
                <a:gd name="connsiteX164" fmla="*/ 2206033 w 3920801"/>
                <a:gd name="connsiteY164" fmla="*/ 116154 h 2374859"/>
                <a:gd name="connsiteX165" fmla="*/ 2226505 w 3920801"/>
                <a:gd name="connsiteY165" fmla="*/ 122978 h 2374859"/>
                <a:gd name="connsiteX166" fmla="*/ 2253801 w 3920801"/>
                <a:gd name="connsiteY166" fmla="*/ 136626 h 2374859"/>
                <a:gd name="connsiteX167" fmla="*/ 2294744 w 3920801"/>
                <a:gd name="connsiteY167" fmla="*/ 150273 h 2374859"/>
                <a:gd name="connsiteX168" fmla="*/ 2315216 w 3920801"/>
                <a:gd name="connsiteY168" fmla="*/ 157097 h 2374859"/>
                <a:gd name="connsiteX169" fmla="*/ 2328863 w 3920801"/>
                <a:gd name="connsiteY169" fmla="*/ 177569 h 2374859"/>
                <a:gd name="connsiteX170" fmla="*/ 2362983 w 3920801"/>
                <a:gd name="connsiteY170" fmla="*/ 163921 h 237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3920801" h="2374859">
                  <a:moveTo>
                    <a:pt x="2362983" y="163921"/>
                  </a:moveTo>
                  <a:cubicBezTo>
                    <a:pt x="2373219" y="154822"/>
                    <a:pt x="2378680" y="134576"/>
                    <a:pt x="2390278" y="122978"/>
                  </a:cubicBezTo>
                  <a:cubicBezTo>
                    <a:pt x="2464775" y="48481"/>
                    <a:pt x="2418815" y="98474"/>
                    <a:pt x="2465341" y="75211"/>
                  </a:cubicBezTo>
                  <a:cubicBezTo>
                    <a:pt x="2472677" y="71543"/>
                    <a:pt x="2478318" y="64894"/>
                    <a:pt x="2485813" y="61563"/>
                  </a:cubicBezTo>
                  <a:cubicBezTo>
                    <a:pt x="2517768" y="47361"/>
                    <a:pt x="2528767" y="48226"/>
                    <a:pt x="2560875" y="41091"/>
                  </a:cubicBezTo>
                  <a:cubicBezTo>
                    <a:pt x="2570030" y="39056"/>
                    <a:pt x="2579072" y="36542"/>
                    <a:pt x="2588171" y="34267"/>
                  </a:cubicBezTo>
                  <a:lnTo>
                    <a:pt x="3325150" y="41091"/>
                  </a:lnTo>
                  <a:cubicBezTo>
                    <a:pt x="3332338" y="41355"/>
                    <a:pt x="3329140" y="54951"/>
                    <a:pt x="3331974" y="61563"/>
                  </a:cubicBezTo>
                  <a:cubicBezTo>
                    <a:pt x="3335981" y="70913"/>
                    <a:pt x="3341073" y="79760"/>
                    <a:pt x="3345622" y="88859"/>
                  </a:cubicBezTo>
                  <a:cubicBezTo>
                    <a:pt x="3343347" y="141175"/>
                    <a:pt x="3342814" y="193596"/>
                    <a:pt x="3338798" y="245808"/>
                  </a:cubicBezTo>
                  <a:cubicBezTo>
                    <a:pt x="3338246" y="252980"/>
                    <a:pt x="3335191" y="259846"/>
                    <a:pt x="3331974" y="266279"/>
                  </a:cubicBezTo>
                  <a:cubicBezTo>
                    <a:pt x="3328306" y="273615"/>
                    <a:pt x="3323576" y="280450"/>
                    <a:pt x="3318326" y="286751"/>
                  </a:cubicBezTo>
                  <a:cubicBezTo>
                    <a:pt x="3312148" y="294165"/>
                    <a:pt x="3305996" y="302042"/>
                    <a:pt x="3297854" y="307223"/>
                  </a:cubicBezTo>
                  <a:cubicBezTo>
                    <a:pt x="3280690" y="318146"/>
                    <a:pt x="3260191" y="323233"/>
                    <a:pt x="3243263" y="334518"/>
                  </a:cubicBezTo>
                  <a:cubicBezTo>
                    <a:pt x="3184217" y="373883"/>
                    <a:pt x="3224122" y="353909"/>
                    <a:pt x="3175025" y="368638"/>
                  </a:cubicBezTo>
                  <a:cubicBezTo>
                    <a:pt x="3161246" y="372772"/>
                    <a:pt x="3147729" y="377736"/>
                    <a:pt x="3134081" y="382285"/>
                  </a:cubicBezTo>
                  <a:lnTo>
                    <a:pt x="3113610" y="389109"/>
                  </a:lnTo>
                  <a:cubicBezTo>
                    <a:pt x="3124983" y="393658"/>
                    <a:pt x="3136260" y="398456"/>
                    <a:pt x="3147729" y="402757"/>
                  </a:cubicBezTo>
                  <a:cubicBezTo>
                    <a:pt x="3154464" y="405283"/>
                    <a:pt x="3161466" y="407055"/>
                    <a:pt x="3168201" y="409581"/>
                  </a:cubicBezTo>
                  <a:cubicBezTo>
                    <a:pt x="3179670" y="413882"/>
                    <a:pt x="3190613" y="419627"/>
                    <a:pt x="3202320" y="423229"/>
                  </a:cubicBezTo>
                  <a:cubicBezTo>
                    <a:pt x="3220248" y="428745"/>
                    <a:pt x="3239496" y="429910"/>
                    <a:pt x="3256911" y="436876"/>
                  </a:cubicBezTo>
                  <a:cubicBezTo>
                    <a:pt x="3279657" y="445975"/>
                    <a:pt x="3303238" y="453216"/>
                    <a:pt x="3325150" y="464172"/>
                  </a:cubicBezTo>
                  <a:cubicBezTo>
                    <a:pt x="3348936" y="476066"/>
                    <a:pt x="3360418" y="482752"/>
                    <a:pt x="3386565" y="491467"/>
                  </a:cubicBezTo>
                  <a:cubicBezTo>
                    <a:pt x="3395462" y="494433"/>
                    <a:pt x="3404762" y="496016"/>
                    <a:pt x="3413860" y="498291"/>
                  </a:cubicBezTo>
                  <a:cubicBezTo>
                    <a:pt x="3432057" y="511939"/>
                    <a:pt x="3448106" y="529063"/>
                    <a:pt x="3468451" y="539235"/>
                  </a:cubicBezTo>
                  <a:cubicBezTo>
                    <a:pt x="3493598" y="551808"/>
                    <a:pt x="3501385" y="553666"/>
                    <a:pt x="3523042" y="573354"/>
                  </a:cubicBezTo>
                  <a:cubicBezTo>
                    <a:pt x="3539704" y="588501"/>
                    <a:pt x="3557300" y="603106"/>
                    <a:pt x="3570810" y="621121"/>
                  </a:cubicBezTo>
                  <a:cubicBezTo>
                    <a:pt x="3597071" y="656137"/>
                    <a:pt x="3583239" y="640375"/>
                    <a:pt x="3611753" y="668888"/>
                  </a:cubicBezTo>
                  <a:cubicBezTo>
                    <a:pt x="3616302" y="680261"/>
                    <a:pt x="3619099" y="692504"/>
                    <a:pt x="3625401" y="703008"/>
                  </a:cubicBezTo>
                  <a:cubicBezTo>
                    <a:pt x="3639686" y="726817"/>
                    <a:pt x="3673168" y="771247"/>
                    <a:pt x="3673168" y="771247"/>
                  </a:cubicBezTo>
                  <a:cubicBezTo>
                    <a:pt x="3694514" y="856626"/>
                    <a:pt x="3667227" y="750447"/>
                    <a:pt x="3686816" y="819014"/>
                  </a:cubicBezTo>
                  <a:cubicBezTo>
                    <a:pt x="3689392" y="828031"/>
                    <a:pt x="3691365" y="837211"/>
                    <a:pt x="3693639" y="846309"/>
                  </a:cubicBezTo>
                  <a:cubicBezTo>
                    <a:pt x="3700879" y="911465"/>
                    <a:pt x="3707790" y="925122"/>
                    <a:pt x="3686816" y="996435"/>
                  </a:cubicBezTo>
                  <a:cubicBezTo>
                    <a:pt x="3683607" y="1007346"/>
                    <a:pt x="3672955" y="1014475"/>
                    <a:pt x="3666344" y="1023730"/>
                  </a:cubicBezTo>
                  <a:cubicBezTo>
                    <a:pt x="3661577" y="1030404"/>
                    <a:pt x="3658495" y="1038403"/>
                    <a:pt x="3652696" y="1044202"/>
                  </a:cubicBezTo>
                  <a:cubicBezTo>
                    <a:pt x="3646897" y="1050001"/>
                    <a:pt x="3638899" y="1053083"/>
                    <a:pt x="3632225" y="1057850"/>
                  </a:cubicBezTo>
                  <a:cubicBezTo>
                    <a:pt x="3622970" y="1064460"/>
                    <a:pt x="3614753" y="1072590"/>
                    <a:pt x="3604929" y="1078321"/>
                  </a:cubicBezTo>
                  <a:cubicBezTo>
                    <a:pt x="3587355" y="1088572"/>
                    <a:pt x="3567266" y="1094332"/>
                    <a:pt x="3550338" y="1105617"/>
                  </a:cubicBezTo>
                  <a:cubicBezTo>
                    <a:pt x="3543514" y="1110166"/>
                    <a:pt x="3537360" y="1115933"/>
                    <a:pt x="3529866" y="1119264"/>
                  </a:cubicBezTo>
                  <a:cubicBezTo>
                    <a:pt x="3516720" y="1125107"/>
                    <a:pt x="3488923" y="1132912"/>
                    <a:pt x="3488923" y="1132912"/>
                  </a:cubicBezTo>
                  <a:cubicBezTo>
                    <a:pt x="3495747" y="1137461"/>
                    <a:pt x="3501716" y="1143680"/>
                    <a:pt x="3509395" y="1146560"/>
                  </a:cubicBezTo>
                  <a:cubicBezTo>
                    <a:pt x="3520255" y="1150632"/>
                    <a:pt x="3532262" y="1150571"/>
                    <a:pt x="3543514" y="1153384"/>
                  </a:cubicBezTo>
                  <a:cubicBezTo>
                    <a:pt x="3559579" y="1157400"/>
                    <a:pt x="3575454" y="1162162"/>
                    <a:pt x="3591281" y="1167032"/>
                  </a:cubicBezTo>
                  <a:cubicBezTo>
                    <a:pt x="3615750" y="1174561"/>
                    <a:pt x="3665918" y="1192195"/>
                    <a:pt x="3686816" y="1201151"/>
                  </a:cubicBezTo>
                  <a:cubicBezTo>
                    <a:pt x="3711962" y="1211928"/>
                    <a:pt x="3738717" y="1227355"/>
                    <a:pt x="3761878" y="1242094"/>
                  </a:cubicBezTo>
                  <a:cubicBezTo>
                    <a:pt x="3775716" y="1250900"/>
                    <a:pt x="3802822" y="1269390"/>
                    <a:pt x="3802822" y="1269390"/>
                  </a:cubicBezTo>
                  <a:cubicBezTo>
                    <a:pt x="3809646" y="1278488"/>
                    <a:pt x="3815892" y="1288050"/>
                    <a:pt x="3823293" y="1296685"/>
                  </a:cubicBezTo>
                  <a:cubicBezTo>
                    <a:pt x="3862700" y="1342660"/>
                    <a:pt x="3827248" y="1292382"/>
                    <a:pt x="3857413" y="1337629"/>
                  </a:cubicBezTo>
                  <a:cubicBezTo>
                    <a:pt x="3859687" y="1346727"/>
                    <a:pt x="3860629" y="1356267"/>
                    <a:pt x="3864236" y="1364924"/>
                  </a:cubicBezTo>
                  <a:cubicBezTo>
                    <a:pt x="3872061" y="1383704"/>
                    <a:pt x="3891532" y="1419515"/>
                    <a:pt x="3891532" y="1419515"/>
                  </a:cubicBezTo>
                  <a:cubicBezTo>
                    <a:pt x="3893807" y="1428614"/>
                    <a:pt x="3895661" y="1437828"/>
                    <a:pt x="3898356" y="1446811"/>
                  </a:cubicBezTo>
                  <a:cubicBezTo>
                    <a:pt x="3902490" y="1460590"/>
                    <a:pt x="3909353" y="1473614"/>
                    <a:pt x="3912004" y="1487754"/>
                  </a:cubicBezTo>
                  <a:cubicBezTo>
                    <a:pt x="3916217" y="1510222"/>
                    <a:pt x="3916553" y="1533247"/>
                    <a:pt x="3918827" y="1555993"/>
                  </a:cubicBezTo>
                  <a:cubicBezTo>
                    <a:pt x="3909117" y="1818188"/>
                    <a:pt x="3939905" y="1674050"/>
                    <a:pt x="3898356" y="1767533"/>
                  </a:cubicBezTo>
                  <a:cubicBezTo>
                    <a:pt x="3893381" y="1778727"/>
                    <a:pt x="3890657" y="1790945"/>
                    <a:pt x="3884708" y="1801653"/>
                  </a:cubicBezTo>
                  <a:cubicBezTo>
                    <a:pt x="3879185" y="1811595"/>
                    <a:pt x="3871725" y="1820389"/>
                    <a:pt x="3864236" y="1828948"/>
                  </a:cubicBezTo>
                  <a:cubicBezTo>
                    <a:pt x="3839330" y="1857412"/>
                    <a:pt x="3808900" y="1879622"/>
                    <a:pt x="3775526" y="1897187"/>
                  </a:cubicBezTo>
                  <a:cubicBezTo>
                    <a:pt x="3744020" y="1913769"/>
                    <a:pt x="3714423" y="1935893"/>
                    <a:pt x="3679992" y="1944954"/>
                  </a:cubicBezTo>
                  <a:cubicBezTo>
                    <a:pt x="3578806" y="1971582"/>
                    <a:pt x="3518029" y="1990343"/>
                    <a:pt x="3413860" y="2006369"/>
                  </a:cubicBezTo>
                  <a:cubicBezTo>
                    <a:pt x="3384290" y="2010918"/>
                    <a:pt x="3354895" y="2016801"/>
                    <a:pt x="3325150" y="2020017"/>
                  </a:cubicBezTo>
                  <a:cubicBezTo>
                    <a:pt x="3270687" y="2025905"/>
                    <a:pt x="3215968" y="2029115"/>
                    <a:pt x="3161377" y="2033664"/>
                  </a:cubicBezTo>
                  <a:cubicBezTo>
                    <a:pt x="3012872" y="2060665"/>
                    <a:pt x="3145733" y="2037212"/>
                    <a:pt x="2908893" y="2074608"/>
                  </a:cubicBezTo>
                  <a:lnTo>
                    <a:pt x="2827007" y="2088256"/>
                  </a:lnTo>
                  <a:cubicBezTo>
                    <a:pt x="2801952" y="2092613"/>
                    <a:pt x="2777249" y="2099372"/>
                    <a:pt x="2751944" y="2101903"/>
                  </a:cubicBezTo>
                  <a:cubicBezTo>
                    <a:pt x="2665457" y="2110552"/>
                    <a:pt x="2706388" y="2105892"/>
                    <a:pt x="2629114" y="2115551"/>
                  </a:cubicBezTo>
                  <a:cubicBezTo>
                    <a:pt x="2633663" y="2129199"/>
                    <a:pt x="2638977" y="2142615"/>
                    <a:pt x="2642762" y="2156494"/>
                  </a:cubicBezTo>
                  <a:cubicBezTo>
                    <a:pt x="2653100" y="2194399"/>
                    <a:pt x="2654936" y="2233543"/>
                    <a:pt x="2642762" y="2272500"/>
                  </a:cubicBezTo>
                  <a:cubicBezTo>
                    <a:pt x="2632841" y="2304246"/>
                    <a:pt x="2610452" y="2298265"/>
                    <a:pt x="2588171" y="2306620"/>
                  </a:cubicBezTo>
                  <a:cubicBezTo>
                    <a:pt x="2578646" y="2310192"/>
                    <a:pt x="2570400" y="2316695"/>
                    <a:pt x="2560875" y="2320267"/>
                  </a:cubicBezTo>
                  <a:cubicBezTo>
                    <a:pt x="2552094" y="2323560"/>
                    <a:pt x="2542477" y="2324125"/>
                    <a:pt x="2533580" y="2327091"/>
                  </a:cubicBezTo>
                  <a:cubicBezTo>
                    <a:pt x="2452565" y="2354096"/>
                    <a:pt x="2558543" y="2334127"/>
                    <a:pt x="2410750" y="2347563"/>
                  </a:cubicBezTo>
                  <a:cubicBezTo>
                    <a:pt x="2390237" y="2349428"/>
                    <a:pt x="2369819" y="2352231"/>
                    <a:pt x="2349335" y="2354387"/>
                  </a:cubicBezTo>
                  <a:cubicBezTo>
                    <a:pt x="2326601" y="2356780"/>
                    <a:pt x="2303726" y="2357978"/>
                    <a:pt x="2281096" y="2361211"/>
                  </a:cubicBezTo>
                  <a:cubicBezTo>
                    <a:pt x="2255920" y="2364808"/>
                    <a:pt x="2231054" y="2370310"/>
                    <a:pt x="2206033" y="2374859"/>
                  </a:cubicBezTo>
                  <a:lnTo>
                    <a:pt x="1673771" y="2368035"/>
                  </a:lnTo>
                  <a:cubicBezTo>
                    <a:pt x="1645043" y="2366439"/>
                    <a:pt x="1620265" y="2345469"/>
                    <a:pt x="1591884" y="2340739"/>
                  </a:cubicBezTo>
                  <a:lnTo>
                    <a:pt x="1550941" y="2333915"/>
                  </a:lnTo>
                  <a:cubicBezTo>
                    <a:pt x="1519857" y="2318373"/>
                    <a:pt x="1504200" y="2311854"/>
                    <a:pt x="1475878" y="2292972"/>
                  </a:cubicBezTo>
                  <a:cubicBezTo>
                    <a:pt x="1424771" y="2258900"/>
                    <a:pt x="1470279" y="2287168"/>
                    <a:pt x="1428111" y="2252029"/>
                  </a:cubicBezTo>
                  <a:cubicBezTo>
                    <a:pt x="1421810" y="2246779"/>
                    <a:pt x="1413769" y="2243830"/>
                    <a:pt x="1407639" y="2238381"/>
                  </a:cubicBezTo>
                  <a:cubicBezTo>
                    <a:pt x="1393213" y="2225558"/>
                    <a:pt x="1378753" y="2212510"/>
                    <a:pt x="1366696" y="2197438"/>
                  </a:cubicBezTo>
                  <a:cubicBezTo>
                    <a:pt x="1333373" y="2155782"/>
                    <a:pt x="1349700" y="2173617"/>
                    <a:pt x="1318929" y="2142847"/>
                  </a:cubicBezTo>
                  <a:cubicBezTo>
                    <a:pt x="1284347" y="2073684"/>
                    <a:pt x="1329102" y="2159124"/>
                    <a:pt x="1284810" y="2088256"/>
                  </a:cubicBezTo>
                  <a:cubicBezTo>
                    <a:pt x="1279419" y="2079630"/>
                    <a:pt x="1277266" y="2069098"/>
                    <a:pt x="1271162" y="2060960"/>
                  </a:cubicBezTo>
                  <a:cubicBezTo>
                    <a:pt x="1263442" y="2050666"/>
                    <a:pt x="1252104" y="2043549"/>
                    <a:pt x="1243866" y="2033664"/>
                  </a:cubicBezTo>
                  <a:cubicBezTo>
                    <a:pt x="1229304" y="2016190"/>
                    <a:pt x="1219007" y="1995157"/>
                    <a:pt x="1202923" y="1979073"/>
                  </a:cubicBezTo>
                  <a:cubicBezTo>
                    <a:pt x="1171058" y="1947209"/>
                    <a:pt x="1192558" y="1971385"/>
                    <a:pt x="1168804" y="1938130"/>
                  </a:cubicBezTo>
                  <a:cubicBezTo>
                    <a:pt x="1162194" y="1928875"/>
                    <a:pt x="1148332" y="1922208"/>
                    <a:pt x="1148332" y="1910835"/>
                  </a:cubicBezTo>
                  <a:cubicBezTo>
                    <a:pt x="1148332" y="1903642"/>
                    <a:pt x="1161980" y="1915384"/>
                    <a:pt x="1168804" y="1917659"/>
                  </a:cubicBezTo>
                  <a:cubicBezTo>
                    <a:pt x="1173353" y="1926757"/>
                    <a:pt x="1177404" y="1936122"/>
                    <a:pt x="1182451" y="1944954"/>
                  </a:cubicBezTo>
                  <a:cubicBezTo>
                    <a:pt x="1186520" y="1952075"/>
                    <a:pt x="1195193" y="1957275"/>
                    <a:pt x="1196099" y="1965426"/>
                  </a:cubicBezTo>
                  <a:cubicBezTo>
                    <a:pt x="1197627" y="1979177"/>
                    <a:pt x="1191550" y="1992721"/>
                    <a:pt x="1189275" y="2006369"/>
                  </a:cubicBezTo>
                  <a:cubicBezTo>
                    <a:pt x="1098290" y="2004094"/>
                    <a:pt x="1007156" y="2005222"/>
                    <a:pt x="916320" y="1999545"/>
                  </a:cubicBezTo>
                  <a:cubicBezTo>
                    <a:pt x="899279" y="1998480"/>
                    <a:pt x="802985" y="1968063"/>
                    <a:pt x="793490" y="1965426"/>
                  </a:cubicBezTo>
                  <a:cubicBezTo>
                    <a:pt x="751391" y="1953732"/>
                    <a:pt x="731723" y="1951660"/>
                    <a:pt x="691132" y="1938130"/>
                  </a:cubicBezTo>
                  <a:cubicBezTo>
                    <a:pt x="606702" y="1909987"/>
                    <a:pt x="667731" y="1922857"/>
                    <a:pt x="595598" y="1910835"/>
                  </a:cubicBezTo>
                  <a:cubicBezTo>
                    <a:pt x="572852" y="1901736"/>
                    <a:pt x="549271" y="1894495"/>
                    <a:pt x="527359" y="1883539"/>
                  </a:cubicBezTo>
                  <a:lnTo>
                    <a:pt x="472768" y="1856244"/>
                  </a:lnTo>
                  <a:cubicBezTo>
                    <a:pt x="463669" y="1847145"/>
                    <a:pt x="455242" y="1837322"/>
                    <a:pt x="445472" y="1828948"/>
                  </a:cubicBezTo>
                  <a:cubicBezTo>
                    <a:pt x="418358" y="1805707"/>
                    <a:pt x="427652" y="1824775"/>
                    <a:pt x="397705" y="1794829"/>
                  </a:cubicBezTo>
                  <a:cubicBezTo>
                    <a:pt x="378847" y="1775971"/>
                    <a:pt x="371923" y="1755072"/>
                    <a:pt x="356762" y="1733414"/>
                  </a:cubicBezTo>
                  <a:cubicBezTo>
                    <a:pt x="348410" y="1721482"/>
                    <a:pt x="338033" y="1711073"/>
                    <a:pt x="329466" y="1699294"/>
                  </a:cubicBezTo>
                  <a:cubicBezTo>
                    <a:pt x="319819" y="1686029"/>
                    <a:pt x="311577" y="1671788"/>
                    <a:pt x="302171" y="1658351"/>
                  </a:cubicBezTo>
                  <a:cubicBezTo>
                    <a:pt x="242327" y="1572860"/>
                    <a:pt x="337721" y="1718115"/>
                    <a:pt x="247580" y="1576464"/>
                  </a:cubicBezTo>
                  <a:cubicBezTo>
                    <a:pt x="243177" y="1569545"/>
                    <a:pt x="233932" y="1555993"/>
                    <a:pt x="233932" y="1555993"/>
                  </a:cubicBezTo>
                  <a:cubicBezTo>
                    <a:pt x="222186" y="1520756"/>
                    <a:pt x="204343" y="1485837"/>
                    <a:pt x="227108" y="1446811"/>
                  </a:cubicBezTo>
                  <a:cubicBezTo>
                    <a:pt x="234357" y="1434385"/>
                    <a:pt x="268051" y="1433163"/>
                    <a:pt x="268051" y="1433163"/>
                  </a:cubicBezTo>
                  <a:cubicBezTo>
                    <a:pt x="275850" y="1435763"/>
                    <a:pt x="305746" y="1439662"/>
                    <a:pt x="295347" y="1460459"/>
                  </a:cubicBezTo>
                  <a:cubicBezTo>
                    <a:pt x="292130" y="1466893"/>
                    <a:pt x="281699" y="1465008"/>
                    <a:pt x="274875" y="1467282"/>
                  </a:cubicBezTo>
                  <a:cubicBezTo>
                    <a:pt x="243121" y="1451406"/>
                    <a:pt x="239576" y="1451044"/>
                    <a:pt x="206636" y="1426339"/>
                  </a:cubicBezTo>
                  <a:cubicBezTo>
                    <a:pt x="188439" y="1412691"/>
                    <a:pt x="168129" y="1401480"/>
                    <a:pt x="152045" y="1385396"/>
                  </a:cubicBezTo>
                  <a:lnTo>
                    <a:pt x="111102" y="1344453"/>
                  </a:lnTo>
                  <a:lnTo>
                    <a:pt x="90630" y="1323981"/>
                  </a:lnTo>
                  <a:cubicBezTo>
                    <a:pt x="81532" y="1305784"/>
                    <a:pt x="74620" y="1286318"/>
                    <a:pt x="63335" y="1269390"/>
                  </a:cubicBezTo>
                  <a:cubicBezTo>
                    <a:pt x="58786" y="1262566"/>
                    <a:pt x="54454" y="1255592"/>
                    <a:pt x="49687" y="1248918"/>
                  </a:cubicBezTo>
                  <a:cubicBezTo>
                    <a:pt x="43077" y="1239663"/>
                    <a:pt x="35244" y="1231267"/>
                    <a:pt x="29216" y="1221623"/>
                  </a:cubicBezTo>
                  <a:cubicBezTo>
                    <a:pt x="17170" y="1202349"/>
                    <a:pt x="15378" y="1193756"/>
                    <a:pt x="8744" y="1173856"/>
                  </a:cubicBezTo>
                  <a:cubicBezTo>
                    <a:pt x="886" y="1095273"/>
                    <a:pt x="-6191" y="1058750"/>
                    <a:pt x="8744" y="969139"/>
                  </a:cubicBezTo>
                  <a:cubicBezTo>
                    <a:pt x="10614" y="957921"/>
                    <a:pt x="21566" y="950259"/>
                    <a:pt x="29216" y="941844"/>
                  </a:cubicBezTo>
                  <a:cubicBezTo>
                    <a:pt x="44363" y="925182"/>
                    <a:pt x="63472" y="912090"/>
                    <a:pt x="76983" y="894076"/>
                  </a:cubicBezTo>
                  <a:cubicBezTo>
                    <a:pt x="83807" y="884978"/>
                    <a:pt x="89412" y="874823"/>
                    <a:pt x="97454" y="866781"/>
                  </a:cubicBezTo>
                  <a:cubicBezTo>
                    <a:pt x="118194" y="846041"/>
                    <a:pt x="127719" y="846176"/>
                    <a:pt x="152045" y="832662"/>
                  </a:cubicBezTo>
                  <a:cubicBezTo>
                    <a:pt x="163639" y="826221"/>
                    <a:pt x="174571" y="818631"/>
                    <a:pt x="186165" y="812190"/>
                  </a:cubicBezTo>
                  <a:cubicBezTo>
                    <a:pt x="195057" y="807250"/>
                    <a:pt x="204996" y="804185"/>
                    <a:pt x="213460" y="798542"/>
                  </a:cubicBezTo>
                  <a:cubicBezTo>
                    <a:pt x="225579" y="790463"/>
                    <a:pt x="235928" y="779986"/>
                    <a:pt x="247580" y="771247"/>
                  </a:cubicBezTo>
                  <a:cubicBezTo>
                    <a:pt x="254141" y="766326"/>
                    <a:pt x="261227" y="762148"/>
                    <a:pt x="268051" y="757599"/>
                  </a:cubicBezTo>
                  <a:cubicBezTo>
                    <a:pt x="330149" y="762774"/>
                    <a:pt x="366557" y="791827"/>
                    <a:pt x="343114" y="737127"/>
                  </a:cubicBezTo>
                  <a:cubicBezTo>
                    <a:pt x="339883" y="729589"/>
                    <a:pt x="334015" y="723480"/>
                    <a:pt x="329466" y="716656"/>
                  </a:cubicBezTo>
                  <a:cubicBezTo>
                    <a:pt x="319559" y="657215"/>
                    <a:pt x="325997" y="689129"/>
                    <a:pt x="308995" y="621121"/>
                  </a:cubicBezTo>
                  <a:lnTo>
                    <a:pt x="302171" y="593826"/>
                  </a:lnTo>
                  <a:cubicBezTo>
                    <a:pt x="304446" y="534686"/>
                    <a:pt x="303106" y="475295"/>
                    <a:pt x="308995" y="416405"/>
                  </a:cubicBezTo>
                  <a:cubicBezTo>
                    <a:pt x="310007" y="406283"/>
                    <a:pt x="316852" y="397473"/>
                    <a:pt x="322642" y="389109"/>
                  </a:cubicBezTo>
                  <a:cubicBezTo>
                    <a:pt x="337404" y="367785"/>
                    <a:pt x="356024" y="349273"/>
                    <a:pt x="370410" y="327694"/>
                  </a:cubicBezTo>
                  <a:cubicBezTo>
                    <a:pt x="374959" y="320870"/>
                    <a:pt x="378258" y="313022"/>
                    <a:pt x="384057" y="307223"/>
                  </a:cubicBezTo>
                  <a:cubicBezTo>
                    <a:pt x="385805" y="305475"/>
                    <a:pt x="425044" y="276009"/>
                    <a:pt x="431825" y="273103"/>
                  </a:cubicBezTo>
                  <a:cubicBezTo>
                    <a:pt x="445325" y="267317"/>
                    <a:pt x="490023" y="261338"/>
                    <a:pt x="500063" y="259456"/>
                  </a:cubicBezTo>
                  <a:cubicBezTo>
                    <a:pt x="522863" y="255181"/>
                    <a:pt x="545556" y="250357"/>
                    <a:pt x="568302" y="245808"/>
                  </a:cubicBezTo>
                  <a:lnTo>
                    <a:pt x="602422" y="238984"/>
                  </a:lnTo>
                  <a:cubicBezTo>
                    <a:pt x="645640" y="241259"/>
                    <a:pt x="689161" y="240210"/>
                    <a:pt x="732075" y="245808"/>
                  </a:cubicBezTo>
                  <a:cubicBezTo>
                    <a:pt x="755711" y="248891"/>
                    <a:pt x="766697" y="270850"/>
                    <a:pt x="786666" y="279927"/>
                  </a:cubicBezTo>
                  <a:cubicBezTo>
                    <a:pt x="801741" y="286779"/>
                    <a:pt x="818572" y="288817"/>
                    <a:pt x="834433" y="293575"/>
                  </a:cubicBezTo>
                  <a:cubicBezTo>
                    <a:pt x="841323" y="295642"/>
                    <a:pt x="848471" y="297182"/>
                    <a:pt x="854905" y="300399"/>
                  </a:cubicBezTo>
                  <a:cubicBezTo>
                    <a:pt x="907813" y="326853"/>
                    <a:pt x="844398" y="303722"/>
                    <a:pt x="895848" y="320870"/>
                  </a:cubicBezTo>
                  <a:cubicBezTo>
                    <a:pt x="906463" y="304948"/>
                    <a:pt x="953932" y="232106"/>
                    <a:pt x="964087" y="225336"/>
                  </a:cubicBezTo>
                  <a:lnTo>
                    <a:pt x="984559" y="211688"/>
                  </a:lnTo>
                  <a:cubicBezTo>
                    <a:pt x="989108" y="204864"/>
                    <a:pt x="992111" y="196703"/>
                    <a:pt x="998207" y="191217"/>
                  </a:cubicBezTo>
                  <a:cubicBezTo>
                    <a:pt x="1050807" y="143877"/>
                    <a:pt x="1036982" y="160576"/>
                    <a:pt x="1080093" y="136626"/>
                  </a:cubicBezTo>
                  <a:cubicBezTo>
                    <a:pt x="1175385" y="83687"/>
                    <a:pt x="1020871" y="157498"/>
                    <a:pt x="1223395" y="68387"/>
                  </a:cubicBezTo>
                  <a:cubicBezTo>
                    <a:pt x="1243900" y="59365"/>
                    <a:pt x="1262842" y="45484"/>
                    <a:pt x="1284810" y="41091"/>
                  </a:cubicBezTo>
                  <a:lnTo>
                    <a:pt x="1353048" y="27444"/>
                  </a:lnTo>
                  <a:cubicBezTo>
                    <a:pt x="1368971" y="20620"/>
                    <a:pt x="1384259" y="12067"/>
                    <a:pt x="1400816" y="6972"/>
                  </a:cubicBezTo>
                  <a:cubicBezTo>
                    <a:pt x="1445274" y="-6708"/>
                    <a:pt x="1483134" y="3331"/>
                    <a:pt x="1530469" y="6972"/>
                  </a:cubicBezTo>
                  <a:cubicBezTo>
                    <a:pt x="1543520" y="46126"/>
                    <a:pt x="1527946" y="9576"/>
                    <a:pt x="1557765" y="47915"/>
                  </a:cubicBezTo>
                  <a:cubicBezTo>
                    <a:pt x="1567835" y="60863"/>
                    <a:pt x="1575961" y="75211"/>
                    <a:pt x="1585060" y="88859"/>
                  </a:cubicBezTo>
                  <a:lnTo>
                    <a:pt x="1598708" y="109330"/>
                  </a:lnTo>
                  <a:lnTo>
                    <a:pt x="1612356" y="129802"/>
                  </a:lnTo>
                  <a:cubicBezTo>
                    <a:pt x="1678255" y="107835"/>
                    <a:pt x="1575794" y="143062"/>
                    <a:pt x="1660123" y="109330"/>
                  </a:cubicBezTo>
                  <a:cubicBezTo>
                    <a:pt x="1673480" y="103987"/>
                    <a:pt x="1687546" y="100598"/>
                    <a:pt x="1701066" y="95682"/>
                  </a:cubicBezTo>
                  <a:cubicBezTo>
                    <a:pt x="1787328" y="64315"/>
                    <a:pt x="1690048" y="95907"/>
                    <a:pt x="1762481" y="75211"/>
                  </a:cubicBezTo>
                  <a:cubicBezTo>
                    <a:pt x="1769397" y="73235"/>
                    <a:pt x="1775804" y="69181"/>
                    <a:pt x="1782953" y="68387"/>
                  </a:cubicBezTo>
                  <a:cubicBezTo>
                    <a:pt x="1816939" y="64611"/>
                    <a:pt x="1851192" y="63838"/>
                    <a:pt x="1885311" y="61563"/>
                  </a:cubicBezTo>
                  <a:cubicBezTo>
                    <a:pt x="1955824" y="63838"/>
                    <a:pt x="2026559" y="62362"/>
                    <a:pt x="2096851" y="68387"/>
                  </a:cubicBezTo>
                  <a:cubicBezTo>
                    <a:pt x="2106986" y="69256"/>
                    <a:pt x="2114702" y="78257"/>
                    <a:pt x="2124147" y="82035"/>
                  </a:cubicBezTo>
                  <a:cubicBezTo>
                    <a:pt x="2137504" y="87378"/>
                    <a:pt x="2152223" y="89248"/>
                    <a:pt x="2165090" y="95682"/>
                  </a:cubicBezTo>
                  <a:cubicBezTo>
                    <a:pt x="2178738" y="102506"/>
                    <a:pt x="2192090" y="109957"/>
                    <a:pt x="2206033" y="116154"/>
                  </a:cubicBezTo>
                  <a:cubicBezTo>
                    <a:pt x="2212606" y="119075"/>
                    <a:pt x="2219893" y="120144"/>
                    <a:pt x="2226505" y="122978"/>
                  </a:cubicBezTo>
                  <a:cubicBezTo>
                    <a:pt x="2235855" y="126985"/>
                    <a:pt x="2244356" y="132848"/>
                    <a:pt x="2253801" y="136626"/>
                  </a:cubicBezTo>
                  <a:cubicBezTo>
                    <a:pt x="2267158" y="141969"/>
                    <a:pt x="2281096" y="145724"/>
                    <a:pt x="2294744" y="150273"/>
                  </a:cubicBezTo>
                  <a:lnTo>
                    <a:pt x="2315216" y="157097"/>
                  </a:lnTo>
                  <a:cubicBezTo>
                    <a:pt x="2319765" y="163921"/>
                    <a:pt x="2323613" y="171269"/>
                    <a:pt x="2328863" y="177569"/>
                  </a:cubicBezTo>
                  <a:cubicBezTo>
                    <a:pt x="2350943" y="204066"/>
                    <a:pt x="2352747" y="173020"/>
                    <a:pt x="2362983" y="16392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6F00EAD-B3FF-452B-AD43-60FD90E508B1}"/>
                </a:ext>
              </a:extLst>
            </p:cNvPr>
            <p:cNvSpPr txBox="1"/>
            <p:nvPr/>
          </p:nvSpPr>
          <p:spPr>
            <a:xfrm>
              <a:off x="7683698" y="1141704"/>
              <a:ext cx="1145826" cy="369332"/>
            </a:xfrm>
            <a:prstGeom prst="rect">
              <a:avLst/>
            </a:prstGeom>
            <a:noFill/>
          </p:spPr>
          <p:txBody>
            <a:bodyPr wrap="none" rtlCol="0">
              <a:spAutoFit/>
            </a:bodyPr>
            <a:lstStyle/>
            <a:p>
              <a:r>
                <a:rPr lang="en-US" dirty="0"/>
                <a:t>Office 365</a:t>
              </a:r>
            </a:p>
          </p:txBody>
        </p:sp>
        <p:sp>
          <p:nvSpPr>
            <p:cNvPr id="9" name="TextBox 8">
              <a:extLst>
                <a:ext uri="{FF2B5EF4-FFF2-40B4-BE49-F238E27FC236}">
                  <a16:creationId xmlns:a16="http://schemas.microsoft.com/office/drawing/2014/main" id="{741633FA-5FD7-435D-97AF-C3CA5FC626FD}"/>
                </a:ext>
              </a:extLst>
            </p:cNvPr>
            <p:cNvSpPr txBox="1"/>
            <p:nvPr/>
          </p:nvSpPr>
          <p:spPr>
            <a:xfrm>
              <a:off x="9395347" y="1360083"/>
              <a:ext cx="830227" cy="369332"/>
            </a:xfrm>
            <a:prstGeom prst="rect">
              <a:avLst/>
            </a:prstGeom>
            <a:noFill/>
          </p:spPr>
          <p:txBody>
            <a:bodyPr wrap="none" rtlCol="0">
              <a:spAutoFit/>
            </a:bodyPr>
            <a:lstStyle/>
            <a:p>
              <a:r>
                <a:rPr lang="en-US" dirty="0"/>
                <a:t>WebEx</a:t>
              </a:r>
            </a:p>
          </p:txBody>
        </p:sp>
        <p:sp>
          <p:nvSpPr>
            <p:cNvPr id="10" name="TextBox 9">
              <a:extLst>
                <a:ext uri="{FF2B5EF4-FFF2-40B4-BE49-F238E27FC236}">
                  <a16:creationId xmlns:a16="http://schemas.microsoft.com/office/drawing/2014/main" id="{C6C68762-CB59-4DCF-A458-CE12B9C58BE7}"/>
                </a:ext>
              </a:extLst>
            </p:cNvPr>
            <p:cNvSpPr txBox="1"/>
            <p:nvPr/>
          </p:nvSpPr>
          <p:spPr>
            <a:xfrm>
              <a:off x="8312145" y="1832405"/>
              <a:ext cx="1173590" cy="369332"/>
            </a:xfrm>
            <a:prstGeom prst="rect">
              <a:avLst/>
            </a:prstGeom>
            <a:noFill/>
          </p:spPr>
          <p:txBody>
            <a:bodyPr wrap="none" rtlCol="0">
              <a:spAutoFit/>
            </a:bodyPr>
            <a:lstStyle/>
            <a:p>
              <a:r>
                <a:rPr lang="en-US" dirty="0" err="1"/>
                <a:t>SalesForce</a:t>
              </a:r>
              <a:endParaRPr lang="en-US" dirty="0"/>
            </a:p>
          </p:txBody>
        </p:sp>
        <p:sp>
          <p:nvSpPr>
            <p:cNvPr id="16" name="Rectangle: Rounded Corners 15">
              <a:extLst>
                <a:ext uri="{FF2B5EF4-FFF2-40B4-BE49-F238E27FC236}">
                  <a16:creationId xmlns:a16="http://schemas.microsoft.com/office/drawing/2014/main" id="{44EFFC82-E9F9-4E6B-98AE-C5365580210E}"/>
                </a:ext>
              </a:extLst>
            </p:cNvPr>
            <p:cNvSpPr/>
            <p:nvPr/>
          </p:nvSpPr>
          <p:spPr>
            <a:xfrm>
              <a:off x="5902666" y="4648745"/>
              <a:ext cx="1269242" cy="9962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SSO Directory</a:t>
              </a:r>
            </a:p>
          </p:txBody>
        </p:sp>
        <p:sp>
          <p:nvSpPr>
            <p:cNvPr id="24" name="Oval 23">
              <a:extLst>
                <a:ext uri="{FF2B5EF4-FFF2-40B4-BE49-F238E27FC236}">
                  <a16:creationId xmlns:a16="http://schemas.microsoft.com/office/drawing/2014/main" id="{E693CBB4-CC40-4CE0-9097-85E36E06231B}"/>
                </a:ext>
              </a:extLst>
            </p:cNvPr>
            <p:cNvSpPr/>
            <p:nvPr/>
          </p:nvSpPr>
          <p:spPr>
            <a:xfrm>
              <a:off x="8195488" y="3734346"/>
              <a:ext cx="3589361" cy="2661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DMZ</a:t>
              </a:r>
            </a:p>
          </p:txBody>
        </p:sp>
        <p:sp>
          <p:nvSpPr>
            <p:cNvPr id="25" name="Rectangle: Rounded Corners 24">
              <a:extLst>
                <a:ext uri="{FF2B5EF4-FFF2-40B4-BE49-F238E27FC236}">
                  <a16:creationId xmlns:a16="http://schemas.microsoft.com/office/drawing/2014/main" id="{2868A0D3-93FA-40E6-89D1-9652F1802187}"/>
                </a:ext>
              </a:extLst>
            </p:cNvPr>
            <p:cNvSpPr/>
            <p:nvPr/>
          </p:nvSpPr>
          <p:spPr>
            <a:xfrm>
              <a:off x="8143449" y="4716982"/>
              <a:ext cx="1496150" cy="9962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IDP (Identity Provider)</a:t>
              </a:r>
            </a:p>
            <a:p>
              <a:pPr algn="ctr"/>
              <a:r>
                <a:rPr lang="en-US" sz="1600" dirty="0"/>
                <a:t>X.500</a:t>
              </a:r>
            </a:p>
          </p:txBody>
        </p:sp>
        <p:cxnSp>
          <p:nvCxnSpPr>
            <p:cNvPr id="27" name="Straight Arrow Connector 26">
              <a:extLst>
                <a:ext uri="{FF2B5EF4-FFF2-40B4-BE49-F238E27FC236}">
                  <a16:creationId xmlns:a16="http://schemas.microsoft.com/office/drawing/2014/main" id="{7AD985E2-18A6-4335-B053-A3B2BD9C41C4}"/>
                </a:ext>
              </a:extLst>
            </p:cNvPr>
            <p:cNvCxnSpPr>
              <a:cxnSpLocks/>
              <a:stCxn id="16" idx="3"/>
            </p:cNvCxnSpPr>
            <p:nvPr/>
          </p:nvCxnSpPr>
          <p:spPr>
            <a:xfrm>
              <a:off x="7171907" y="5146884"/>
              <a:ext cx="10235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568133B7-F453-4D99-9B29-E6EA2EB0D740}"/>
                </a:ext>
              </a:extLst>
            </p:cNvPr>
            <p:cNvSpPr txBox="1"/>
            <p:nvPr/>
          </p:nvSpPr>
          <p:spPr>
            <a:xfrm>
              <a:off x="4481845" y="5215129"/>
              <a:ext cx="1181983" cy="665676"/>
            </a:xfrm>
            <a:prstGeom prst="rect">
              <a:avLst/>
            </a:prstGeom>
            <a:solidFill>
              <a:schemeClr val="accent1">
                <a:lumMod val="75000"/>
              </a:schemeClr>
            </a:solidFill>
          </p:spPr>
          <p:txBody>
            <a:bodyPr wrap="square" rtlCol="0">
              <a:spAutoFit/>
            </a:bodyPr>
            <a:lstStyle/>
            <a:p>
              <a:r>
                <a:rPr lang="en-US" sz="1600" dirty="0"/>
                <a:t>HR Software</a:t>
              </a:r>
            </a:p>
          </p:txBody>
        </p:sp>
        <p:cxnSp>
          <p:nvCxnSpPr>
            <p:cNvPr id="41" name="Straight Arrow Connector 40">
              <a:extLst>
                <a:ext uri="{FF2B5EF4-FFF2-40B4-BE49-F238E27FC236}">
                  <a16:creationId xmlns:a16="http://schemas.microsoft.com/office/drawing/2014/main" id="{B306DCE8-5B2A-4103-B3A5-80DCB1365D36}"/>
                </a:ext>
              </a:extLst>
            </p:cNvPr>
            <p:cNvCxnSpPr/>
            <p:nvPr/>
          </p:nvCxnSpPr>
          <p:spPr>
            <a:xfrm flipV="1">
              <a:off x="5575119" y="4786952"/>
              <a:ext cx="252483" cy="11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3691519-6013-4EFA-9C04-339FE052424A}"/>
                </a:ext>
              </a:extLst>
            </p:cNvPr>
            <p:cNvSpPr txBox="1"/>
            <p:nvPr/>
          </p:nvSpPr>
          <p:spPr>
            <a:xfrm>
              <a:off x="7683698" y="693027"/>
              <a:ext cx="2568239" cy="420428"/>
            </a:xfrm>
            <a:prstGeom prst="rect">
              <a:avLst/>
            </a:prstGeom>
            <a:noFill/>
          </p:spPr>
          <p:txBody>
            <a:bodyPr wrap="square" rtlCol="0">
              <a:spAutoFit/>
            </a:bodyPr>
            <a:lstStyle/>
            <a:p>
              <a:r>
                <a:rPr lang="en-US" dirty="0">
                  <a:solidFill>
                    <a:schemeClr val="bg1"/>
                  </a:solidFill>
                </a:rPr>
                <a:t>SP (Service Provider)</a:t>
              </a:r>
            </a:p>
          </p:txBody>
        </p:sp>
        <p:sp>
          <p:nvSpPr>
            <p:cNvPr id="44" name="Oval 43">
              <a:extLst>
                <a:ext uri="{FF2B5EF4-FFF2-40B4-BE49-F238E27FC236}">
                  <a16:creationId xmlns:a16="http://schemas.microsoft.com/office/drawing/2014/main" id="{C2F61FC9-1931-407E-ADB1-441104DF15EB}"/>
                </a:ext>
              </a:extLst>
            </p:cNvPr>
            <p:cNvSpPr/>
            <p:nvPr/>
          </p:nvSpPr>
          <p:spPr>
            <a:xfrm>
              <a:off x="4966743" y="2841448"/>
              <a:ext cx="266132" cy="358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FAB3720A-7864-4518-B371-E187DB0CF6C7}"/>
                </a:ext>
              </a:extLst>
            </p:cNvPr>
            <p:cNvCxnSpPr>
              <a:cxnSpLocks/>
              <a:stCxn id="44" idx="4"/>
            </p:cNvCxnSpPr>
            <p:nvPr/>
          </p:nvCxnSpPr>
          <p:spPr>
            <a:xfrm>
              <a:off x="5099809" y="3199704"/>
              <a:ext cx="3413" cy="465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3C9DAE7-2D6A-4668-8691-6177828925FC}"/>
                </a:ext>
              </a:extLst>
            </p:cNvPr>
            <p:cNvCxnSpPr/>
            <p:nvPr/>
          </p:nvCxnSpPr>
          <p:spPr>
            <a:xfrm>
              <a:off x="4966743" y="3324471"/>
              <a:ext cx="2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614DA9-C5C5-4BE5-9F14-39C2EEFA29FF}"/>
                </a:ext>
              </a:extLst>
            </p:cNvPr>
            <p:cNvCxnSpPr/>
            <p:nvPr/>
          </p:nvCxnSpPr>
          <p:spPr>
            <a:xfrm>
              <a:off x="5099809" y="3665202"/>
              <a:ext cx="213500" cy="77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B18893F-2976-49F6-B1BF-9BA0E9D4BDED}"/>
                </a:ext>
              </a:extLst>
            </p:cNvPr>
            <p:cNvCxnSpPr>
              <a:cxnSpLocks/>
            </p:cNvCxnSpPr>
            <p:nvPr/>
          </p:nvCxnSpPr>
          <p:spPr>
            <a:xfrm flipH="1">
              <a:off x="4864385" y="3664527"/>
              <a:ext cx="235424" cy="77001"/>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223CA37C-D9A8-4587-A576-03D8BC742F39}"/>
                </a:ext>
              </a:extLst>
            </p:cNvPr>
            <p:cNvSpPr txBox="1"/>
            <p:nvPr/>
          </p:nvSpPr>
          <p:spPr>
            <a:xfrm>
              <a:off x="7329923" y="2905176"/>
              <a:ext cx="4311626" cy="369332"/>
            </a:xfrm>
            <a:prstGeom prst="rect">
              <a:avLst/>
            </a:prstGeom>
            <a:noFill/>
          </p:spPr>
          <p:txBody>
            <a:bodyPr wrap="square" rtlCol="0">
              <a:spAutoFit/>
            </a:bodyPr>
            <a:lstStyle/>
            <a:p>
              <a:r>
                <a:rPr lang="en-US" dirty="0"/>
                <a:t>Authentication:  SAML or OpenID Connect</a:t>
              </a:r>
            </a:p>
          </p:txBody>
        </p:sp>
      </p:grpSp>
      <p:sp>
        <p:nvSpPr>
          <p:cNvPr id="30" name="Rectangle 29">
            <a:extLst>
              <a:ext uri="{FF2B5EF4-FFF2-40B4-BE49-F238E27FC236}">
                <a16:creationId xmlns:a16="http://schemas.microsoft.com/office/drawing/2014/main" id="{7AC33960-BC39-4625-917E-9536364D0AF5}"/>
              </a:ext>
            </a:extLst>
          </p:cNvPr>
          <p:cNvSpPr/>
          <p:nvPr/>
        </p:nvSpPr>
        <p:spPr>
          <a:xfrm>
            <a:off x="557283" y="1631631"/>
            <a:ext cx="4896863" cy="5062924"/>
          </a:xfrm>
          <a:prstGeom prst="rect">
            <a:avLst/>
          </a:prstGeom>
        </p:spPr>
        <p:txBody>
          <a:bodyPr wrap="square">
            <a:spAutoFit/>
          </a:bodyPr>
          <a:lstStyle/>
          <a:p>
            <a:pPr marL="274320" indent="-342900">
              <a:spcAft>
                <a:spcPts val="600"/>
              </a:spcAft>
              <a:buFont typeface="+mj-lt"/>
              <a:buAutoNum type="arabicPeriod"/>
            </a:pPr>
            <a:r>
              <a:rPr lang="en-US" sz="1600" dirty="0"/>
              <a:t>The user navigates to the application of the SP.</a:t>
            </a:r>
          </a:p>
          <a:p>
            <a:pPr marL="274320" indent="-342900">
              <a:spcAft>
                <a:spcPts val="600"/>
              </a:spcAft>
              <a:buFont typeface="+mj-lt"/>
              <a:buAutoNum type="arabicPeriod"/>
            </a:pPr>
            <a:r>
              <a:rPr lang="en-US" sz="1600" dirty="0"/>
              <a:t>SP requires the user to be authenticated at the </a:t>
            </a:r>
            <a:r>
              <a:rPr lang="en-US" sz="1600" dirty="0" err="1"/>
              <a:t>IdP</a:t>
            </a:r>
            <a:r>
              <a:rPr lang="en-US" sz="1600" dirty="0"/>
              <a:t> (SP may have mechanisms to check whether the user is currently authenticated at the </a:t>
            </a:r>
            <a:r>
              <a:rPr lang="en-US" sz="1600" dirty="0" err="1"/>
              <a:t>IdP</a:t>
            </a:r>
            <a:r>
              <a:rPr lang="en-US" sz="1600" dirty="0"/>
              <a:t> using session data). The unauthenticated user is redirected to the login page of the </a:t>
            </a:r>
            <a:r>
              <a:rPr lang="en-US" sz="1600" dirty="0" err="1"/>
              <a:t>IdP</a:t>
            </a:r>
            <a:r>
              <a:rPr lang="en-US" sz="1600" dirty="0"/>
              <a:t>.</a:t>
            </a:r>
          </a:p>
          <a:p>
            <a:pPr marL="274320" indent="-342900">
              <a:spcAft>
                <a:spcPts val="600"/>
              </a:spcAft>
              <a:buFont typeface="+mj-lt"/>
              <a:buAutoNum type="arabicPeriod"/>
            </a:pPr>
            <a:r>
              <a:rPr lang="en-US" sz="1600" dirty="0"/>
              <a:t>The user authenticates with the </a:t>
            </a:r>
            <a:r>
              <a:rPr lang="en-US" sz="1600" dirty="0" err="1"/>
              <a:t>IdP</a:t>
            </a:r>
            <a:r>
              <a:rPr lang="en-US" sz="1600" dirty="0"/>
              <a:t> (by entering login credentials).</a:t>
            </a:r>
          </a:p>
          <a:p>
            <a:pPr marL="274320" indent="-342900">
              <a:spcAft>
                <a:spcPts val="600"/>
              </a:spcAft>
              <a:buFont typeface="+mj-lt"/>
              <a:buAutoNum type="arabicPeriod"/>
            </a:pPr>
            <a:r>
              <a:rPr lang="en-US" sz="1600" dirty="0"/>
              <a:t>If the user credentials are properly validated, the user is authenticated and provided a SAML Token</a:t>
            </a:r>
          </a:p>
          <a:p>
            <a:pPr marL="274320" indent="-342900">
              <a:spcAft>
                <a:spcPts val="600"/>
              </a:spcAft>
              <a:buFont typeface="+mj-lt"/>
              <a:buAutoNum type="arabicPeriod"/>
            </a:pPr>
            <a:r>
              <a:rPr lang="en-US" sz="1600" dirty="0"/>
              <a:t>The user goes back to the application with the obtained access token and the application allows the user to access the application.</a:t>
            </a:r>
          </a:p>
          <a:p>
            <a:pPr marL="274320" indent="-342900">
              <a:spcAft>
                <a:spcPts val="600"/>
              </a:spcAft>
              <a:buFont typeface="+mj-lt"/>
              <a:buAutoNum type="arabicPeriod"/>
            </a:pPr>
            <a:r>
              <a:rPr lang="en-US" sz="1600" dirty="0"/>
              <a:t>The below diagram will help you understand the flow easily.</a:t>
            </a:r>
          </a:p>
          <a:p>
            <a:pPr marL="274320" indent="-342900">
              <a:spcAft>
                <a:spcPts val="600"/>
              </a:spcAft>
              <a:buFont typeface="+mj-lt"/>
              <a:buAutoNum type="arabicPeriod"/>
            </a:pPr>
            <a:endParaRPr lang="en-US" sz="1600" dirty="0"/>
          </a:p>
          <a:p>
            <a:pPr>
              <a:spcAft>
                <a:spcPts val="600"/>
              </a:spcAft>
            </a:pPr>
            <a:r>
              <a:rPr lang="en-US" sz="1600" dirty="0"/>
              <a:t>**With OpenID Connect, same capability, but quicker and more streamlined.  </a:t>
            </a:r>
            <a:r>
              <a:rPr lang="en-US" sz="1600" dirty="0" err="1"/>
              <a:t>OpenIDP</a:t>
            </a:r>
            <a:r>
              <a:rPr lang="en-US" sz="1600" dirty="0"/>
              <a:t> and RP </a:t>
            </a:r>
            <a:r>
              <a:rPr lang="en-US" sz="1600"/>
              <a:t>(Relying Party)</a:t>
            </a:r>
            <a:endParaRPr lang="en-US" sz="1600" dirty="0"/>
          </a:p>
        </p:txBody>
      </p:sp>
      <p:sp>
        <p:nvSpPr>
          <p:cNvPr id="4" name="TextBox 3">
            <a:extLst>
              <a:ext uri="{FF2B5EF4-FFF2-40B4-BE49-F238E27FC236}">
                <a16:creationId xmlns:a16="http://schemas.microsoft.com/office/drawing/2014/main" id="{AD4E1C56-D728-40F1-94AD-6A67F0DA2C10}"/>
              </a:ext>
            </a:extLst>
          </p:cNvPr>
          <p:cNvSpPr txBox="1"/>
          <p:nvPr/>
        </p:nvSpPr>
        <p:spPr>
          <a:xfrm>
            <a:off x="382137" y="526821"/>
            <a:ext cx="7459512" cy="461665"/>
          </a:xfrm>
          <a:prstGeom prst="rect">
            <a:avLst/>
          </a:prstGeom>
          <a:noFill/>
        </p:spPr>
        <p:txBody>
          <a:bodyPr wrap="square" rtlCol="0">
            <a:spAutoFit/>
          </a:bodyPr>
          <a:lstStyle/>
          <a:p>
            <a:r>
              <a:rPr lang="en-US" sz="2400" dirty="0"/>
              <a:t>SAML (Security Association Markup Language)</a:t>
            </a:r>
          </a:p>
        </p:txBody>
      </p:sp>
      <p:sp>
        <p:nvSpPr>
          <p:cNvPr id="17" name="Arrow: Right 16">
            <a:extLst>
              <a:ext uri="{FF2B5EF4-FFF2-40B4-BE49-F238E27FC236}">
                <a16:creationId xmlns:a16="http://schemas.microsoft.com/office/drawing/2014/main" id="{020A815D-A5DB-49BB-AAEA-E2C3DDDB1040}"/>
              </a:ext>
            </a:extLst>
          </p:cNvPr>
          <p:cNvSpPr/>
          <p:nvPr/>
        </p:nvSpPr>
        <p:spPr>
          <a:xfrm rot="19747274">
            <a:off x="6050590" y="1555447"/>
            <a:ext cx="1593645" cy="461666"/>
          </a:xfrm>
          <a:prstGeom prst="rightArrow">
            <a:avLst>
              <a:gd name="adj1" fmla="val 33637"/>
              <a:gd name="adj2" fmla="val 63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18" name="Arrow: Down 17">
            <a:extLst>
              <a:ext uri="{FF2B5EF4-FFF2-40B4-BE49-F238E27FC236}">
                <a16:creationId xmlns:a16="http://schemas.microsoft.com/office/drawing/2014/main" id="{FEC047A8-21AB-4085-BDA1-82138DBB2A39}"/>
              </a:ext>
            </a:extLst>
          </p:cNvPr>
          <p:cNvSpPr/>
          <p:nvPr/>
        </p:nvSpPr>
        <p:spPr>
          <a:xfrm rot="3707709">
            <a:off x="6865894" y="1467646"/>
            <a:ext cx="348206" cy="1541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300000" rev="5700000"/>
              </a:camera>
              <a:lightRig rig="threePt" dir="t"/>
            </a:scene3d>
          </a:bodyPr>
          <a:lstStyle/>
          <a:p>
            <a:pPr algn="ctr"/>
            <a:r>
              <a:rPr lang="en-US" sz="1400" dirty="0"/>
              <a:t>2</a:t>
            </a:r>
          </a:p>
        </p:txBody>
      </p:sp>
      <p:sp>
        <p:nvSpPr>
          <p:cNvPr id="37" name="Arrow: Right 36">
            <a:extLst>
              <a:ext uri="{FF2B5EF4-FFF2-40B4-BE49-F238E27FC236}">
                <a16:creationId xmlns:a16="http://schemas.microsoft.com/office/drawing/2014/main" id="{4B75A358-3350-4A23-B416-6FCD49EACEF9}"/>
              </a:ext>
            </a:extLst>
          </p:cNvPr>
          <p:cNvSpPr/>
          <p:nvPr/>
        </p:nvSpPr>
        <p:spPr>
          <a:xfrm rot="1198359">
            <a:off x="6797662" y="3318855"/>
            <a:ext cx="1898481" cy="412106"/>
          </a:xfrm>
          <a:prstGeom prst="rightArrow">
            <a:avLst>
              <a:gd name="adj1" fmla="val 34737"/>
              <a:gd name="adj2" fmla="val 52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40" name="Arrow: Down 39">
            <a:extLst>
              <a:ext uri="{FF2B5EF4-FFF2-40B4-BE49-F238E27FC236}">
                <a16:creationId xmlns:a16="http://schemas.microsoft.com/office/drawing/2014/main" id="{0D9B4FDE-BA2D-4CE9-8F94-2874B79428A8}"/>
              </a:ext>
            </a:extLst>
          </p:cNvPr>
          <p:cNvSpPr/>
          <p:nvPr/>
        </p:nvSpPr>
        <p:spPr>
          <a:xfrm rot="6554297">
            <a:off x="7438376" y="2898949"/>
            <a:ext cx="295162" cy="18892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300000" rev="6000000"/>
              </a:camera>
              <a:lightRig rig="threePt" dir="t"/>
            </a:scene3d>
          </a:bodyPr>
          <a:lstStyle/>
          <a:p>
            <a:pPr algn="ctr"/>
            <a:r>
              <a:rPr lang="en-US" sz="1400" dirty="0"/>
              <a:t>4</a:t>
            </a:r>
          </a:p>
        </p:txBody>
      </p:sp>
      <p:sp>
        <p:nvSpPr>
          <p:cNvPr id="43" name="Arrow: Right 42">
            <a:extLst>
              <a:ext uri="{FF2B5EF4-FFF2-40B4-BE49-F238E27FC236}">
                <a16:creationId xmlns:a16="http://schemas.microsoft.com/office/drawing/2014/main" id="{B019D2E1-4F34-4E0D-B11C-2B08185CDC8F}"/>
              </a:ext>
            </a:extLst>
          </p:cNvPr>
          <p:cNvSpPr/>
          <p:nvPr/>
        </p:nvSpPr>
        <p:spPr>
          <a:xfrm rot="20760436">
            <a:off x="6466095" y="2481964"/>
            <a:ext cx="1906145" cy="461666"/>
          </a:xfrm>
          <a:prstGeom prst="rightArrow">
            <a:avLst>
              <a:gd name="adj1" fmla="val 34737"/>
              <a:gd name="adj2" fmla="val 528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Tree>
    <p:extLst>
      <p:ext uri="{BB962C8B-B14F-4D97-AF65-F5344CB8AC3E}">
        <p14:creationId xmlns:p14="http://schemas.microsoft.com/office/powerpoint/2010/main" val="208367693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350"/>
          <p:cNvSpPr txBox="1">
            <a:spLocks noGrp="1"/>
          </p:cNvSpPr>
          <p:nvPr>
            <p:ph type="title"/>
          </p:nvPr>
        </p:nvSpPr>
        <p:spPr>
          <a:xfrm>
            <a:off x="838200" y="273087"/>
            <a:ext cx="10515600" cy="990800"/>
          </a:xfrm>
          <a:prstGeom prst="rect">
            <a:avLst/>
          </a:prstGeom>
          <a:noFill/>
          <a:ln>
            <a:noFill/>
          </a:ln>
        </p:spPr>
        <p:txBody>
          <a:bodyPr spcFirstLastPara="1" wrap="square" lIns="100767" tIns="50367" rIns="100767" bIns="50367" anchor="ctr" anchorCtr="0">
            <a:noAutofit/>
          </a:bodyPr>
          <a:lstStyle/>
          <a:p>
            <a:r>
              <a:rPr lang="en" dirty="0"/>
              <a:t>Authorization:  OAUTH 2.0</a:t>
            </a:r>
            <a:endParaRPr sz="1600" dirty="0"/>
          </a:p>
        </p:txBody>
      </p:sp>
      <p:sp>
        <p:nvSpPr>
          <p:cNvPr id="2761" name="Google Shape;2761;p350"/>
          <p:cNvSpPr txBox="1">
            <a:spLocks noGrp="1"/>
          </p:cNvSpPr>
          <p:nvPr>
            <p:ph idx="1"/>
          </p:nvPr>
        </p:nvSpPr>
        <p:spPr>
          <a:xfrm>
            <a:off x="838200" y="1204465"/>
            <a:ext cx="10515600" cy="3998400"/>
          </a:xfrm>
          <a:prstGeom prst="rect">
            <a:avLst/>
          </a:prstGeom>
          <a:noFill/>
          <a:ln>
            <a:noFill/>
          </a:ln>
        </p:spPr>
        <p:txBody>
          <a:bodyPr spcFirstLastPara="1" wrap="square" lIns="100767" tIns="50367" rIns="100767" bIns="50367" anchor="t" anchorCtr="0">
            <a:noAutofit/>
          </a:bodyPr>
          <a:lstStyle/>
          <a:p>
            <a:pPr marL="203195" indent="-177796">
              <a:lnSpc>
                <a:spcPct val="80000"/>
              </a:lnSpc>
              <a:spcBef>
                <a:spcPts val="0"/>
              </a:spcBef>
              <a:buSzPts val="1500"/>
              <a:buFont typeface="Arial"/>
              <a:buChar char="•"/>
            </a:pPr>
            <a:r>
              <a:rPr lang="en" sz="2000">
                <a:latin typeface="Calibri"/>
                <a:ea typeface="Calibri"/>
                <a:cs typeface="Calibri"/>
                <a:sym typeface="Calibri"/>
              </a:rPr>
              <a:t>OAuth (Open Standard for Authorization) has different intent </a:t>
            </a:r>
            <a:endParaRPr sz="2000"/>
          </a:p>
          <a:p>
            <a:pPr marL="203195" indent="-177796">
              <a:lnSpc>
                <a:spcPct val="80000"/>
              </a:lnSpc>
              <a:buSzPts val="1500"/>
              <a:buFont typeface="Arial"/>
              <a:buChar char="•"/>
            </a:pPr>
            <a:r>
              <a:rPr lang="en" sz="2000">
                <a:latin typeface="Calibri"/>
                <a:ea typeface="Calibri"/>
                <a:cs typeface="Calibri"/>
                <a:sym typeface="Calibri"/>
              </a:rPr>
              <a:t>Not designed for SSO</a:t>
            </a:r>
            <a:endParaRPr sz="2000"/>
          </a:p>
          <a:p>
            <a:pPr marL="203195" indent="-177796">
              <a:lnSpc>
                <a:spcPct val="80000"/>
              </a:lnSpc>
              <a:buSzPts val="1500"/>
              <a:buFont typeface="Arial"/>
              <a:buChar char="•"/>
            </a:pPr>
            <a:r>
              <a:rPr lang="en" sz="2000">
                <a:latin typeface="Calibri"/>
                <a:ea typeface="Calibri"/>
                <a:cs typeface="Calibri"/>
                <a:sym typeface="Calibri"/>
              </a:rPr>
              <a:t>Provides delegation of rights to applications</a:t>
            </a:r>
            <a:endParaRPr sz="2000"/>
          </a:p>
          <a:p>
            <a:pPr marL="203195" indent="-177796">
              <a:lnSpc>
                <a:spcPct val="80000"/>
              </a:lnSpc>
              <a:buSzPts val="1500"/>
              <a:buFont typeface="Arial"/>
              <a:buChar char="•"/>
            </a:pPr>
            <a:r>
              <a:rPr lang="en" sz="2000">
                <a:latin typeface="Calibri"/>
                <a:ea typeface="Calibri"/>
                <a:cs typeface="Calibri"/>
                <a:sym typeface="Calibri"/>
              </a:rPr>
              <a:t> In simplest terms, it means giving your access to someone you trust, so that they can perform the job on your behalf. E.g. updating status across Facebook, Twitter, Instagram, etc. with a single click. </a:t>
            </a:r>
            <a:endParaRPr sz="2000"/>
          </a:p>
          <a:p>
            <a:pPr marL="203195" indent="-177796">
              <a:lnSpc>
                <a:spcPct val="80000"/>
              </a:lnSpc>
              <a:buSzPts val="1500"/>
              <a:buFont typeface="Arial"/>
              <a:buChar char="•"/>
            </a:pPr>
            <a:r>
              <a:rPr lang="en" sz="2000">
                <a:latin typeface="Calibri"/>
                <a:ea typeface="Calibri"/>
                <a:cs typeface="Calibri"/>
                <a:sym typeface="Calibri"/>
              </a:rPr>
              <a:t>Could go to the sites manually, but easier to delegate access to an app that connect the above platforms</a:t>
            </a:r>
            <a:endParaRPr sz="2000"/>
          </a:p>
          <a:p>
            <a:pPr marL="203195" indent="-177796">
              <a:lnSpc>
                <a:spcPct val="80000"/>
              </a:lnSpc>
              <a:buSzPts val="1500"/>
              <a:buFont typeface="Arial"/>
              <a:buChar char="•"/>
            </a:pPr>
            <a:r>
              <a:rPr lang="en" sz="2000">
                <a:latin typeface="Calibri"/>
                <a:ea typeface="Calibri"/>
                <a:cs typeface="Calibri"/>
                <a:sym typeface="Calibri"/>
              </a:rPr>
              <a:t>Authenticate yourself to Facebook, Facebook provides a consent page stating you are about give this app rights to update status on your behalf.  If you agree, the app gets an opaque access token from Facebook, app stores that access token, send the status update with access token to Facebook</a:t>
            </a:r>
            <a:endParaRPr sz="2000"/>
          </a:p>
          <a:p>
            <a:pPr marL="203195" indent="-177796">
              <a:lnSpc>
                <a:spcPct val="80000"/>
              </a:lnSpc>
              <a:spcAft>
                <a:spcPts val="2133"/>
              </a:spcAft>
              <a:buSzPts val="1500"/>
              <a:buFont typeface="Arial"/>
              <a:buChar char="•"/>
            </a:pPr>
            <a:r>
              <a:rPr lang="en" sz="2000">
                <a:latin typeface="Calibri"/>
                <a:ea typeface="Calibri"/>
                <a:cs typeface="Calibri"/>
                <a:sym typeface="Calibri"/>
              </a:rPr>
              <a:t>Facebook validates the access token (easy in this case as the token was issued by Facebook itself), and updates your status.</a:t>
            </a:r>
            <a:endParaRPr sz="2000"/>
          </a:p>
        </p:txBody>
      </p:sp>
      <p:sp>
        <p:nvSpPr>
          <p:cNvPr id="3" name="Footer Placeholder 2">
            <a:extLst>
              <a:ext uri="{FF2B5EF4-FFF2-40B4-BE49-F238E27FC236}">
                <a16:creationId xmlns:a16="http://schemas.microsoft.com/office/drawing/2014/main" id="{2ACC650C-863A-4A72-A923-A2FC653F2039}"/>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DF7E206D-7104-44D1-9BC3-63C47C7D465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365</a:t>
            </a:fld>
            <a:endParaRPr lang="en"/>
          </a:p>
        </p:txBody>
      </p:sp>
    </p:spTree>
    <p:extLst>
      <p:ext uri="{BB962C8B-B14F-4D97-AF65-F5344CB8AC3E}">
        <p14:creationId xmlns:p14="http://schemas.microsoft.com/office/powerpoint/2010/main" val="13941824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Authorization</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DA25D20-82FB-457D-BF51-3BF35E7EFA3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366</a:t>
            </a:fld>
            <a:endParaRPr lang="en-US" sz="600">
              <a:solidFill>
                <a:srgbClr val="FFFFFF"/>
              </a:solidFill>
            </a:endParaRPr>
          </a:p>
        </p:txBody>
      </p:sp>
    </p:spTree>
    <p:extLst>
      <p:ext uri="{BB962C8B-B14F-4D97-AF65-F5344CB8AC3E}">
        <p14:creationId xmlns:p14="http://schemas.microsoft.com/office/powerpoint/2010/main" val="23805609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32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Authorization</a:t>
            </a:r>
            <a:endParaRPr sz="1600" dirty="0"/>
          </a:p>
        </p:txBody>
      </p:sp>
      <p:sp>
        <p:nvSpPr>
          <p:cNvPr id="2" name="Footer Placeholder 1">
            <a:extLst>
              <a:ext uri="{FF2B5EF4-FFF2-40B4-BE49-F238E27FC236}">
                <a16:creationId xmlns:a16="http://schemas.microsoft.com/office/drawing/2014/main" id="{9B06407B-098B-4648-A7CC-5EAF511A3895}"/>
              </a:ext>
            </a:extLst>
          </p:cNvPr>
          <p:cNvSpPr>
            <a:spLocks noGrp="1"/>
          </p:cNvSpPr>
          <p:nvPr>
            <p:ph type="ftr" sz="quarter" idx="11"/>
          </p:nvPr>
        </p:nvSpPr>
        <p:spPr/>
        <p:txBody>
          <a:bodyPr/>
          <a:lstStyle/>
          <a:p>
            <a:endParaRPr lang="en-US"/>
          </a:p>
        </p:txBody>
      </p:sp>
      <p:sp>
        <p:nvSpPr>
          <p:cNvPr id="2535" name="Google Shape;2535;p32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367</a:t>
            </a:fld>
            <a:endParaRPr/>
          </a:p>
        </p:txBody>
      </p:sp>
      <p:sp>
        <p:nvSpPr>
          <p:cNvPr id="2536" name="Google Shape;2536;p321"/>
          <p:cNvSpPr txBox="1">
            <a:spLocks noGrp="1"/>
          </p:cNvSpPr>
          <p:nvPr>
            <p:ph type="body" idx="4294967295"/>
          </p:nvPr>
        </p:nvSpPr>
        <p:spPr>
          <a:xfrm>
            <a:off x="0" y="2206625"/>
            <a:ext cx="921226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Now that I proved I am who I say I am, what can I do?</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Both </a:t>
            </a:r>
            <a:r>
              <a:rPr lang="en-US" sz="2133" dirty="0">
                <a:solidFill>
                  <a:schemeClr val="dk1"/>
                </a:solidFill>
                <a:latin typeface="Calibri"/>
                <a:ea typeface="Calibri"/>
                <a:cs typeface="Calibri"/>
                <a:sym typeface="Calibri"/>
              </a:rPr>
              <a:t>Operating Systems</a:t>
            </a:r>
            <a:r>
              <a:rPr lang="en" sz="2133" dirty="0">
                <a:solidFill>
                  <a:schemeClr val="dk1"/>
                </a:solidFill>
                <a:latin typeface="Calibri"/>
                <a:ea typeface="Calibri"/>
                <a:cs typeface="Calibri"/>
                <a:sym typeface="Calibri"/>
              </a:rPr>
              <a:t> and Applications can provide this functionality.</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Authorization can be provided based on user, groups, roles, rules, physical location, time of day (</a:t>
            </a:r>
            <a:r>
              <a:rPr lang="en" sz="2133" i="1" dirty="0">
                <a:solidFill>
                  <a:schemeClr val="dk1"/>
                </a:solidFill>
                <a:latin typeface="Calibri"/>
                <a:ea typeface="Calibri"/>
                <a:cs typeface="Calibri"/>
                <a:sym typeface="Calibri"/>
              </a:rPr>
              <a:t>temporal isolation</a:t>
            </a:r>
            <a:r>
              <a:rPr lang="en" sz="2133" dirty="0">
                <a:solidFill>
                  <a:schemeClr val="dk1"/>
                </a:solidFill>
                <a:latin typeface="Calibri"/>
                <a:ea typeface="Calibri"/>
                <a:cs typeface="Calibri"/>
                <a:sym typeface="Calibri"/>
              </a:rPr>
              <a:t>)* or transaction type (example a teller may be able to withdrawal small amounts, but require manager for large withdrawals)</a:t>
            </a:r>
            <a:endParaRPr sz="1600" dirty="0"/>
          </a:p>
        </p:txBody>
      </p:sp>
    </p:spTree>
    <p:extLst>
      <p:ext uri="{BB962C8B-B14F-4D97-AF65-F5344CB8AC3E}">
        <p14:creationId xmlns:p14="http://schemas.microsoft.com/office/powerpoint/2010/main" val="16692987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32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Authorization principals</a:t>
            </a:r>
            <a:endParaRPr sz="1600" dirty="0"/>
          </a:p>
        </p:txBody>
      </p:sp>
      <p:sp>
        <p:nvSpPr>
          <p:cNvPr id="2" name="Footer Placeholder 1">
            <a:extLst>
              <a:ext uri="{FF2B5EF4-FFF2-40B4-BE49-F238E27FC236}">
                <a16:creationId xmlns:a16="http://schemas.microsoft.com/office/drawing/2014/main" id="{D617666A-EAF8-43F2-8C28-4024AD0AA8EC}"/>
              </a:ext>
            </a:extLst>
          </p:cNvPr>
          <p:cNvSpPr>
            <a:spLocks noGrp="1"/>
          </p:cNvSpPr>
          <p:nvPr>
            <p:ph type="ftr" sz="quarter" idx="11"/>
          </p:nvPr>
        </p:nvSpPr>
        <p:spPr/>
        <p:txBody>
          <a:bodyPr/>
          <a:lstStyle/>
          <a:p>
            <a:endParaRPr lang="en-US"/>
          </a:p>
        </p:txBody>
      </p:sp>
      <p:sp>
        <p:nvSpPr>
          <p:cNvPr id="2542" name="Google Shape;2542;p32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368</a:t>
            </a:fld>
            <a:endParaRPr/>
          </a:p>
        </p:txBody>
      </p:sp>
      <p:sp>
        <p:nvSpPr>
          <p:cNvPr id="2543" name="Google Shape;2543;p322"/>
          <p:cNvSpPr txBox="1">
            <a:spLocks noGrp="1"/>
          </p:cNvSpPr>
          <p:nvPr>
            <p:ph type="body" idx="4294967295"/>
          </p:nvPr>
        </p:nvSpPr>
        <p:spPr>
          <a:xfrm>
            <a:off x="0" y="209550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Default NO access (</a:t>
            </a:r>
            <a:r>
              <a:rPr lang="en" sz="2533" i="1" dirty="0">
                <a:solidFill>
                  <a:schemeClr val="dk1"/>
                </a:solidFill>
                <a:latin typeface="Calibri"/>
                <a:ea typeface="Calibri"/>
                <a:cs typeface="Calibri"/>
                <a:sym typeface="Calibri"/>
              </a:rPr>
              <a:t>implicit deny</a:t>
            </a:r>
            <a:r>
              <a:rPr lang="en" sz="2533" dirty="0">
                <a:solidFill>
                  <a:schemeClr val="dk1"/>
                </a:solidFill>
                <a:latin typeface="Calibri"/>
                <a:ea typeface="Calibri"/>
                <a:cs typeface="Calibri"/>
                <a:sym typeface="Calibri"/>
              </a:rPr>
              <a:t>)* - </a:t>
            </a:r>
            <a:r>
              <a:rPr lang="en" sz="2533" b="1" dirty="0">
                <a:solidFill>
                  <a:schemeClr val="dk1"/>
                </a:solidFill>
                <a:latin typeface="Calibri"/>
                <a:ea typeface="Calibri"/>
                <a:cs typeface="Calibri"/>
                <a:sym typeface="Calibri"/>
              </a:rPr>
              <a:t>Unless</a:t>
            </a:r>
            <a:r>
              <a:rPr lang="en" sz="2533" dirty="0">
                <a:solidFill>
                  <a:schemeClr val="dk1"/>
                </a:solidFill>
                <a:latin typeface="Calibri"/>
                <a:ea typeface="Calibri"/>
                <a:cs typeface="Calibri"/>
                <a:sym typeface="Calibri"/>
              </a:rPr>
              <a:t> a subject is </a:t>
            </a:r>
            <a:r>
              <a:rPr lang="en" sz="2533" b="1" dirty="0">
                <a:solidFill>
                  <a:schemeClr val="dk1"/>
                </a:solidFill>
                <a:latin typeface="Calibri"/>
                <a:ea typeface="Calibri"/>
                <a:cs typeface="Calibri"/>
                <a:sym typeface="Calibri"/>
              </a:rPr>
              <a:t>explicitly</a:t>
            </a:r>
            <a:r>
              <a:rPr lang="en" sz="2533" dirty="0">
                <a:solidFill>
                  <a:schemeClr val="dk1"/>
                </a:solidFill>
                <a:latin typeface="Calibri"/>
                <a:ea typeface="Calibri"/>
                <a:cs typeface="Calibri"/>
                <a:sym typeface="Calibri"/>
              </a:rPr>
              <a:t> given access to an object, then they are </a:t>
            </a:r>
            <a:r>
              <a:rPr lang="en" sz="2533" b="1" dirty="0">
                <a:solidFill>
                  <a:schemeClr val="dk1"/>
                </a:solidFill>
                <a:latin typeface="Calibri"/>
                <a:ea typeface="Calibri"/>
                <a:cs typeface="Calibri"/>
                <a:sym typeface="Calibri"/>
              </a:rPr>
              <a:t>implicitly</a:t>
            </a:r>
            <a:r>
              <a:rPr lang="en" sz="2533" dirty="0">
                <a:solidFill>
                  <a:schemeClr val="dk1"/>
                </a:solidFill>
                <a:latin typeface="Calibri"/>
                <a:ea typeface="Calibri"/>
                <a:cs typeface="Calibri"/>
                <a:sym typeface="Calibri"/>
              </a:rPr>
              <a:t> denied access.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Principle of Least Privelege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Need to know</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Content-based </a:t>
            </a:r>
            <a:r>
              <a:rPr lang="en-US" sz="2533" dirty="0">
                <a:solidFill>
                  <a:schemeClr val="dk1"/>
                </a:solidFill>
                <a:latin typeface="Calibri"/>
                <a:ea typeface="Calibri"/>
                <a:cs typeface="Calibri"/>
                <a:sym typeface="Calibri"/>
              </a:rPr>
              <a:t>vs. context-based</a:t>
            </a:r>
            <a:endParaRPr sz="1600" dirty="0"/>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600"/>
              <a:buNone/>
            </a:pPr>
            <a:r>
              <a:rPr lang="en" sz="2133" dirty="0">
                <a:solidFill>
                  <a:schemeClr val="dk1"/>
                </a:solidFill>
                <a:latin typeface="Calibri"/>
                <a:ea typeface="Calibri"/>
                <a:cs typeface="Calibri"/>
                <a:sym typeface="Calibri"/>
              </a:rPr>
              <a:t> </a:t>
            </a:r>
            <a:endParaRPr sz="1600" dirty="0"/>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11072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Access Control Models</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8753C3A-6EAD-42F3-9966-9FB5C642CF9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369</a:t>
            </a:fld>
            <a:endParaRPr lang="en-US" sz="600">
              <a:solidFill>
                <a:srgbClr val="FFFFFF"/>
              </a:solidFill>
            </a:endParaRPr>
          </a:p>
        </p:txBody>
      </p:sp>
    </p:spTree>
    <p:extLst>
      <p:ext uri="{BB962C8B-B14F-4D97-AF65-F5344CB8AC3E}">
        <p14:creationId xmlns:p14="http://schemas.microsoft.com/office/powerpoint/2010/main" val="2392271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Standards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5753E1D2-2EF6-4003-9AA4-303FDA6AC7C3}"/>
              </a:ext>
            </a:extLst>
          </p:cNvPr>
          <p:cNvSpPr>
            <a:spLocks noGrp="1"/>
          </p:cNvSpPr>
          <p:nvPr>
            <p:ph type="ftr" sz="quarter" idx="11"/>
          </p:nvPr>
        </p:nvSpPr>
        <p:spPr/>
        <p:txBody>
          <a:bodyPr/>
          <a:lstStyle/>
          <a:p>
            <a:endParaRPr lang="en-US"/>
          </a:p>
        </p:txBody>
      </p:sp>
      <p:sp>
        <p:nvSpPr>
          <p:cNvPr id="319" name="Google Shape;319;p4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37</a:t>
            </a:fld>
            <a:endParaRPr kern="0">
              <a:solidFill>
                <a:srgbClr val="000000"/>
              </a:solidFill>
            </a:endParaRPr>
          </a:p>
        </p:txBody>
      </p:sp>
      <p:sp>
        <p:nvSpPr>
          <p:cNvPr id="320" name="Google Shape;320;p46"/>
          <p:cNvSpPr txBox="1">
            <a:spLocks noGrp="1"/>
          </p:cNvSpPr>
          <p:nvPr>
            <p:ph type="body" idx="4294967295"/>
          </p:nvPr>
        </p:nvSpPr>
        <p:spPr>
          <a:xfrm>
            <a:off x="1887583" y="1891030"/>
            <a:ext cx="7027863" cy="3233738"/>
          </a:xfrm>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3067" dirty="0">
                <a:solidFill>
                  <a:schemeClr val="dk1"/>
                </a:solidFill>
                <a:latin typeface="Assistant"/>
                <a:ea typeface="Assistant"/>
                <a:cs typeface="Assistant"/>
                <a:sym typeface="Assistant"/>
              </a:rPr>
              <a:t>Mandatory</a:t>
            </a:r>
            <a:endParaRPr sz="1600" dirty="0"/>
          </a:p>
          <a:p>
            <a:pPr marL="355591" indent="-296326">
              <a:lnSpc>
                <a:spcPct val="90000"/>
              </a:lnSpc>
              <a:spcBef>
                <a:spcPts val="933"/>
              </a:spcBef>
              <a:buClr>
                <a:schemeClr val="dk1"/>
              </a:buClr>
              <a:buSzPts val="1300"/>
              <a:buFont typeface="Assistant"/>
              <a:buChar char="●"/>
            </a:pPr>
            <a:r>
              <a:rPr lang="en" sz="3067" dirty="0">
                <a:solidFill>
                  <a:schemeClr val="dk1"/>
                </a:solidFill>
                <a:latin typeface="Assistant"/>
                <a:ea typeface="Assistant"/>
                <a:cs typeface="Assistant"/>
                <a:sym typeface="Assistant"/>
              </a:rPr>
              <a:t>Created to support policy, while providing more specifics details.  </a:t>
            </a:r>
            <a:endParaRPr sz="1600" dirty="0"/>
          </a:p>
          <a:p>
            <a:pPr marL="355591" indent="-296326">
              <a:lnSpc>
                <a:spcPct val="90000"/>
              </a:lnSpc>
              <a:spcBef>
                <a:spcPts val="933"/>
              </a:spcBef>
              <a:buClr>
                <a:schemeClr val="dk1"/>
              </a:buClr>
              <a:buSzPts val="1300"/>
              <a:buFont typeface="Assistant"/>
              <a:buChar char="●"/>
            </a:pPr>
            <a:r>
              <a:rPr lang="en" sz="3067" dirty="0">
                <a:solidFill>
                  <a:schemeClr val="dk1"/>
                </a:solidFill>
                <a:latin typeface="Assistant"/>
                <a:ea typeface="Assistant"/>
                <a:cs typeface="Assistant"/>
                <a:sym typeface="Assistant"/>
              </a:rPr>
              <a:t>Reinforces policy and provides direction</a:t>
            </a:r>
            <a:endParaRPr sz="1600" dirty="0"/>
          </a:p>
          <a:p>
            <a:pPr marL="355591" indent="-296326">
              <a:lnSpc>
                <a:spcPct val="90000"/>
              </a:lnSpc>
              <a:spcBef>
                <a:spcPts val="933"/>
              </a:spcBef>
              <a:spcAft>
                <a:spcPts val="2133"/>
              </a:spcAft>
              <a:buClr>
                <a:schemeClr val="dk1"/>
              </a:buClr>
              <a:buSzPts val="1300"/>
              <a:buFont typeface="Assistant"/>
              <a:buChar char="●"/>
            </a:pPr>
            <a:r>
              <a:rPr lang="en" sz="3067" dirty="0">
                <a:solidFill>
                  <a:schemeClr val="dk1"/>
                </a:solidFill>
                <a:latin typeface="Assistant"/>
                <a:ea typeface="Assistant"/>
                <a:cs typeface="Assistant"/>
                <a:sym typeface="Assistant"/>
              </a:rPr>
              <a:t>Can be internal or external</a:t>
            </a:r>
            <a:endParaRPr sz="1600" dirty="0"/>
          </a:p>
        </p:txBody>
      </p:sp>
    </p:spTree>
    <p:extLst>
      <p:ext uri="{BB962C8B-B14F-4D97-AF65-F5344CB8AC3E}">
        <p14:creationId xmlns:p14="http://schemas.microsoft.com/office/powerpoint/2010/main" val="325338013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35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Access Control Models</a:t>
            </a:r>
            <a:endParaRPr sz="1600" dirty="0"/>
          </a:p>
        </p:txBody>
      </p:sp>
      <p:sp>
        <p:nvSpPr>
          <p:cNvPr id="2" name="Footer Placeholder 1">
            <a:extLst>
              <a:ext uri="{FF2B5EF4-FFF2-40B4-BE49-F238E27FC236}">
                <a16:creationId xmlns:a16="http://schemas.microsoft.com/office/drawing/2014/main" id="{C7280E94-4957-4E48-B1ED-A56C3737ABAB}"/>
              </a:ext>
            </a:extLst>
          </p:cNvPr>
          <p:cNvSpPr>
            <a:spLocks noGrp="1"/>
          </p:cNvSpPr>
          <p:nvPr>
            <p:ph type="ftr" sz="quarter" idx="11"/>
          </p:nvPr>
        </p:nvSpPr>
        <p:spPr/>
        <p:txBody>
          <a:bodyPr/>
          <a:lstStyle/>
          <a:p>
            <a:endParaRPr lang="en-US"/>
          </a:p>
        </p:txBody>
      </p:sp>
      <p:sp>
        <p:nvSpPr>
          <p:cNvPr id="2774" name="Google Shape;2774;p3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370</a:t>
            </a:fld>
            <a:endParaRPr/>
          </a:p>
        </p:txBody>
      </p:sp>
      <p:sp>
        <p:nvSpPr>
          <p:cNvPr id="2775" name="Google Shape;2775;p352"/>
          <p:cNvSpPr txBox="1">
            <a:spLocks noGrp="1"/>
          </p:cNvSpPr>
          <p:nvPr>
            <p:ph type="body" idx="4294967295"/>
          </p:nvPr>
        </p:nvSpPr>
        <p:spPr>
          <a:xfrm>
            <a:off x="0" y="2017713"/>
            <a:ext cx="7885113" cy="3167062"/>
          </a:xfrm>
          <a:prstGeom prst="rect">
            <a:avLst/>
          </a:prstGeom>
          <a:noFill/>
          <a:ln>
            <a:noFill/>
          </a:ln>
        </p:spPr>
        <p:txBody>
          <a:bodyPr spcFirstLastPara="1" wrap="square" lIns="100767" tIns="50367" rIns="100767" bIns="50367" anchor="t" anchorCtr="0">
            <a:noAutofit/>
          </a:bodyPr>
          <a:lstStyle/>
          <a:p>
            <a:pPr marL="372524" indent="-304792">
              <a:lnSpc>
                <a:spcPct val="80000"/>
              </a:lnSpc>
              <a:buClr>
                <a:schemeClr val="dk1"/>
              </a:buClr>
              <a:buSzPts val="1900"/>
              <a:buNone/>
            </a:pPr>
            <a:r>
              <a:rPr lang="en" sz="2533" dirty="0">
                <a:solidFill>
                  <a:schemeClr val="dk1"/>
                </a:solidFill>
                <a:latin typeface="Calibri"/>
                <a:ea typeface="Calibri"/>
                <a:cs typeface="Calibri"/>
                <a:sym typeface="Calibri"/>
              </a:rPr>
              <a:t>A framework that dictates how subjects access objects.</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Uses access control technologies and security mechanisms to enforce the rules</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Supported by Access Control Technologies</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Business goals and culture of the organization will prescribe which model is used</a:t>
            </a:r>
            <a:endParaRPr sz="1600" dirty="0"/>
          </a:p>
          <a:p>
            <a:pPr marL="516454" indent="-457189">
              <a:lnSpc>
                <a:spcPct val="80000"/>
              </a:lnSpc>
              <a:spcBef>
                <a:spcPts val="933"/>
              </a:spcBef>
              <a:spcAft>
                <a:spcPts val="2133"/>
              </a:spcAft>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Every OS has a security kernel/reference monitor (talk about in another Domain) that enforces the access control model.</a:t>
            </a:r>
            <a:endParaRPr sz="1600" dirty="0"/>
          </a:p>
        </p:txBody>
      </p:sp>
    </p:spTree>
    <p:extLst>
      <p:ext uri="{BB962C8B-B14F-4D97-AF65-F5344CB8AC3E}">
        <p14:creationId xmlns:p14="http://schemas.microsoft.com/office/powerpoint/2010/main" val="280190462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35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Access Control Models</a:t>
            </a:r>
            <a:endParaRPr sz="1600" dirty="0"/>
          </a:p>
        </p:txBody>
      </p:sp>
      <p:sp>
        <p:nvSpPr>
          <p:cNvPr id="2" name="Footer Placeholder 1">
            <a:extLst>
              <a:ext uri="{FF2B5EF4-FFF2-40B4-BE49-F238E27FC236}">
                <a16:creationId xmlns:a16="http://schemas.microsoft.com/office/drawing/2014/main" id="{BE6A2444-A9CF-449F-9EA5-DE81C067FD72}"/>
              </a:ext>
            </a:extLst>
          </p:cNvPr>
          <p:cNvSpPr>
            <a:spLocks noGrp="1"/>
          </p:cNvSpPr>
          <p:nvPr>
            <p:ph type="ftr" sz="quarter" idx="11"/>
          </p:nvPr>
        </p:nvSpPr>
        <p:spPr/>
        <p:txBody>
          <a:bodyPr/>
          <a:lstStyle/>
          <a:p>
            <a:endParaRPr lang="en-US"/>
          </a:p>
        </p:txBody>
      </p:sp>
      <p:sp>
        <p:nvSpPr>
          <p:cNvPr id="2781" name="Google Shape;2781;p35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371</a:t>
            </a:fld>
            <a:endParaRPr/>
          </a:p>
        </p:txBody>
      </p:sp>
      <p:sp>
        <p:nvSpPr>
          <p:cNvPr id="2782" name="Google Shape;2782;p353"/>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The models we are about to discuss are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From the TCSEC(Trusted Computer System Evaluation Criteria—Orange Book)</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DAC (Discretionnary Access Control)</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MAC (Mandatory Access Control)</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Other Models</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RBAC (Role Based Access Control)</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ABAC (Attribute Based Access Control)</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RuBAC (Rule Based Access Control)</a:t>
            </a:r>
            <a:endParaRPr sz="1600" dirty="0"/>
          </a:p>
        </p:txBody>
      </p:sp>
    </p:spTree>
    <p:extLst>
      <p:ext uri="{BB962C8B-B14F-4D97-AF65-F5344CB8AC3E}">
        <p14:creationId xmlns:p14="http://schemas.microsoft.com/office/powerpoint/2010/main" val="34098232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3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DAC</a:t>
            </a:r>
            <a:endParaRPr sz="1600" dirty="0"/>
          </a:p>
        </p:txBody>
      </p:sp>
      <p:sp>
        <p:nvSpPr>
          <p:cNvPr id="2" name="Footer Placeholder 1">
            <a:extLst>
              <a:ext uri="{FF2B5EF4-FFF2-40B4-BE49-F238E27FC236}">
                <a16:creationId xmlns:a16="http://schemas.microsoft.com/office/drawing/2014/main" id="{AA1E63EB-1447-4223-B26F-22FD759D9A2E}"/>
              </a:ext>
            </a:extLst>
          </p:cNvPr>
          <p:cNvSpPr>
            <a:spLocks noGrp="1"/>
          </p:cNvSpPr>
          <p:nvPr>
            <p:ph type="ftr" sz="quarter" idx="11"/>
          </p:nvPr>
        </p:nvSpPr>
        <p:spPr/>
        <p:txBody>
          <a:bodyPr/>
          <a:lstStyle/>
          <a:p>
            <a:endParaRPr lang="en-US"/>
          </a:p>
        </p:txBody>
      </p:sp>
      <p:sp>
        <p:nvSpPr>
          <p:cNvPr id="2788" name="Google Shape;2788;p35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372</a:t>
            </a:fld>
            <a:endParaRPr/>
          </a:p>
        </p:txBody>
      </p:sp>
      <p:sp>
        <p:nvSpPr>
          <p:cNvPr id="2789" name="Google Shape;2789;p354"/>
          <p:cNvSpPr txBox="1">
            <a:spLocks noGrp="1"/>
          </p:cNvSpPr>
          <p:nvPr>
            <p:ph type="body" idx="4294967295"/>
          </p:nvPr>
        </p:nvSpPr>
        <p:spPr>
          <a:xfrm>
            <a:off x="0" y="1949450"/>
            <a:ext cx="788511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2300"/>
              <a:buNone/>
            </a:pPr>
            <a:r>
              <a:rPr lang="en" sz="3067">
                <a:solidFill>
                  <a:schemeClr val="dk1"/>
                </a:solidFill>
                <a:latin typeface="Calibri"/>
                <a:ea typeface="Calibri"/>
                <a:cs typeface="Calibri"/>
                <a:sym typeface="Calibri"/>
              </a:rPr>
              <a:t>Discretionary Access Control</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Security of an object is at the owner’s discretion</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Access is granted through anACL (Access Control List)</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Commonly implemented in commercial products and all client based systems</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Identity Based</a:t>
            </a:r>
            <a:endParaRPr sz="1600"/>
          </a:p>
          <a:p>
            <a:pPr marL="203195" indent="0">
              <a:lnSpc>
                <a:spcPct val="90000"/>
              </a:lnSpc>
              <a:spcBef>
                <a:spcPts val="933"/>
              </a:spcBef>
              <a:spcAft>
                <a:spcPts val="2133"/>
              </a:spcAft>
              <a:buClr>
                <a:schemeClr val="dk1"/>
              </a:buClr>
              <a:buSzPts val="2300"/>
              <a:buNone/>
            </a:pPr>
            <a:endParaRPr sz="30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11545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35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MAC</a:t>
            </a:r>
            <a:endParaRPr sz="1600" dirty="0"/>
          </a:p>
        </p:txBody>
      </p:sp>
      <p:sp>
        <p:nvSpPr>
          <p:cNvPr id="2" name="Footer Placeholder 1">
            <a:extLst>
              <a:ext uri="{FF2B5EF4-FFF2-40B4-BE49-F238E27FC236}">
                <a16:creationId xmlns:a16="http://schemas.microsoft.com/office/drawing/2014/main" id="{EE25CAAF-6F9E-4189-A86C-4BF08CB0F691}"/>
              </a:ext>
            </a:extLst>
          </p:cNvPr>
          <p:cNvSpPr>
            <a:spLocks noGrp="1"/>
          </p:cNvSpPr>
          <p:nvPr>
            <p:ph type="ftr" sz="quarter" idx="11"/>
          </p:nvPr>
        </p:nvSpPr>
        <p:spPr/>
        <p:txBody>
          <a:bodyPr/>
          <a:lstStyle/>
          <a:p>
            <a:endParaRPr lang="en-US"/>
          </a:p>
        </p:txBody>
      </p:sp>
      <p:sp>
        <p:nvSpPr>
          <p:cNvPr id="2795" name="Google Shape;2795;p35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373</a:t>
            </a:fld>
            <a:endParaRPr/>
          </a:p>
        </p:txBody>
      </p:sp>
      <p:sp>
        <p:nvSpPr>
          <p:cNvPr id="2796" name="Google Shape;2796;p355"/>
          <p:cNvSpPr txBox="1"/>
          <p:nvPr/>
        </p:nvSpPr>
        <p:spPr>
          <a:xfrm>
            <a:off x="1016000" y="1405965"/>
            <a:ext cx="8682000" cy="3167200"/>
          </a:xfrm>
          <a:prstGeom prst="rect">
            <a:avLst/>
          </a:prstGeom>
          <a:noFill/>
          <a:ln>
            <a:noFill/>
          </a:ln>
        </p:spPr>
        <p:txBody>
          <a:bodyPr spcFirstLastPara="1" wrap="square" lIns="100767" tIns="50367" rIns="100767" bIns="50367" anchor="t" anchorCtr="0">
            <a:noAutofit/>
          </a:bodyPr>
          <a:lstStyle/>
          <a:p>
            <a:pPr marL="203195" indent="-203195">
              <a:lnSpc>
                <a:spcPct val="80000"/>
              </a:lnSpc>
              <a:buClr>
                <a:schemeClr val="dk1"/>
              </a:buClr>
              <a:buSzPts val="1800"/>
            </a:pPr>
            <a:r>
              <a:rPr lang="en" sz="2400">
                <a:solidFill>
                  <a:schemeClr val="dk1"/>
                </a:solidFill>
                <a:latin typeface="Calibri"/>
                <a:ea typeface="Calibri"/>
                <a:cs typeface="Calibri"/>
                <a:sym typeface="Calibri"/>
              </a:rPr>
              <a:t>MAC is used where classification and confidentiality is of utmost importance… military. </a:t>
            </a:r>
            <a:endParaRPr sz="1600"/>
          </a:p>
          <a:p>
            <a:pPr marL="203195" indent="-203195">
              <a:lnSpc>
                <a:spcPct val="8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Generally you have to buy a specific MAC system, DAC systems don’t do MAC</a:t>
            </a:r>
            <a:endParaRPr sz="1600"/>
          </a:p>
          <a:p>
            <a:pPr marL="626518" lvl="1" indent="-211661">
              <a:lnSpc>
                <a:spcPct val="8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SELinux</a:t>
            </a:r>
            <a:endParaRPr sz="1600"/>
          </a:p>
          <a:p>
            <a:pPr marL="626518" lvl="1" indent="-211661">
              <a:lnSpc>
                <a:spcPct val="8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Trusted Solaris (now called Solaris with Trusted Extensions)</a:t>
            </a:r>
            <a:endParaRPr sz="1600"/>
          </a:p>
          <a:p>
            <a:pPr marL="203195" indent="-203195">
              <a:lnSpc>
                <a:spcPct val="8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All objects in a MAC system have a security label*</a:t>
            </a:r>
            <a:endParaRPr sz="1600"/>
          </a:p>
          <a:p>
            <a:pPr marL="203195" indent="-203195">
              <a:lnSpc>
                <a:spcPct val="8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Security labels can be defined the organization.</a:t>
            </a:r>
            <a:endParaRPr sz="1600"/>
          </a:p>
          <a:p>
            <a:pPr marL="203195" indent="-203195">
              <a:lnSpc>
                <a:spcPct val="8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They also have categories to support “need to know” at a certain level.</a:t>
            </a:r>
            <a:endParaRPr sz="1600"/>
          </a:p>
          <a:p>
            <a:pPr marL="203195" indent="-203195">
              <a:lnSpc>
                <a:spcPct val="8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Categories can be defined by the organization</a:t>
            </a:r>
            <a:endParaRPr sz="1600"/>
          </a:p>
          <a:p>
            <a:pPr marL="626518" lvl="1" indent="-84665">
              <a:lnSpc>
                <a:spcPct val="80000"/>
              </a:lnSpc>
              <a:spcBef>
                <a:spcPts val="400"/>
              </a:spcBef>
              <a:buClr>
                <a:schemeClr val="dk1"/>
              </a:buClr>
              <a:buSzPts val="1500"/>
            </a:pPr>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01026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Role Based Access Control</a:t>
            </a:r>
            <a:endParaRPr sz="1600" dirty="0"/>
          </a:p>
        </p:txBody>
      </p:sp>
      <p:sp>
        <p:nvSpPr>
          <p:cNvPr id="3" name="Footer Placeholder 2">
            <a:extLst>
              <a:ext uri="{FF2B5EF4-FFF2-40B4-BE49-F238E27FC236}">
                <a16:creationId xmlns:a16="http://schemas.microsoft.com/office/drawing/2014/main" id="{9FC6E930-4385-4550-8949-EE94BD66E421}"/>
              </a:ext>
            </a:extLst>
          </p:cNvPr>
          <p:cNvSpPr>
            <a:spLocks noGrp="1"/>
          </p:cNvSpPr>
          <p:nvPr>
            <p:ph type="ftr" sz="quarter" idx="11"/>
          </p:nvPr>
        </p:nvSpPr>
        <p:spPr/>
        <p:txBody>
          <a:bodyPr/>
          <a:lstStyle/>
          <a:p>
            <a:endParaRPr lang="en-US"/>
          </a:p>
        </p:txBody>
      </p:sp>
      <p:sp>
        <p:nvSpPr>
          <p:cNvPr id="2802" name="Google Shape;2802;p35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374</a:t>
            </a:fld>
            <a:endParaRPr/>
          </a:p>
        </p:txBody>
      </p:sp>
      <p:pic>
        <p:nvPicPr>
          <p:cNvPr id="2803" name="Google Shape;2803;p356" descr="role-base-access-control"/>
          <p:cNvPicPr preferRelativeResize="0"/>
          <p:nvPr/>
        </p:nvPicPr>
        <p:blipFill rotWithShape="1">
          <a:blip r:embed="rId3">
            <a:alphaModFix/>
          </a:blip>
          <a:srcRect/>
          <a:stretch/>
        </p:blipFill>
        <p:spPr>
          <a:xfrm>
            <a:off x="1744321" y="1697341"/>
            <a:ext cx="8703359" cy="3269447"/>
          </a:xfrm>
          <a:prstGeom prst="rect">
            <a:avLst/>
          </a:prstGeom>
          <a:noFill/>
          <a:ln>
            <a:noFill/>
          </a:ln>
        </p:spPr>
      </p:pic>
      <p:sp>
        <p:nvSpPr>
          <p:cNvPr id="2" name="Rectangle 1">
            <a:extLst>
              <a:ext uri="{FF2B5EF4-FFF2-40B4-BE49-F238E27FC236}">
                <a16:creationId xmlns:a16="http://schemas.microsoft.com/office/drawing/2014/main" id="{ED985568-AB8A-4B2C-9019-16DE9ED6D95D}"/>
              </a:ext>
            </a:extLst>
          </p:cNvPr>
          <p:cNvSpPr/>
          <p:nvPr/>
        </p:nvSpPr>
        <p:spPr>
          <a:xfrm>
            <a:off x="1322898" y="5242993"/>
            <a:ext cx="9743687" cy="1029834"/>
          </a:xfrm>
          <a:prstGeom prst="rect">
            <a:avLst/>
          </a:prstGeom>
        </p:spPr>
        <p:txBody>
          <a:bodyPr wrap="square">
            <a:spAutoFit/>
          </a:bodyPr>
          <a:lstStyle/>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cs typeface="Calibri"/>
                <a:sym typeface="Calibri"/>
              </a:rPr>
              <a:t>RBAC is a good solution to mitigate privilege creep and provides the strongest constraint on user access</a:t>
            </a:r>
          </a:p>
          <a:p>
            <a:pPr marL="626518" lvl="1" indent="-203195">
              <a:lnSpc>
                <a:spcPct val="90000"/>
              </a:lnSpc>
              <a:spcBef>
                <a:spcPts val="400"/>
              </a:spcBef>
              <a:buClr>
                <a:schemeClr val="dk1"/>
              </a:buClr>
              <a:buSzPts val="1600"/>
              <a:buFont typeface="Arial"/>
              <a:buChar char="•"/>
            </a:pPr>
            <a:r>
              <a:rPr lang="en-US" sz="2133" dirty="0">
                <a:solidFill>
                  <a:schemeClr val="dk1"/>
                </a:solidFill>
                <a:latin typeface="Calibri"/>
                <a:cs typeface="Calibri"/>
                <a:sym typeface="Calibri"/>
              </a:rPr>
              <a:t>RBAC is well-suited for environments with high turnover rates</a:t>
            </a:r>
            <a:endParaRPr lang="en-US" sz="1600" dirty="0"/>
          </a:p>
        </p:txBody>
      </p:sp>
    </p:spTree>
    <p:extLst>
      <p:ext uri="{BB962C8B-B14F-4D97-AF65-F5344CB8AC3E}">
        <p14:creationId xmlns:p14="http://schemas.microsoft.com/office/powerpoint/2010/main" val="416150561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357"/>
          <p:cNvSpPr txBox="1">
            <a:spLocks noGrp="1"/>
          </p:cNvSpPr>
          <p:nvPr>
            <p:ph type="title"/>
          </p:nvPr>
        </p:nvSpPr>
        <p:spPr>
          <a:xfrm>
            <a:off x="838200" y="161925"/>
            <a:ext cx="10515600" cy="1325600"/>
          </a:xfrm>
          <a:prstGeom prst="rect">
            <a:avLst/>
          </a:prstGeom>
          <a:noFill/>
          <a:ln>
            <a:noFill/>
          </a:ln>
        </p:spPr>
        <p:txBody>
          <a:bodyPr spcFirstLastPara="1" wrap="square" lIns="100767" tIns="50367" rIns="100767" bIns="50367" anchor="ctr" anchorCtr="0">
            <a:noAutofit/>
          </a:bodyPr>
          <a:lstStyle/>
          <a:p>
            <a:r>
              <a:rPr lang="en" dirty="0"/>
              <a:t>Attribute Based Access Control</a:t>
            </a:r>
            <a:endParaRPr sz="1600" dirty="0"/>
          </a:p>
        </p:txBody>
      </p:sp>
      <p:sp>
        <p:nvSpPr>
          <p:cNvPr id="2" name="Footer Placeholder 1">
            <a:extLst>
              <a:ext uri="{FF2B5EF4-FFF2-40B4-BE49-F238E27FC236}">
                <a16:creationId xmlns:a16="http://schemas.microsoft.com/office/drawing/2014/main" id="{0E4FD357-AC98-43B7-8164-C9DFDCC22958}"/>
              </a:ext>
            </a:extLst>
          </p:cNvPr>
          <p:cNvSpPr>
            <a:spLocks noGrp="1"/>
          </p:cNvSpPr>
          <p:nvPr>
            <p:ph type="ftr" sz="quarter" idx="11"/>
          </p:nvPr>
        </p:nvSpPr>
        <p:spPr/>
        <p:txBody>
          <a:bodyPr/>
          <a:lstStyle/>
          <a:p>
            <a:endParaRPr lang="en-US"/>
          </a:p>
        </p:txBody>
      </p:sp>
      <p:sp>
        <p:nvSpPr>
          <p:cNvPr id="2809" name="Google Shape;2809;p35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375</a:t>
            </a:fld>
            <a:endParaRPr/>
          </a:p>
        </p:txBody>
      </p:sp>
      <p:pic>
        <p:nvPicPr>
          <p:cNvPr id="2810" name="Google Shape;2810;p357"/>
          <p:cNvPicPr preferRelativeResize="0"/>
          <p:nvPr/>
        </p:nvPicPr>
        <p:blipFill rotWithShape="1">
          <a:blip r:embed="rId3">
            <a:alphaModFix/>
          </a:blip>
          <a:srcRect/>
          <a:stretch/>
        </p:blipFill>
        <p:spPr>
          <a:xfrm>
            <a:off x="2860096" y="1310334"/>
            <a:ext cx="6913869" cy="2577999"/>
          </a:xfrm>
          <a:prstGeom prst="rect">
            <a:avLst/>
          </a:prstGeom>
          <a:noFill/>
          <a:ln>
            <a:noFill/>
          </a:ln>
        </p:spPr>
      </p:pic>
      <p:sp>
        <p:nvSpPr>
          <p:cNvPr id="2811" name="Google Shape;2811;p357"/>
          <p:cNvSpPr txBox="1"/>
          <p:nvPr/>
        </p:nvSpPr>
        <p:spPr>
          <a:xfrm>
            <a:off x="916600" y="3837711"/>
            <a:ext cx="10437200" cy="2036800"/>
          </a:xfrm>
          <a:prstGeom prst="rect">
            <a:avLst/>
          </a:prstGeom>
          <a:noFill/>
          <a:ln>
            <a:noFill/>
          </a:ln>
        </p:spPr>
        <p:txBody>
          <a:bodyPr spcFirstLastPara="1" wrap="square" lIns="100767" tIns="50367" rIns="100767" bIns="50367" anchor="t" anchorCtr="0">
            <a:noAutofit/>
          </a:bodyPr>
          <a:lstStyle/>
          <a:p>
            <a:pPr marL="507987" indent="-482588">
              <a:buClr>
                <a:schemeClr val="dk1"/>
              </a:buClr>
              <a:buSzPts val="1700"/>
              <a:buFont typeface="Arial"/>
              <a:buChar char="•"/>
            </a:pPr>
            <a:r>
              <a:rPr lang="en" sz="2267" dirty="0">
                <a:solidFill>
                  <a:schemeClr val="dk1"/>
                </a:solidFill>
                <a:latin typeface="Calibri"/>
                <a:ea typeface="Calibri"/>
                <a:cs typeface="Calibri"/>
                <a:sym typeface="Calibri"/>
              </a:rPr>
              <a:t>Permissions or privilege granted based on attributes of the subject.  Attributes can be</a:t>
            </a:r>
            <a:endParaRPr sz="2267" dirty="0"/>
          </a:p>
          <a:p>
            <a:pPr marL="1015975" lvl="1" indent="-482588">
              <a:buClr>
                <a:schemeClr val="dk1"/>
              </a:buClr>
              <a:buSzPts val="1700"/>
              <a:buFont typeface="Arial"/>
              <a:buChar char="•"/>
            </a:pPr>
            <a:r>
              <a:rPr lang="en" sz="2267" dirty="0">
                <a:solidFill>
                  <a:schemeClr val="dk1"/>
                </a:solidFill>
                <a:latin typeface="Calibri"/>
                <a:ea typeface="Calibri"/>
                <a:cs typeface="Calibri"/>
                <a:sym typeface="Calibri"/>
              </a:rPr>
              <a:t>Location</a:t>
            </a:r>
            <a:endParaRPr sz="2267" dirty="0"/>
          </a:p>
          <a:p>
            <a:pPr marL="1015975" lvl="1" indent="-482588">
              <a:buClr>
                <a:schemeClr val="dk1"/>
              </a:buClr>
              <a:buSzPts val="1700"/>
              <a:buFont typeface="Arial"/>
              <a:buChar char="•"/>
            </a:pPr>
            <a:r>
              <a:rPr lang="en" sz="2267" dirty="0">
                <a:solidFill>
                  <a:schemeClr val="dk1"/>
                </a:solidFill>
                <a:latin typeface="Calibri"/>
                <a:ea typeface="Calibri"/>
                <a:cs typeface="Calibri"/>
                <a:sym typeface="Calibri"/>
              </a:rPr>
              <a:t>Role</a:t>
            </a:r>
            <a:endParaRPr sz="2267" dirty="0"/>
          </a:p>
          <a:p>
            <a:pPr marL="1015975" lvl="1" indent="-482588">
              <a:buClr>
                <a:schemeClr val="dk1"/>
              </a:buClr>
              <a:buSzPts val="1700"/>
              <a:buFont typeface="Arial"/>
              <a:buChar char="•"/>
            </a:pPr>
            <a:r>
              <a:rPr lang="en" sz="2267" dirty="0">
                <a:solidFill>
                  <a:schemeClr val="dk1"/>
                </a:solidFill>
                <a:latin typeface="Calibri"/>
                <a:ea typeface="Calibri"/>
                <a:cs typeface="Calibri"/>
                <a:sym typeface="Calibri"/>
              </a:rPr>
              <a:t>Tenure</a:t>
            </a:r>
            <a:endParaRPr sz="2267" dirty="0"/>
          </a:p>
          <a:p>
            <a:pPr marL="1015975" lvl="1" indent="-482588">
              <a:buClr>
                <a:schemeClr val="dk1"/>
              </a:buClr>
              <a:buSzPts val="1700"/>
              <a:buFont typeface="Arial"/>
              <a:buChar char="•"/>
            </a:pPr>
            <a:r>
              <a:rPr lang="en" sz="2267" dirty="0">
                <a:solidFill>
                  <a:schemeClr val="dk1"/>
                </a:solidFill>
                <a:latin typeface="Calibri"/>
                <a:ea typeface="Calibri"/>
                <a:cs typeface="Calibri"/>
                <a:sym typeface="Calibri"/>
              </a:rPr>
              <a:t>Any other attribute of the subject or object</a:t>
            </a:r>
            <a:endParaRPr sz="2267" dirty="0"/>
          </a:p>
        </p:txBody>
      </p:sp>
    </p:spTree>
    <p:extLst>
      <p:ext uri="{BB962C8B-B14F-4D97-AF65-F5344CB8AC3E}">
        <p14:creationId xmlns:p14="http://schemas.microsoft.com/office/powerpoint/2010/main" val="327809566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Enforcing Access Control</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8F7CEDA-11F6-4CB1-9F15-D1BB43453DF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376</a:t>
            </a:fld>
            <a:endParaRPr lang="en-US" sz="600">
              <a:solidFill>
                <a:srgbClr val="FFFFFF"/>
              </a:solidFill>
            </a:endParaRPr>
          </a:p>
        </p:txBody>
      </p:sp>
    </p:spTree>
    <p:extLst>
      <p:ext uri="{BB962C8B-B14F-4D97-AF65-F5344CB8AC3E}">
        <p14:creationId xmlns:p14="http://schemas.microsoft.com/office/powerpoint/2010/main" val="157717884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58"/>
          <p:cNvSpPr txBox="1">
            <a:spLocks noGrp="1"/>
          </p:cNvSpPr>
          <p:nvPr>
            <p:ph type="title"/>
          </p:nvPr>
        </p:nvSpPr>
        <p:spPr>
          <a:xfrm>
            <a:off x="461819" y="537883"/>
            <a:ext cx="10515600" cy="1325600"/>
          </a:xfrm>
          <a:prstGeom prst="rect">
            <a:avLst/>
          </a:prstGeom>
          <a:noFill/>
          <a:ln>
            <a:noFill/>
          </a:ln>
        </p:spPr>
        <p:txBody>
          <a:bodyPr spcFirstLastPara="1" wrap="square" lIns="100767" tIns="50367" rIns="100767" bIns="50367" anchor="ctr" anchorCtr="0">
            <a:noAutofit/>
          </a:bodyPr>
          <a:lstStyle/>
          <a:p>
            <a:r>
              <a:rPr lang="en" dirty="0"/>
              <a:t>Enforcing Access Control</a:t>
            </a:r>
            <a:endParaRPr sz="1600" dirty="0"/>
          </a:p>
        </p:txBody>
      </p:sp>
      <p:sp>
        <p:nvSpPr>
          <p:cNvPr id="2" name="Footer Placeholder 1">
            <a:extLst>
              <a:ext uri="{FF2B5EF4-FFF2-40B4-BE49-F238E27FC236}">
                <a16:creationId xmlns:a16="http://schemas.microsoft.com/office/drawing/2014/main" id="{C237BA43-CE27-4288-AB5F-F16C8817F2AF}"/>
              </a:ext>
            </a:extLst>
          </p:cNvPr>
          <p:cNvSpPr>
            <a:spLocks noGrp="1"/>
          </p:cNvSpPr>
          <p:nvPr>
            <p:ph type="ftr" sz="quarter" idx="11"/>
          </p:nvPr>
        </p:nvSpPr>
        <p:spPr/>
        <p:txBody>
          <a:bodyPr/>
          <a:lstStyle/>
          <a:p>
            <a:endParaRPr lang="en-US"/>
          </a:p>
        </p:txBody>
      </p:sp>
      <p:sp>
        <p:nvSpPr>
          <p:cNvPr id="2817" name="Google Shape;2817;p35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377</a:t>
            </a:fld>
            <a:endParaRPr/>
          </a:p>
        </p:txBody>
      </p:sp>
      <p:sp>
        <p:nvSpPr>
          <p:cNvPr id="2818" name="Google Shape;2818;p358"/>
          <p:cNvSpPr txBox="1">
            <a:spLocks noGrp="1"/>
          </p:cNvSpPr>
          <p:nvPr>
            <p:ph type="body" idx="4294967295"/>
          </p:nvPr>
        </p:nvSpPr>
        <p:spPr>
          <a:xfrm>
            <a:off x="0" y="2487613"/>
            <a:ext cx="8231188" cy="2828925"/>
          </a:xfrm>
          <a:prstGeom prst="rect">
            <a:avLst/>
          </a:prstGeom>
          <a:noFill/>
          <a:ln>
            <a:noFill/>
          </a:ln>
        </p:spPr>
        <p:txBody>
          <a:bodyPr spcFirstLastPara="1" wrap="square" lIns="100767" tIns="50367" rIns="100767" bIns="50367" anchor="t" anchorCtr="0">
            <a:noAutofit/>
          </a:bodyPr>
          <a:lstStyle/>
          <a:p>
            <a:pPr marL="372524" indent="-304792">
              <a:lnSpc>
                <a:spcPct val="90000"/>
              </a:lnSpc>
              <a:buClr>
                <a:schemeClr val="dk1"/>
              </a:buClr>
              <a:buSzPts val="1600"/>
              <a:buNone/>
            </a:pPr>
            <a:r>
              <a:rPr lang="en" sz="2133">
                <a:solidFill>
                  <a:schemeClr val="dk1"/>
                </a:solidFill>
                <a:latin typeface="Calibri"/>
                <a:ea typeface="Calibri"/>
                <a:cs typeface="Calibri"/>
                <a:sym typeface="Calibri"/>
              </a:rPr>
              <a:t>We will talk more in depth of each in the next few slides.</a:t>
            </a:r>
            <a:endParaRPr sz="1600"/>
          </a:p>
          <a:p>
            <a:pPr marL="440256" indent="-372524">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Constrained User Interfaces</a:t>
            </a:r>
            <a:endParaRPr sz="1600"/>
          </a:p>
          <a:p>
            <a:pPr marL="440256" indent="-372524">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Access Control Matrix</a:t>
            </a:r>
            <a:endParaRPr sz="1600"/>
          </a:p>
          <a:p>
            <a:pPr marL="440256" indent="-372524">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Access Control Lists</a:t>
            </a:r>
            <a:endParaRPr sz="1600"/>
          </a:p>
          <a:p>
            <a:pPr marL="440256" indent="-372524">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Content-Dependant Access Control</a:t>
            </a:r>
            <a:endParaRPr sz="1600"/>
          </a:p>
          <a:p>
            <a:pPr marL="440256" indent="-372524">
              <a:lnSpc>
                <a:spcPct val="90000"/>
              </a:lnSpc>
              <a:spcBef>
                <a:spcPts val="933"/>
              </a:spcBef>
              <a:spcAft>
                <a:spcPts val="2133"/>
              </a:spcAft>
              <a:buClr>
                <a:schemeClr val="dk1"/>
              </a:buClr>
              <a:buSzPts val="1600"/>
              <a:buFont typeface="Arial"/>
              <a:buChar char="•"/>
            </a:pPr>
            <a:r>
              <a:rPr lang="en" sz="2133">
                <a:solidFill>
                  <a:schemeClr val="dk1"/>
                </a:solidFill>
                <a:latin typeface="Calibri"/>
                <a:ea typeface="Calibri"/>
                <a:cs typeface="Calibri"/>
                <a:sym typeface="Calibri"/>
              </a:rPr>
              <a:t>Context-Dependant Access Control</a:t>
            </a:r>
            <a:endParaRPr sz="1600"/>
          </a:p>
        </p:txBody>
      </p:sp>
    </p:spTree>
    <p:extLst>
      <p:ext uri="{BB962C8B-B14F-4D97-AF65-F5344CB8AC3E}">
        <p14:creationId xmlns:p14="http://schemas.microsoft.com/office/powerpoint/2010/main" val="26697721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5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Constrained User Interfaces </a:t>
            </a:r>
            <a:endParaRPr sz="1600" dirty="0"/>
          </a:p>
        </p:txBody>
      </p:sp>
      <p:sp>
        <p:nvSpPr>
          <p:cNvPr id="2" name="Footer Placeholder 1">
            <a:extLst>
              <a:ext uri="{FF2B5EF4-FFF2-40B4-BE49-F238E27FC236}">
                <a16:creationId xmlns:a16="http://schemas.microsoft.com/office/drawing/2014/main" id="{A9BC2090-C5AF-4304-B33F-BD4F324C1133}"/>
              </a:ext>
            </a:extLst>
          </p:cNvPr>
          <p:cNvSpPr>
            <a:spLocks noGrp="1"/>
          </p:cNvSpPr>
          <p:nvPr>
            <p:ph type="ftr" sz="quarter" idx="11"/>
          </p:nvPr>
        </p:nvSpPr>
        <p:spPr/>
        <p:txBody>
          <a:bodyPr/>
          <a:lstStyle/>
          <a:p>
            <a:endParaRPr lang="en-US"/>
          </a:p>
        </p:txBody>
      </p:sp>
      <p:sp>
        <p:nvSpPr>
          <p:cNvPr id="2824" name="Google Shape;2824;p35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378</a:t>
            </a:fld>
            <a:endParaRPr/>
          </a:p>
        </p:txBody>
      </p:sp>
      <p:sp>
        <p:nvSpPr>
          <p:cNvPr id="2825" name="Google Shape;2825;p359"/>
          <p:cNvSpPr txBox="1">
            <a:spLocks noGrp="1"/>
          </p:cNvSpPr>
          <p:nvPr>
            <p:ph type="body" idx="4294967295"/>
          </p:nvPr>
        </p:nvSpPr>
        <p:spPr>
          <a:xfrm>
            <a:off x="0" y="2262188"/>
            <a:ext cx="9237663" cy="3167062"/>
          </a:xfrm>
          <a:prstGeom prst="rect">
            <a:avLst/>
          </a:prstGeom>
          <a:noFill/>
          <a:ln>
            <a:noFill/>
          </a:ln>
        </p:spPr>
        <p:txBody>
          <a:bodyPr spcFirstLastPara="1" wrap="square" lIns="100767" tIns="50367" rIns="100767" bIns="50367" anchor="t" anchorCtr="0">
            <a:noAutofit/>
          </a:bodyPr>
          <a:lstStyle/>
          <a:p>
            <a:pPr marL="372524" indent="-304792">
              <a:lnSpc>
                <a:spcPct val="90000"/>
              </a:lnSpc>
              <a:buClr>
                <a:schemeClr val="dk1"/>
              </a:buClr>
              <a:buSzPts val="1800"/>
              <a:buNone/>
            </a:pPr>
            <a:r>
              <a:rPr lang="en" sz="2400">
                <a:solidFill>
                  <a:schemeClr val="dk1"/>
                </a:solidFill>
                <a:latin typeface="Calibri"/>
                <a:ea typeface="Calibri"/>
                <a:cs typeface="Calibri"/>
                <a:sym typeface="Calibri"/>
              </a:rPr>
              <a:t>Restrict user access by not allowing them see certain data or have certain functionality (see slides)</a:t>
            </a:r>
            <a:endParaRPr sz="1600"/>
          </a:p>
          <a:p>
            <a:pPr marL="440256" indent="-389457">
              <a:lnSpc>
                <a:spcPct val="9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Views – only allow access to certain data (canned interfaces)</a:t>
            </a:r>
            <a:endParaRPr sz="1600"/>
          </a:p>
          <a:p>
            <a:pPr marL="440256" indent="-389457">
              <a:lnSpc>
                <a:spcPct val="9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Restricted shell – like a real shell but only with certain commands. (like Cisco's non-enable mode)</a:t>
            </a:r>
            <a:endParaRPr sz="1600"/>
          </a:p>
          <a:p>
            <a:pPr marL="440256" indent="-389457">
              <a:lnSpc>
                <a:spcPct val="9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Menu – similar but more “GUI”</a:t>
            </a:r>
            <a:endParaRPr sz="1600"/>
          </a:p>
          <a:p>
            <a:pPr marL="440256" indent="-389457">
              <a:lnSpc>
                <a:spcPct val="9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Physically constrained interface – show only certain keys on a keypad/touch screen. – like an ATM. (a modern type of menu) Difference is you are physically constrained from accessing them.</a:t>
            </a:r>
            <a:endParaRPr sz="1600"/>
          </a:p>
          <a:p>
            <a:pPr marL="372524" indent="-169329">
              <a:lnSpc>
                <a:spcPct val="90000"/>
              </a:lnSpc>
              <a:spcBef>
                <a:spcPts val="933"/>
              </a:spcBef>
              <a:spcAft>
                <a:spcPts val="2133"/>
              </a:spcAft>
              <a:buClr>
                <a:schemeClr val="dk1"/>
              </a:buClr>
              <a:buSzPts val="1800"/>
              <a:buNone/>
            </a:pP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764212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36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Physically Constrained Interface</a:t>
            </a:r>
            <a:endParaRPr sz="1600" dirty="0"/>
          </a:p>
        </p:txBody>
      </p:sp>
      <p:sp>
        <p:nvSpPr>
          <p:cNvPr id="2" name="Footer Placeholder 1">
            <a:extLst>
              <a:ext uri="{FF2B5EF4-FFF2-40B4-BE49-F238E27FC236}">
                <a16:creationId xmlns:a16="http://schemas.microsoft.com/office/drawing/2014/main" id="{2CB3782E-7BF4-448B-B917-FA4B88E49644}"/>
              </a:ext>
            </a:extLst>
          </p:cNvPr>
          <p:cNvSpPr>
            <a:spLocks noGrp="1"/>
          </p:cNvSpPr>
          <p:nvPr>
            <p:ph type="ftr" sz="quarter" idx="11"/>
          </p:nvPr>
        </p:nvSpPr>
        <p:spPr/>
        <p:txBody>
          <a:bodyPr/>
          <a:lstStyle/>
          <a:p>
            <a:endParaRPr lang="en-US"/>
          </a:p>
        </p:txBody>
      </p:sp>
      <p:sp>
        <p:nvSpPr>
          <p:cNvPr id="2831" name="Google Shape;2831;p36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379</a:t>
            </a:fld>
            <a:endParaRPr/>
          </a:p>
        </p:txBody>
      </p:sp>
      <p:pic>
        <p:nvPicPr>
          <p:cNvPr id="2832" name="Google Shape;2832;p360" descr="physically-constrained-ui"/>
          <p:cNvPicPr preferRelativeResize="0"/>
          <p:nvPr/>
        </p:nvPicPr>
        <p:blipFill rotWithShape="1">
          <a:blip r:embed="rId3">
            <a:alphaModFix/>
          </a:blip>
          <a:srcRect/>
          <a:stretch/>
        </p:blipFill>
        <p:spPr>
          <a:xfrm>
            <a:off x="2743682" y="2208855"/>
            <a:ext cx="4437181" cy="3328148"/>
          </a:xfrm>
          <a:prstGeom prst="rect">
            <a:avLst/>
          </a:prstGeom>
          <a:noFill/>
          <a:ln>
            <a:noFill/>
          </a:ln>
        </p:spPr>
      </p:pic>
    </p:spTree>
    <p:extLst>
      <p:ext uri="{BB962C8B-B14F-4D97-AF65-F5344CB8AC3E}">
        <p14:creationId xmlns:p14="http://schemas.microsoft.com/office/powerpoint/2010/main" val="374212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1570200" y="395124"/>
            <a:ext cx="9783600" cy="1258400"/>
          </a:xfrm>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Procedures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CEC3D07C-C32A-4902-B0DA-92CC6661B8C1}"/>
              </a:ext>
            </a:extLst>
          </p:cNvPr>
          <p:cNvSpPr>
            <a:spLocks noGrp="1"/>
          </p:cNvSpPr>
          <p:nvPr>
            <p:ph type="ftr" sz="quarter" idx="11"/>
          </p:nvPr>
        </p:nvSpPr>
        <p:spPr/>
        <p:txBody>
          <a:bodyPr/>
          <a:lstStyle/>
          <a:p>
            <a:endParaRPr lang="en-US"/>
          </a:p>
        </p:txBody>
      </p:sp>
      <p:sp>
        <p:nvSpPr>
          <p:cNvPr id="328" name="Google Shape;328;p4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38</a:t>
            </a:fld>
            <a:endParaRPr kern="0">
              <a:solidFill>
                <a:srgbClr val="000000"/>
              </a:solidFill>
            </a:endParaRPr>
          </a:p>
        </p:txBody>
      </p:sp>
      <p:sp>
        <p:nvSpPr>
          <p:cNvPr id="329" name="Google Shape;329;p47"/>
          <p:cNvSpPr txBox="1">
            <a:spLocks noGrp="1"/>
          </p:cNvSpPr>
          <p:nvPr>
            <p:ph type="body" idx="4294967295"/>
          </p:nvPr>
        </p:nvSpPr>
        <p:spPr>
          <a:xfrm>
            <a:off x="0" y="2065338"/>
            <a:ext cx="6842125" cy="3708400"/>
          </a:xfrm>
          <a:prstGeom prst="rect">
            <a:avLst/>
          </a:prstGeom>
          <a:noFill/>
          <a:ln>
            <a:noFill/>
          </a:ln>
        </p:spPr>
        <p:txBody>
          <a:bodyPr spcFirstLastPara="1" wrap="square" lIns="100767" tIns="50367" rIns="100767" bIns="50367" anchor="t" anchorCtr="0">
            <a:noAutofit/>
          </a:bodyPr>
          <a:lstStyle/>
          <a:p>
            <a:pPr marL="355591" indent="-313259">
              <a:lnSpc>
                <a:spcPct val="90000"/>
              </a:lnSpc>
              <a:buClr>
                <a:schemeClr val="dk1"/>
              </a:buClr>
              <a:buSzPts val="1500"/>
              <a:buFont typeface="Assistant"/>
              <a:buChar char="●"/>
            </a:pPr>
            <a:r>
              <a:rPr lang="en" sz="3067">
                <a:solidFill>
                  <a:schemeClr val="dk1"/>
                </a:solidFill>
                <a:latin typeface="Assistant"/>
                <a:ea typeface="Assistant"/>
                <a:cs typeface="Assistant"/>
                <a:sym typeface="Assistant"/>
              </a:rPr>
              <a:t>Mandatory</a:t>
            </a:r>
            <a:endParaRPr sz="1600"/>
          </a:p>
          <a:p>
            <a:pPr marL="355591" indent="-313259">
              <a:lnSpc>
                <a:spcPct val="90000"/>
              </a:lnSpc>
              <a:spcBef>
                <a:spcPts val="933"/>
              </a:spcBef>
              <a:buClr>
                <a:schemeClr val="dk1"/>
              </a:buClr>
              <a:buSzPts val="1500"/>
              <a:buFont typeface="Assistant"/>
              <a:buChar char="●"/>
            </a:pPr>
            <a:r>
              <a:rPr lang="en" sz="3067">
                <a:solidFill>
                  <a:schemeClr val="dk1"/>
                </a:solidFill>
                <a:latin typeface="Assistant"/>
                <a:ea typeface="Assistant"/>
                <a:cs typeface="Assistant"/>
                <a:sym typeface="Assistant"/>
              </a:rPr>
              <a:t>Step by step directives on how to accomplish an end-result.  </a:t>
            </a:r>
            <a:endParaRPr sz="1600"/>
          </a:p>
          <a:p>
            <a:pPr marL="355591" indent="-313259">
              <a:lnSpc>
                <a:spcPct val="90000"/>
              </a:lnSpc>
              <a:spcBef>
                <a:spcPts val="933"/>
              </a:spcBef>
              <a:spcAft>
                <a:spcPts val="2133"/>
              </a:spcAft>
              <a:buClr>
                <a:schemeClr val="dk1"/>
              </a:buClr>
              <a:buSzPts val="1500"/>
              <a:buFont typeface="Assistant"/>
              <a:buChar char="●"/>
            </a:pPr>
            <a:r>
              <a:rPr lang="en" sz="3067">
                <a:solidFill>
                  <a:schemeClr val="dk1"/>
                </a:solidFill>
                <a:latin typeface="Assistant"/>
                <a:ea typeface="Assistant"/>
                <a:cs typeface="Assistant"/>
                <a:sym typeface="Assistant"/>
              </a:rPr>
              <a:t>Detail the “how-to” of meeting the policy, standards and guidelines</a:t>
            </a:r>
            <a:endParaRPr sz="1600"/>
          </a:p>
        </p:txBody>
      </p:sp>
    </p:spTree>
    <p:extLst>
      <p:ext uri="{BB962C8B-B14F-4D97-AF65-F5344CB8AC3E}">
        <p14:creationId xmlns:p14="http://schemas.microsoft.com/office/powerpoint/2010/main" val="421491493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36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Content vs. Context Dependant Access Control </a:t>
            </a:r>
            <a:endParaRPr sz="1600" dirty="0"/>
          </a:p>
        </p:txBody>
      </p:sp>
      <p:sp>
        <p:nvSpPr>
          <p:cNvPr id="2" name="Footer Placeholder 1">
            <a:extLst>
              <a:ext uri="{FF2B5EF4-FFF2-40B4-BE49-F238E27FC236}">
                <a16:creationId xmlns:a16="http://schemas.microsoft.com/office/drawing/2014/main" id="{0A318627-334C-43A1-954E-98AEB18BF1C1}"/>
              </a:ext>
            </a:extLst>
          </p:cNvPr>
          <p:cNvSpPr>
            <a:spLocks noGrp="1"/>
          </p:cNvSpPr>
          <p:nvPr>
            <p:ph type="ftr" sz="quarter" idx="11"/>
          </p:nvPr>
        </p:nvSpPr>
        <p:spPr/>
        <p:txBody>
          <a:bodyPr/>
          <a:lstStyle/>
          <a:p>
            <a:endParaRPr lang="en-US"/>
          </a:p>
        </p:txBody>
      </p:sp>
      <p:sp>
        <p:nvSpPr>
          <p:cNvPr id="2838" name="Google Shape;2838;p36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380</a:t>
            </a:fld>
            <a:endParaRPr/>
          </a:p>
        </p:txBody>
      </p:sp>
      <p:sp>
        <p:nvSpPr>
          <p:cNvPr id="2839" name="Google Shape;2839;p361"/>
          <p:cNvSpPr txBox="1">
            <a:spLocks noGrp="1"/>
          </p:cNvSpPr>
          <p:nvPr>
            <p:ph type="body" idx="4294967295"/>
          </p:nvPr>
        </p:nvSpPr>
        <p:spPr>
          <a:xfrm>
            <a:off x="0" y="1479550"/>
            <a:ext cx="9505950" cy="4808538"/>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a:solidFill>
                  <a:schemeClr val="dk1"/>
                </a:solidFill>
                <a:latin typeface="Calibri"/>
                <a:ea typeface="Calibri"/>
                <a:cs typeface="Calibri"/>
                <a:sym typeface="Calibri"/>
              </a:rPr>
              <a:t>Content:  WHAT is accessed?  Focus is on the asset</a:t>
            </a:r>
            <a:endParaRPr sz="1600"/>
          </a:p>
          <a:p>
            <a:pPr marL="203195" indent="-203195">
              <a:lnSpc>
                <a:spcPct val="90000"/>
              </a:lnSpc>
              <a:spcBef>
                <a:spcPts val="933"/>
              </a:spcBef>
              <a:buClr>
                <a:schemeClr val="dk1"/>
              </a:buClr>
              <a:buSzPts val="1900"/>
              <a:buNone/>
            </a:pPr>
            <a:endParaRPr sz="2533">
              <a:solidFill>
                <a:schemeClr val="dk1"/>
              </a:solidFill>
              <a:latin typeface="Calibri"/>
              <a:ea typeface="Calibri"/>
              <a:cs typeface="Calibri"/>
              <a:sym typeface="Calibri"/>
            </a:endParaRPr>
          </a:p>
          <a:p>
            <a:pPr marL="203195" indent="-203195">
              <a:lnSpc>
                <a:spcPct val="90000"/>
              </a:lnSpc>
              <a:spcBef>
                <a:spcPts val="933"/>
              </a:spcBef>
              <a:buClr>
                <a:schemeClr val="dk1"/>
              </a:buClr>
              <a:buSzPts val="1900"/>
              <a:buNone/>
            </a:pPr>
            <a:endParaRPr sz="2533">
              <a:solidFill>
                <a:schemeClr val="dk1"/>
              </a:solidFill>
              <a:latin typeface="Calibri"/>
              <a:ea typeface="Calibri"/>
              <a:cs typeface="Calibri"/>
              <a:sym typeface="Calibri"/>
            </a:endParaRPr>
          </a:p>
          <a:p>
            <a:pPr marL="0" indent="0">
              <a:lnSpc>
                <a:spcPct val="90000"/>
              </a:lnSpc>
              <a:spcBef>
                <a:spcPts val="933"/>
              </a:spcBef>
              <a:buClr>
                <a:schemeClr val="dk1"/>
              </a:buClr>
              <a:buSzPts val="1900"/>
              <a:buNone/>
            </a:pPr>
            <a:endParaRPr sz="2533">
              <a:solidFill>
                <a:schemeClr val="dk1"/>
              </a:solidFill>
              <a:latin typeface="Calibri"/>
              <a:ea typeface="Calibri"/>
              <a:cs typeface="Calibri"/>
              <a:sym typeface="Calibri"/>
            </a:endParaRPr>
          </a:p>
          <a:p>
            <a:pPr marL="0" indent="0">
              <a:lnSpc>
                <a:spcPct val="90000"/>
              </a:lnSpc>
              <a:spcBef>
                <a:spcPts val="2133"/>
              </a:spcBef>
              <a:spcAft>
                <a:spcPts val="2133"/>
              </a:spcAft>
              <a:buClr>
                <a:schemeClr val="dk1"/>
              </a:buClr>
              <a:buSzPts val="1900"/>
              <a:buNone/>
            </a:pPr>
            <a:r>
              <a:rPr lang="en" sz="2533">
                <a:solidFill>
                  <a:schemeClr val="dk1"/>
                </a:solidFill>
                <a:latin typeface="Calibri"/>
                <a:ea typeface="Calibri"/>
                <a:cs typeface="Calibri"/>
                <a:sym typeface="Calibri"/>
              </a:rPr>
              <a:t>Context:  How and Why is it being accessed?  The asset isn’t the driver for decisions but things like time, location, type of connection, etc</a:t>
            </a:r>
            <a:endParaRPr sz="2533">
              <a:solidFill>
                <a:schemeClr val="dk1"/>
              </a:solidFill>
              <a:latin typeface="Calibri"/>
              <a:ea typeface="Calibri"/>
              <a:cs typeface="Calibri"/>
              <a:sym typeface="Calibri"/>
            </a:endParaRPr>
          </a:p>
        </p:txBody>
      </p:sp>
      <p:pic>
        <p:nvPicPr>
          <p:cNvPr id="2840" name="Google Shape;2840;p361"/>
          <p:cNvPicPr preferRelativeResize="0"/>
          <p:nvPr/>
        </p:nvPicPr>
        <p:blipFill rotWithShape="1">
          <a:blip r:embed="rId3">
            <a:alphaModFix/>
          </a:blip>
          <a:srcRect/>
          <a:stretch/>
        </p:blipFill>
        <p:spPr>
          <a:xfrm>
            <a:off x="2266050" y="4503201"/>
            <a:ext cx="7556317" cy="1785268"/>
          </a:xfrm>
          <a:prstGeom prst="rect">
            <a:avLst/>
          </a:prstGeom>
          <a:noFill/>
          <a:ln>
            <a:noFill/>
          </a:ln>
        </p:spPr>
      </p:pic>
      <p:pic>
        <p:nvPicPr>
          <p:cNvPr id="2841" name="Google Shape;2841;p361"/>
          <p:cNvPicPr preferRelativeResize="0"/>
          <p:nvPr/>
        </p:nvPicPr>
        <p:blipFill rotWithShape="1">
          <a:blip r:embed="rId4">
            <a:alphaModFix/>
          </a:blip>
          <a:srcRect/>
          <a:stretch/>
        </p:blipFill>
        <p:spPr>
          <a:xfrm>
            <a:off x="8694233" y="1479168"/>
            <a:ext cx="2296500" cy="1818833"/>
          </a:xfrm>
          <a:prstGeom prst="rect">
            <a:avLst/>
          </a:prstGeom>
          <a:noFill/>
          <a:ln>
            <a:noFill/>
          </a:ln>
        </p:spPr>
      </p:pic>
    </p:spTree>
    <p:extLst>
      <p:ext uri="{BB962C8B-B14F-4D97-AF65-F5344CB8AC3E}">
        <p14:creationId xmlns:p14="http://schemas.microsoft.com/office/powerpoint/2010/main" val="40717446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EAF5-64D1-45B6-9C26-BAA4681FE87E}"/>
              </a:ext>
            </a:extLst>
          </p:cNvPr>
          <p:cNvSpPr>
            <a:spLocks noGrp="1"/>
          </p:cNvSpPr>
          <p:nvPr>
            <p:ph type="title"/>
          </p:nvPr>
        </p:nvSpPr>
        <p:spPr>
          <a:xfrm>
            <a:off x="664029" y="197783"/>
            <a:ext cx="10515600" cy="1325600"/>
          </a:xfrm>
        </p:spPr>
        <p:txBody>
          <a:bodyPr/>
          <a:lstStyle/>
          <a:p>
            <a:r>
              <a:rPr lang="en-US" dirty="0"/>
              <a:t>Rule-Based Access Control</a:t>
            </a:r>
          </a:p>
        </p:txBody>
      </p:sp>
      <p:sp>
        <p:nvSpPr>
          <p:cNvPr id="9" name="Footer Placeholder 8">
            <a:extLst>
              <a:ext uri="{FF2B5EF4-FFF2-40B4-BE49-F238E27FC236}">
                <a16:creationId xmlns:a16="http://schemas.microsoft.com/office/drawing/2014/main" id="{820CA12E-1C54-4B91-AE92-AF700E34FD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58E7B-ED49-4259-8FDE-5E2674135A5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381</a:t>
            </a:fld>
            <a:endParaRPr lang="en"/>
          </a:p>
        </p:txBody>
      </p:sp>
      <p:sp>
        <p:nvSpPr>
          <p:cNvPr id="3" name="TextBox 2">
            <a:extLst>
              <a:ext uri="{FF2B5EF4-FFF2-40B4-BE49-F238E27FC236}">
                <a16:creationId xmlns:a16="http://schemas.microsoft.com/office/drawing/2014/main" id="{1F61BE26-0709-41A8-BBD5-208A096FBF84}"/>
              </a:ext>
            </a:extLst>
          </p:cNvPr>
          <p:cNvSpPr txBox="1"/>
          <p:nvPr/>
        </p:nvSpPr>
        <p:spPr>
          <a:xfrm>
            <a:off x="1297355" y="1690726"/>
            <a:ext cx="5263104" cy="4359335"/>
          </a:xfrm>
          <a:prstGeom prst="rect">
            <a:avLst/>
          </a:prstGeom>
          <a:noFill/>
        </p:spPr>
        <p:txBody>
          <a:bodyPr wrap="square" rtlCol="0">
            <a:spAutoFit/>
          </a:bodyPr>
          <a:lstStyle/>
          <a:p>
            <a:pPr marL="380990" indent="-380990">
              <a:buFont typeface="Arial" panose="020B0604020202020204" pitchFamily="34" charset="0"/>
              <a:buChar char="•"/>
            </a:pPr>
            <a:r>
              <a:rPr lang="en-US" sz="2133" dirty="0"/>
              <a:t>Rule-based access control is based on rules to deny or allow access to resource</a:t>
            </a:r>
          </a:p>
          <a:p>
            <a:pPr marL="380990" indent="-380990">
              <a:buFont typeface="Arial" panose="020B0604020202020204" pitchFamily="34" charset="0"/>
              <a:buChar char="•"/>
            </a:pPr>
            <a:r>
              <a:rPr lang="en-US" sz="2133" dirty="0"/>
              <a:t> If the rule is matched, access will be denied or allowed, based on the rule </a:t>
            </a:r>
          </a:p>
          <a:p>
            <a:pPr marL="380990" indent="-380990">
              <a:buFont typeface="Arial" panose="020B0604020202020204" pitchFamily="34" charset="0"/>
              <a:buChar char="•"/>
            </a:pPr>
            <a:r>
              <a:rPr lang="en-US" sz="2133" dirty="0"/>
              <a:t>Routers, Firewalls, Proxies and other filtering devices use rules to enforce access </a:t>
            </a:r>
          </a:p>
          <a:p>
            <a:pPr marL="380990" indent="-380990">
              <a:buFont typeface="Arial" panose="020B0604020202020204" pitchFamily="34" charset="0"/>
              <a:buChar char="•"/>
            </a:pPr>
            <a:endParaRPr lang="en-US" sz="2133" dirty="0"/>
          </a:p>
          <a:p>
            <a:pPr marL="380990" indent="-380990">
              <a:buFont typeface="Arial" panose="020B0604020202020204" pitchFamily="34" charset="0"/>
              <a:buChar char="•"/>
            </a:pPr>
            <a:r>
              <a:rPr lang="en-US" sz="2133" dirty="0"/>
              <a:t>Sometimes called “Non-Discretionary” because the rules cannot be arbitrarily bypassed</a:t>
            </a:r>
          </a:p>
          <a:p>
            <a:endParaRPr lang="en-US" sz="2133" dirty="0"/>
          </a:p>
        </p:txBody>
      </p:sp>
      <p:grpSp>
        <p:nvGrpSpPr>
          <p:cNvPr id="10" name="Group 9">
            <a:extLst>
              <a:ext uri="{FF2B5EF4-FFF2-40B4-BE49-F238E27FC236}">
                <a16:creationId xmlns:a16="http://schemas.microsoft.com/office/drawing/2014/main" id="{5E331377-7C90-40EE-9605-29C10FA5AA9B}"/>
              </a:ext>
            </a:extLst>
          </p:cNvPr>
          <p:cNvGrpSpPr/>
          <p:nvPr/>
        </p:nvGrpSpPr>
        <p:grpSpPr>
          <a:xfrm>
            <a:off x="6560460" y="1690726"/>
            <a:ext cx="5234793" cy="3636017"/>
            <a:chOff x="1833562" y="747712"/>
            <a:chExt cx="5476875" cy="3648075"/>
          </a:xfrm>
        </p:grpSpPr>
        <p:pic>
          <p:nvPicPr>
            <p:cNvPr id="5" name="Picture 4">
              <a:extLst>
                <a:ext uri="{FF2B5EF4-FFF2-40B4-BE49-F238E27FC236}">
                  <a16:creationId xmlns:a16="http://schemas.microsoft.com/office/drawing/2014/main" id="{0A5690C7-BB70-4DDB-93A7-DE269C779943}"/>
                </a:ext>
              </a:extLst>
            </p:cNvPr>
            <p:cNvPicPr>
              <a:picLocks noChangeAspect="1"/>
            </p:cNvPicPr>
            <p:nvPr/>
          </p:nvPicPr>
          <p:blipFill>
            <a:blip r:embed="rId2"/>
            <a:stretch>
              <a:fillRect/>
            </a:stretch>
          </p:blipFill>
          <p:spPr>
            <a:xfrm>
              <a:off x="1833562" y="747712"/>
              <a:ext cx="5476875" cy="3648075"/>
            </a:xfrm>
            <a:prstGeom prst="rect">
              <a:avLst/>
            </a:prstGeom>
          </p:spPr>
        </p:pic>
        <p:sp>
          <p:nvSpPr>
            <p:cNvPr id="6" name="Rectangle 5">
              <a:extLst>
                <a:ext uri="{FF2B5EF4-FFF2-40B4-BE49-F238E27FC236}">
                  <a16:creationId xmlns:a16="http://schemas.microsoft.com/office/drawing/2014/main" id="{D8F747C7-AB0B-40EB-AEA1-EBF137EDA9F3}"/>
                </a:ext>
              </a:extLst>
            </p:cNvPr>
            <p:cNvSpPr/>
            <p:nvPr/>
          </p:nvSpPr>
          <p:spPr>
            <a:xfrm>
              <a:off x="3048000" y="1741912"/>
              <a:ext cx="3001108" cy="10950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90312B20-F0C2-4361-99B0-E077C78324C8}"/>
                </a:ext>
              </a:extLst>
            </p:cNvPr>
            <p:cNvPicPr>
              <a:picLocks noChangeAspect="1"/>
            </p:cNvPicPr>
            <p:nvPr/>
          </p:nvPicPr>
          <p:blipFill>
            <a:blip r:embed="rId3"/>
            <a:stretch>
              <a:fillRect/>
            </a:stretch>
          </p:blipFill>
          <p:spPr>
            <a:xfrm>
              <a:off x="5479439" y="1268044"/>
              <a:ext cx="557213" cy="623888"/>
            </a:xfrm>
            <a:prstGeom prst="rect">
              <a:avLst/>
            </a:prstGeom>
          </p:spPr>
        </p:pic>
        <p:pic>
          <p:nvPicPr>
            <p:cNvPr id="8" name="Picture 7">
              <a:extLst>
                <a:ext uri="{FF2B5EF4-FFF2-40B4-BE49-F238E27FC236}">
                  <a16:creationId xmlns:a16="http://schemas.microsoft.com/office/drawing/2014/main" id="{8F3DA5B0-178F-40E4-8C09-FE3038CA0A46}"/>
                </a:ext>
              </a:extLst>
            </p:cNvPr>
            <p:cNvPicPr>
              <a:picLocks noChangeAspect="1"/>
            </p:cNvPicPr>
            <p:nvPr/>
          </p:nvPicPr>
          <p:blipFill>
            <a:blip r:embed="rId3"/>
            <a:stretch>
              <a:fillRect/>
            </a:stretch>
          </p:blipFill>
          <p:spPr>
            <a:xfrm>
              <a:off x="2910411" y="1242699"/>
              <a:ext cx="557213" cy="623888"/>
            </a:xfrm>
            <a:prstGeom prst="rect">
              <a:avLst/>
            </a:prstGeom>
          </p:spPr>
        </p:pic>
      </p:grpSp>
    </p:spTree>
    <p:extLst>
      <p:ext uri="{BB962C8B-B14F-4D97-AF65-F5344CB8AC3E}">
        <p14:creationId xmlns:p14="http://schemas.microsoft.com/office/powerpoint/2010/main" val="345526282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Access Control Management</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5FB3267-E287-4E2C-8099-C2AE765BFFD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382</a:t>
            </a:fld>
            <a:endParaRPr lang="en-US" sz="600">
              <a:solidFill>
                <a:srgbClr val="FFFFFF"/>
              </a:solidFill>
            </a:endParaRPr>
          </a:p>
        </p:txBody>
      </p:sp>
    </p:spTree>
    <p:extLst>
      <p:ext uri="{BB962C8B-B14F-4D97-AF65-F5344CB8AC3E}">
        <p14:creationId xmlns:p14="http://schemas.microsoft.com/office/powerpoint/2010/main" val="345082444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36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200"/>
            </a:pPr>
            <a:r>
              <a:rPr lang="en" sz="2933" dirty="0"/>
              <a:t>Centralization vs. Decentralization</a:t>
            </a:r>
            <a:endParaRPr sz="1600" dirty="0"/>
          </a:p>
        </p:txBody>
      </p:sp>
      <p:sp>
        <p:nvSpPr>
          <p:cNvPr id="2" name="Footer Placeholder 1">
            <a:extLst>
              <a:ext uri="{FF2B5EF4-FFF2-40B4-BE49-F238E27FC236}">
                <a16:creationId xmlns:a16="http://schemas.microsoft.com/office/drawing/2014/main" id="{6F25F9ED-B4FD-4F92-AB80-5DB8E41D1D48}"/>
              </a:ext>
            </a:extLst>
          </p:cNvPr>
          <p:cNvSpPr>
            <a:spLocks noGrp="1"/>
          </p:cNvSpPr>
          <p:nvPr>
            <p:ph type="ftr" sz="quarter" idx="11"/>
          </p:nvPr>
        </p:nvSpPr>
        <p:spPr/>
        <p:txBody>
          <a:bodyPr/>
          <a:lstStyle/>
          <a:p>
            <a:endParaRPr lang="en-US"/>
          </a:p>
        </p:txBody>
      </p:sp>
      <p:sp>
        <p:nvSpPr>
          <p:cNvPr id="2847" name="Google Shape;2847;p36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383</a:t>
            </a:fld>
            <a:endParaRPr/>
          </a:p>
        </p:txBody>
      </p:sp>
      <p:sp>
        <p:nvSpPr>
          <p:cNvPr id="2848" name="Google Shape;2848;p362"/>
          <p:cNvSpPr txBox="1">
            <a:spLocks noGrp="1"/>
          </p:cNvSpPr>
          <p:nvPr>
            <p:ph type="body" idx="4294967295"/>
          </p:nvPr>
        </p:nvSpPr>
        <p:spPr>
          <a:xfrm>
            <a:off x="0" y="2178050"/>
            <a:ext cx="8566150" cy="3690938"/>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 Centralization:</a:t>
            </a:r>
            <a:endParaRPr sz="1600" dirty="0"/>
          </a:p>
          <a:p>
            <a:pPr marL="795847" lvl="1" indent="-372524">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Greater Consistency</a:t>
            </a:r>
            <a:endParaRPr sz="1600" dirty="0"/>
          </a:p>
          <a:p>
            <a:pPr marL="795847" lvl="1" indent="-372524">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Ease of Administration</a:t>
            </a:r>
            <a:endParaRPr sz="1600" dirty="0"/>
          </a:p>
          <a:p>
            <a:pPr marL="795847" lvl="1" indent="-372524">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Greater Control</a:t>
            </a:r>
            <a:endParaRPr sz="1600" dirty="0"/>
          </a:p>
          <a:p>
            <a:pPr marL="795847" lvl="1" indent="-372524">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Usually considered more secure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Decentralization</a:t>
            </a:r>
            <a:endParaRPr sz="1600" dirty="0"/>
          </a:p>
          <a:p>
            <a:pPr marL="846646" lvl="1" indent="-541853">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Granularity</a:t>
            </a:r>
            <a:endParaRPr sz="1600" dirty="0"/>
          </a:p>
          <a:p>
            <a:pPr marL="846646" lvl="1" indent="-541853">
              <a:lnSpc>
                <a:spcPct val="90000"/>
              </a:lnSpc>
              <a:spcBef>
                <a:spcPts val="400"/>
              </a:spcBef>
              <a:spcAft>
                <a:spcPts val="2133"/>
              </a:spcAft>
              <a:buClr>
                <a:schemeClr val="dk1"/>
              </a:buClr>
              <a:buSzPts val="1600"/>
              <a:buFont typeface="Arial"/>
              <a:buChar char="•"/>
            </a:pPr>
            <a:r>
              <a:rPr lang="en-US" sz="2133" dirty="0">
                <a:solidFill>
                  <a:schemeClr val="dk1"/>
                </a:solidFill>
                <a:latin typeface="Calibri"/>
                <a:ea typeface="Calibri"/>
                <a:cs typeface="Calibri"/>
                <a:sym typeface="Calibri"/>
              </a:rPr>
              <a:t>Flexibility</a:t>
            </a:r>
            <a:endParaRPr lang="en-US" sz="2133" dirty="0">
              <a:solidFill>
                <a:schemeClr val="dk1"/>
              </a:solidFill>
              <a:latin typeface="Calibri"/>
              <a:cs typeface="Calibri"/>
              <a:sym typeface="Calibri"/>
            </a:endParaRPr>
          </a:p>
          <a:p>
            <a:pPr marL="846646" lvl="1" indent="-541853">
              <a:lnSpc>
                <a:spcPct val="90000"/>
              </a:lnSpc>
              <a:spcBef>
                <a:spcPts val="400"/>
              </a:spcBef>
              <a:spcAft>
                <a:spcPts val="2133"/>
              </a:spcAft>
              <a:buClr>
                <a:schemeClr val="dk1"/>
              </a:buClr>
              <a:buSzPts val="1600"/>
              <a:buFont typeface="Arial"/>
              <a:buChar char="•"/>
            </a:pPr>
            <a:r>
              <a:rPr lang="en-US" sz="2133" dirty="0">
                <a:solidFill>
                  <a:schemeClr val="dk1"/>
                </a:solidFill>
                <a:latin typeface="Calibri"/>
                <a:cs typeface="Calibri"/>
                <a:sym typeface="Calibri"/>
              </a:rPr>
              <a:t>“Greater alignment with business objectives.</a:t>
            </a:r>
            <a:endParaRPr lang="en-US" sz="2133" dirty="0">
              <a:solidFill>
                <a:schemeClr val="dk1"/>
              </a:solidFill>
              <a:latin typeface="Calibri"/>
              <a:cs typeface="Calibri"/>
            </a:endParaRPr>
          </a:p>
        </p:txBody>
      </p:sp>
    </p:spTree>
    <p:extLst>
      <p:ext uri="{BB962C8B-B14F-4D97-AF65-F5344CB8AC3E}">
        <p14:creationId xmlns:p14="http://schemas.microsoft.com/office/powerpoint/2010/main" val="297330377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36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Centralized Access Control Administration  </a:t>
            </a:r>
            <a:endParaRPr sz="1600" dirty="0"/>
          </a:p>
        </p:txBody>
      </p:sp>
      <p:sp>
        <p:nvSpPr>
          <p:cNvPr id="2" name="Footer Placeholder 1">
            <a:extLst>
              <a:ext uri="{FF2B5EF4-FFF2-40B4-BE49-F238E27FC236}">
                <a16:creationId xmlns:a16="http://schemas.microsoft.com/office/drawing/2014/main" id="{AD93BCA8-671F-405C-9B68-A02F80EDB757}"/>
              </a:ext>
            </a:extLst>
          </p:cNvPr>
          <p:cNvSpPr>
            <a:spLocks noGrp="1"/>
          </p:cNvSpPr>
          <p:nvPr>
            <p:ph type="ftr" sz="quarter" idx="11"/>
          </p:nvPr>
        </p:nvSpPr>
        <p:spPr/>
        <p:txBody>
          <a:bodyPr/>
          <a:lstStyle/>
          <a:p>
            <a:endParaRPr lang="en-US"/>
          </a:p>
        </p:txBody>
      </p:sp>
      <p:sp>
        <p:nvSpPr>
          <p:cNvPr id="2854" name="Google Shape;2854;p36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384</a:t>
            </a:fld>
            <a:endParaRPr/>
          </a:p>
        </p:txBody>
      </p:sp>
      <p:sp>
        <p:nvSpPr>
          <p:cNvPr id="2855" name="Google Shape;2855;p363"/>
          <p:cNvSpPr txBox="1">
            <a:spLocks noGrp="1"/>
          </p:cNvSpPr>
          <p:nvPr>
            <p:ph type="body" idx="4294967295"/>
          </p:nvPr>
        </p:nvSpPr>
        <p:spPr>
          <a:xfrm>
            <a:off x="559559" y="1540562"/>
            <a:ext cx="8840788" cy="3603625"/>
          </a:xfrm>
          <a:prstGeom prst="rect">
            <a:avLst/>
          </a:prstGeom>
          <a:noFill/>
          <a:ln>
            <a:noFill/>
          </a:ln>
        </p:spPr>
        <p:txBody>
          <a:bodyPr spcFirstLastPara="1" wrap="square" lIns="100767" tIns="50367" rIns="100767" bIns="50367" anchor="t" anchorCtr="0">
            <a:noAutofit/>
          </a:bodyPr>
          <a:lstStyle/>
          <a:p>
            <a:pPr marL="558786" indent="-558786">
              <a:lnSpc>
                <a:spcPct val="80000"/>
              </a:lnSpc>
              <a:buClr>
                <a:schemeClr val="dk1"/>
              </a:buClr>
              <a:buSzPts val="1900"/>
              <a:buNone/>
            </a:pPr>
            <a:r>
              <a:rPr lang="en" sz="2533" dirty="0">
                <a:solidFill>
                  <a:schemeClr val="dk1"/>
                </a:solidFill>
                <a:latin typeface="Calibri"/>
                <a:ea typeface="Calibri"/>
                <a:cs typeface="Calibri"/>
                <a:sym typeface="Calibri"/>
              </a:rPr>
              <a:t> </a:t>
            </a:r>
            <a:endParaRPr sz="1600" dirty="0"/>
          </a:p>
          <a:p>
            <a:pPr marL="558786" indent="-55032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A centralized place for configuring and managing access control</a:t>
            </a:r>
            <a:endParaRPr sz="1600" dirty="0"/>
          </a:p>
          <a:p>
            <a:pPr marL="558786" indent="-550320">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All the ones we will talk about (next) are “AAA” protocols</a:t>
            </a:r>
            <a:endParaRPr sz="1600" dirty="0"/>
          </a:p>
          <a:p>
            <a:pPr marL="897444" lvl="1" indent="-474121">
              <a:lnSpc>
                <a:spcPct val="8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Authentication</a:t>
            </a:r>
            <a:endParaRPr sz="1600" dirty="0"/>
          </a:p>
          <a:p>
            <a:pPr marL="897444" lvl="1" indent="-474121">
              <a:lnSpc>
                <a:spcPct val="8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Authorization</a:t>
            </a:r>
            <a:endParaRPr sz="1600" dirty="0"/>
          </a:p>
          <a:p>
            <a:pPr marL="897444" lvl="1" indent="-474121">
              <a:lnSpc>
                <a:spcPct val="8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Auditing</a:t>
            </a:r>
            <a:endParaRPr sz="1600" dirty="0"/>
          </a:p>
          <a:p>
            <a:pPr marL="203195" indent="-194728">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Radius</a:t>
            </a:r>
            <a:endParaRPr sz="1600" dirty="0"/>
          </a:p>
          <a:p>
            <a:pPr marL="203195" indent="-194728">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TACACS, TACACS+</a:t>
            </a:r>
            <a:endParaRPr sz="1600" dirty="0"/>
          </a:p>
          <a:p>
            <a:pPr marL="203195" indent="-194728">
              <a:lnSpc>
                <a:spcPct val="8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Diameter</a:t>
            </a:r>
            <a:endParaRPr sz="1600" dirty="0"/>
          </a:p>
          <a:p>
            <a:pPr marL="897444" lvl="1" indent="-338658">
              <a:lnSpc>
                <a:spcPct val="8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585536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36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Centralized Authentication for Remote Clients:  802.1x</a:t>
            </a:r>
            <a:endParaRPr sz="1600" dirty="0"/>
          </a:p>
        </p:txBody>
      </p:sp>
      <p:sp>
        <p:nvSpPr>
          <p:cNvPr id="2" name="Footer Placeholder 1">
            <a:extLst>
              <a:ext uri="{FF2B5EF4-FFF2-40B4-BE49-F238E27FC236}">
                <a16:creationId xmlns:a16="http://schemas.microsoft.com/office/drawing/2014/main" id="{8FE6592D-6CF5-4856-ABB2-2D075A4DF2B1}"/>
              </a:ext>
            </a:extLst>
          </p:cNvPr>
          <p:cNvSpPr>
            <a:spLocks noGrp="1"/>
          </p:cNvSpPr>
          <p:nvPr>
            <p:ph type="ftr" sz="quarter" idx="11"/>
          </p:nvPr>
        </p:nvSpPr>
        <p:spPr/>
        <p:txBody>
          <a:bodyPr/>
          <a:lstStyle/>
          <a:p>
            <a:endParaRPr lang="en-US"/>
          </a:p>
        </p:txBody>
      </p:sp>
      <p:sp>
        <p:nvSpPr>
          <p:cNvPr id="2861" name="Google Shape;2861;p36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385</a:t>
            </a:fld>
            <a:endParaRPr/>
          </a:p>
        </p:txBody>
      </p:sp>
      <p:sp>
        <p:nvSpPr>
          <p:cNvPr id="2862" name="Google Shape;2862;p364"/>
          <p:cNvSpPr/>
          <p:nvPr/>
        </p:nvSpPr>
        <p:spPr>
          <a:xfrm>
            <a:off x="1570181" y="1919859"/>
            <a:ext cx="8590000" cy="5704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802.1X is a security feature that provides a means to authenticate devices before they can access network resources.  </a:t>
            </a:r>
            <a:endParaRPr sz="1600"/>
          </a:p>
        </p:txBody>
      </p:sp>
      <p:pic>
        <p:nvPicPr>
          <p:cNvPr id="2863" name="Google Shape;2863;p364"/>
          <p:cNvPicPr preferRelativeResize="0"/>
          <p:nvPr/>
        </p:nvPicPr>
        <p:blipFill rotWithShape="1">
          <a:blip r:embed="rId3">
            <a:alphaModFix/>
          </a:blip>
          <a:srcRect/>
          <a:stretch/>
        </p:blipFill>
        <p:spPr>
          <a:xfrm>
            <a:off x="1939635" y="2644780"/>
            <a:ext cx="5426411" cy="3473633"/>
          </a:xfrm>
          <a:prstGeom prst="rect">
            <a:avLst/>
          </a:prstGeom>
          <a:noFill/>
          <a:ln>
            <a:noFill/>
          </a:ln>
        </p:spPr>
      </p:pic>
    </p:spTree>
    <p:extLst>
      <p:ext uri="{BB962C8B-B14F-4D97-AF65-F5344CB8AC3E}">
        <p14:creationId xmlns:p14="http://schemas.microsoft.com/office/powerpoint/2010/main" val="8285211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36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RADIUS, DIAMETER, TACACS  (</a:t>
            </a:r>
            <a:r>
              <a:rPr lang="en-US" dirty="0"/>
              <a:t>AAA Servers)</a:t>
            </a:r>
            <a:endParaRPr sz="1600" dirty="0"/>
          </a:p>
        </p:txBody>
      </p:sp>
      <p:sp>
        <p:nvSpPr>
          <p:cNvPr id="2" name="Footer Placeholder 1">
            <a:extLst>
              <a:ext uri="{FF2B5EF4-FFF2-40B4-BE49-F238E27FC236}">
                <a16:creationId xmlns:a16="http://schemas.microsoft.com/office/drawing/2014/main" id="{A28DDD42-6688-46D7-874D-68AFC6356912}"/>
              </a:ext>
            </a:extLst>
          </p:cNvPr>
          <p:cNvSpPr>
            <a:spLocks noGrp="1"/>
          </p:cNvSpPr>
          <p:nvPr>
            <p:ph type="ftr" sz="quarter" idx="11"/>
          </p:nvPr>
        </p:nvSpPr>
        <p:spPr/>
        <p:txBody>
          <a:bodyPr/>
          <a:lstStyle/>
          <a:p>
            <a:endParaRPr lang="en-US"/>
          </a:p>
        </p:txBody>
      </p:sp>
      <p:sp>
        <p:nvSpPr>
          <p:cNvPr id="2869" name="Google Shape;2869;p36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386</a:t>
            </a:fld>
            <a:endParaRPr/>
          </a:p>
        </p:txBody>
      </p:sp>
      <p:sp>
        <p:nvSpPr>
          <p:cNvPr id="2870" name="Google Shape;2870;p365"/>
          <p:cNvSpPr txBox="1">
            <a:spLocks noGrp="1"/>
          </p:cNvSpPr>
          <p:nvPr>
            <p:ph type="body" idx="4294967295"/>
          </p:nvPr>
        </p:nvSpPr>
        <p:spPr>
          <a:xfrm>
            <a:off x="320722" y="1494739"/>
            <a:ext cx="5838825" cy="4235450"/>
          </a:xfrm>
          <a:prstGeom prst="rect">
            <a:avLst/>
          </a:prstGeom>
          <a:noFill/>
          <a:ln>
            <a:noFill/>
          </a:ln>
        </p:spPr>
        <p:txBody>
          <a:bodyPr spcFirstLastPara="1" wrap="square" lIns="100767" tIns="50367" rIns="100767" bIns="50367" anchor="t" anchorCtr="0">
            <a:noAutofit/>
          </a:bodyPr>
          <a:lstStyle/>
          <a:p>
            <a:pPr marL="67732" indent="0">
              <a:lnSpc>
                <a:spcPct val="70000"/>
              </a:lnSpc>
              <a:buClr>
                <a:schemeClr val="dk1"/>
              </a:buClr>
              <a:buSzPts val="1400"/>
              <a:buNone/>
            </a:pPr>
            <a:r>
              <a:rPr lang="en" sz="1467" dirty="0">
                <a:solidFill>
                  <a:schemeClr val="dk1"/>
                </a:solidFill>
                <a:latin typeface="Calibri"/>
                <a:ea typeface="Calibri"/>
                <a:cs typeface="Calibri"/>
                <a:sym typeface="Calibri"/>
              </a:rPr>
              <a:t>RADIUS</a:t>
            </a:r>
            <a:endParaRPr sz="1467" dirty="0"/>
          </a:p>
          <a:p>
            <a:pPr marL="440256" indent="-347125">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Designed for dial-up, but extensions are available to allow additional functionality as needed </a:t>
            </a:r>
            <a:endParaRPr sz="1467" dirty="0"/>
          </a:p>
          <a:p>
            <a:pPr marL="440256" indent="-347125">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RADIUS encrypts only the password in the access-request packet, from the client to the server. </a:t>
            </a:r>
            <a:endParaRPr sz="1467" dirty="0"/>
          </a:p>
          <a:p>
            <a:pPr marL="440256" indent="-347125">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RADIUS uses UDP</a:t>
            </a:r>
            <a:endParaRPr sz="1467" dirty="0"/>
          </a:p>
          <a:p>
            <a:pPr marL="67732" indent="0">
              <a:lnSpc>
                <a:spcPct val="70000"/>
              </a:lnSpc>
              <a:spcBef>
                <a:spcPts val="933"/>
              </a:spcBef>
              <a:buClr>
                <a:schemeClr val="dk1"/>
              </a:buClr>
              <a:buSzPts val="1400"/>
              <a:buNone/>
            </a:pPr>
            <a:r>
              <a:rPr lang="en" sz="1467" dirty="0">
                <a:solidFill>
                  <a:schemeClr val="dk1"/>
                </a:solidFill>
                <a:latin typeface="Calibri"/>
                <a:ea typeface="Calibri"/>
                <a:cs typeface="Calibri"/>
                <a:sym typeface="Calibri"/>
              </a:rPr>
              <a:t>TACACS+</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Provides same services </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Developed by Cisco</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Separates roles of AAA</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USES TCP</a:t>
            </a:r>
            <a:endParaRPr sz="1467" dirty="0"/>
          </a:p>
          <a:p>
            <a:pPr marL="67732" indent="0">
              <a:lnSpc>
                <a:spcPct val="70000"/>
              </a:lnSpc>
              <a:spcBef>
                <a:spcPts val="933"/>
              </a:spcBef>
              <a:buClr>
                <a:schemeClr val="dk1"/>
              </a:buClr>
              <a:buSzPts val="1400"/>
              <a:buNone/>
            </a:pPr>
            <a:r>
              <a:rPr lang="en" sz="1467" dirty="0">
                <a:solidFill>
                  <a:schemeClr val="dk1"/>
                </a:solidFill>
                <a:latin typeface="Calibri"/>
                <a:ea typeface="Calibri"/>
                <a:cs typeface="Calibri"/>
                <a:sym typeface="Calibri"/>
              </a:rPr>
              <a:t>DIAMETER</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DIAMETER is a protocol designed as the next generation RADIUS</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 RADIUS is limited to authenticating users via SLIP and</a:t>
            </a:r>
            <a:endParaRPr sz="1467" dirty="0"/>
          </a:p>
          <a:p>
            <a:pPr marL="372524" indent="-279393">
              <a:lnSpc>
                <a:spcPct val="70000"/>
              </a:lnSpc>
              <a:spcBef>
                <a:spcPts val="933"/>
              </a:spcBef>
              <a:buClr>
                <a:schemeClr val="dk1"/>
              </a:buClr>
              <a:buSzPts val="1100"/>
              <a:buFont typeface="Arial"/>
              <a:buChar char="•"/>
            </a:pPr>
            <a:r>
              <a:rPr lang="en" sz="1467" dirty="0">
                <a:solidFill>
                  <a:schemeClr val="dk1"/>
                </a:solidFill>
                <a:latin typeface="Calibri"/>
                <a:ea typeface="Calibri"/>
                <a:cs typeface="Calibri"/>
                <a:sym typeface="Calibri"/>
              </a:rPr>
              <a:t>PPP dial-up modem connections</a:t>
            </a:r>
            <a:endParaRPr sz="1467" dirty="0"/>
          </a:p>
          <a:p>
            <a:pPr marL="67732" indent="0">
              <a:lnSpc>
                <a:spcPct val="70000"/>
              </a:lnSpc>
              <a:spcBef>
                <a:spcPts val="933"/>
              </a:spcBef>
              <a:spcAft>
                <a:spcPts val="2133"/>
              </a:spcAft>
              <a:buClr>
                <a:schemeClr val="dk1"/>
              </a:buClr>
              <a:buSzPts val="1400"/>
              <a:buNone/>
            </a:pPr>
            <a:endParaRPr sz="1467" dirty="0">
              <a:solidFill>
                <a:schemeClr val="dk1"/>
              </a:solidFill>
              <a:latin typeface="Calibri"/>
              <a:ea typeface="Calibri"/>
              <a:cs typeface="Calibri"/>
              <a:sym typeface="Calibri"/>
            </a:endParaRPr>
          </a:p>
        </p:txBody>
      </p:sp>
      <p:pic>
        <p:nvPicPr>
          <p:cNvPr id="2871" name="Google Shape;2871;p365"/>
          <p:cNvPicPr preferRelativeResize="0"/>
          <p:nvPr/>
        </p:nvPicPr>
        <p:blipFill rotWithShape="1">
          <a:blip r:embed="rId3">
            <a:alphaModFix/>
          </a:blip>
          <a:srcRect/>
          <a:stretch/>
        </p:blipFill>
        <p:spPr>
          <a:xfrm>
            <a:off x="7080570" y="1815367"/>
            <a:ext cx="4462335" cy="3765165"/>
          </a:xfrm>
          <a:prstGeom prst="rect">
            <a:avLst/>
          </a:prstGeom>
          <a:noFill/>
          <a:ln>
            <a:noFill/>
          </a:ln>
        </p:spPr>
      </p:pic>
    </p:spTree>
    <p:extLst>
      <p:ext uri="{BB962C8B-B14F-4D97-AF65-F5344CB8AC3E}">
        <p14:creationId xmlns:p14="http://schemas.microsoft.com/office/powerpoint/2010/main" val="262807611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6" name="Google Shape;2876;p36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TACACS+  </a:t>
            </a:r>
            <a:endParaRPr sz="1600" dirty="0"/>
          </a:p>
        </p:txBody>
      </p:sp>
      <p:sp>
        <p:nvSpPr>
          <p:cNvPr id="2" name="Footer Placeholder 1">
            <a:extLst>
              <a:ext uri="{FF2B5EF4-FFF2-40B4-BE49-F238E27FC236}">
                <a16:creationId xmlns:a16="http://schemas.microsoft.com/office/drawing/2014/main" id="{0B6E8264-D106-4DB8-9FA9-27EFE34057DE}"/>
              </a:ext>
            </a:extLst>
          </p:cNvPr>
          <p:cNvSpPr>
            <a:spLocks noGrp="1"/>
          </p:cNvSpPr>
          <p:nvPr>
            <p:ph type="ftr" sz="quarter" idx="11"/>
          </p:nvPr>
        </p:nvSpPr>
        <p:spPr/>
        <p:txBody>
          <a:bodyPr/>
          <a:lstStyle/>
          <a:p>
            <a:endParaRPr lang="en-US"/>
          </a:p>
        </p:txBody>
      </p:sp>
      <p:sp>
        <p:nvSpPr>
          <p:cNvPr id="2877" name="Google Shape;2877;p36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387</a:t>
            </a:fld>
            <a:endParaRPr/>
          </a:p>
        </p:txBody>
      </p:sp>
      <p:sp>
        <p:nvSpPr>
          <p:cNvPr id="2878" name="Google Shape;2878;p366"/>
          <p:cNvSpPr txBox="1">
            <a:spLocks noGrp="1"/>
          </p:cNvSpPr>
          <p:nvPr>
            <p:ph type="body" idx="4294967295"/>
          </p:nvPr>
        </p:nvSpPr>
        <p:spPr>
          <a:xfrm>
            <a:off x="566382" y="2269012"/>
            <a:ext cx="7146925"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Provides the same functionality of Radius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TACACS+ can support one time passwords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Encrypts ALL traffic data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TACACS+ separates each AAA function.</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For example can use an AD for authentication, and an SQL server for accounting.</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Uses TCP</a:t>
            </a:r>
            <a:endParaRPr sz="1600" dirty="0"/>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01226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367"/>
          <p:cNvSpPr txBox="1">
            <a:spLocks noGrp="1"/>
          </p:cNvSpPr>
          <p:nvPr>
            <p:ph type="title"/>
          </p:nvPr>
        </p:nvSpPr>
        <p:spPr>
          <a:xfrm>
            <a:off x="838200" y="522074"/>
            <a:ext cx="10515600" cy="1325563"/>
          </a:xfrm>
          <a:prstGeom prst="rect">
            <a:avLst/>
          </a:prstGeom>
          <a:noFill/>
          <a:ln>
            <a:noFill/>
          </a:ln>
        </p:spPr>
        <p:txBody>
          <a:bodyPr spcFirstLastPara="1" wrap="square" lIns="100767" tIns="50367" rIns="100767" bIns="50367" anchor="ctr" anchorCtr="0">
            <a:noAutofit/>
          </a:bodyPr>
          <a:lstStyle/>
          <a:p>
            <a:r>
              <a:rPr lang="en" dirty="0"/>
              <a:t>Diameter</a:t>
            </a:r>
            <a:endParaRPr sz="1600" dirty="0"/>
          </a:p>
        </p:txBody>
      </p:sp>
      <p:sp>
        <p:nvSpPr>
          <p:cNvPr id="2" name="Footer Placeholder 1">
            <a:extLst>
              <a:ext uri="{FF2B5EF4-FFF2-40B4-BE49-F238E27FC236}">
                <a16:creationId xmlns:a16="http://schemas.microsoft.com/office/drawing/2014/main" id="{A3C22E9E-07FC-4F67-A64B-C5D4C512B199}"/>
              </a:ext>
            </a:extLst>
          </p:cNvPr>
          <p:cNvSpPr>
            <a:spLocks noGrp="1"/>
          </p:cNvSpPr>
          <p:nvPr>
            <p:ph type="ftr" sz="quarter" idx="11"/>
          </p:nvPr>
        </p:nvSpPr>
        <p:spPr/>
        <p:txBody>
          <a:bodyPr/>
          <a:lstStyle/>
          <a:p>
            <a:endParaRPr lang="en-US"/>
          </a:p>
        </p:txBody>
      </p:sp>
      <p:sp>
        <p:nvSpPr>
          <p:cNvPr id="2884" name="Google Shape;2884;p36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388</a:t>
            </a:fld>
            <a:endParaRPr/>
          </a:p>
        </p:txBody>
      </p:sp>
      <p:sp>
        <p:nvSpPr>
          <p:cNvPr id="2885" name="Google Shape;2885;p367"/>
          <p:cNvSpPr txBox="1">
            <a:spLocks noGrp="1"/>
          </p:cNvSpPr>
          <p:nvPr>
            <p:ph type="body" idx="4294967295"/>
          </p:nvPr>
        </p:nvSpPr>
        <p:spPr>
          <a:xfrm>
            <a:off x="620973" y="1912227"/>
            <a:ext cx="7885113" cy="3167062"/>
          </a:xfrm>
          <a:prstGeom prst="rect">
            <a:avLst/>
          </a:prstGeom>
          <a:noFill/>
          <a:ln>
            <a:noFill/>
          </a:ln>
        </p:spPr>
        <p:txBody>
          <a:bodyPr spcFirstLastPara="1" wrap="square" lIns="100767" tIns="50367" rIns="100767" bIns="50367" anchor="t" anchorCtr="0">
            <a:noAutofit/>
          </a:bodyPr>
          <a:lstStyle/>
          <a:p>
            <a:pPr marL="440256" indent="-380990">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Supposed to be the next generation of RADIUS (Diameter is TWICE the RADIUS)</a:t>
            </a:r>
            <a:endParaRPr sz="1600" dirty="0"/>
          </a:p>
          <a:p>
            <a:pPr marL="440256" indent="-380990">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Includes better message transport, proxying, session control, and higher security for AAA transactions</a:t>
            </a:r>
            <a:endParaRPr sz="1600" dirty="0"/>
          </a:p>
          <a:p>
            <a:pPr marL="440256" indent="-380990">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Provides encryption for the communication, not just the password</a:t>
            </a:r>
            <a:endParaRPr sz="1600" dirty="0"/>
          </a:p>
          <a:p>
            <a:pPr marL="440256" indent="-380990">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Never gained the application support RADIUS did</a:t>
            </a:r>
            <a:endParaRPr sz="1600" dirty="0"/>
          </a:p>
          <a:p>
            <a:pPr marL="440256" indent="-380990">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USES TCP</a:t>
            </a:r>
            <a:endParaRPr sz="1600" dirty="0"/>
          </a:p>
        </p:txBody>
      </p:sp>
    </p:spTree>
    <p:extLst>
      <p:ext uri="{BB962C8B-B14F-4D97-AF65-F5344CB8AC3E}">
        <p14:creationId xmlns:p14="http://schemas.microsoft.com/office/powerpoint/2010/main" val="14582135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Auditing</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D2EA985-706A-4686-9DB1-42890842FD07}"/>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389</a:t>
            </a:fld>
            <a:endParaRPr lang="en-US" sz="600">
              <a:solidFill>
                <a:srgbClr val="FFFFFF"/>
              </a:solidFill>
            </a:endParaRPr>
          </a:p>
        </p:txBody>
      </p:sp>
    </p:spTree>
    <p:extLst>
      <p:ext uri="{BB962C8B-B14F-4D97-AF65-F5344CB8AC3E}">
        <p14:creationId xmlns:p14="http://schemas.microsoft.com/office/powerpoint/2010/main" val="3157845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838188" y="247284"/>
            <a:ext cx="10515600" cy="1325600"/>
          </a:xfrm>
          <a:prstGeom prst="rect">
            <a:avLst/>
          </a:prstGeom>
          <a:noFill/>
          <a:ln>
            <a:noFill/>
          </a:ln>
        </p:spPr>
        <p:txBody>
          <a:bodyPr spcFirstLastPara="1" wrap="square" lIns="83133" tIns="32033" rIns="83133" bIns="41567" anchor="ctr" anchorCtr="0">
            <a:noAutofit/>
          </a:bodyPr>
          <a:lstStyle/>
          <a:p>
            <a:pPr>
              <a:buSzPts val="3600"/>
            </a:pPr>
            <a:r>
              <a:rPr lang="en" sz="4800" dirty="0">
                <a:latin typeface="Assistant"/>
                <a:ea typeface="Assistant"/>
                <a:cs typeface="Assistant"/>
                <a:sym typeface="Assistant"/>
              </a:rPr>
              <a:t>Guidelines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BC02258-1CE3-4653-ADAF-2B4EE7AA8179}"/>
              </a:ext>
            </a:extLst>
          </p:cNvPr>
          <p:cNvSpPr>
            <a:spLocks noGrp="1"/>
          </p:cNvSpPr>
          <p:nvPr>
            <p:ph type="ftr" sz="quarter" idx="11"/>
          </p:nvPr>
        </p:nvSpPr>
        <p:spPr/>
        <p:txBody>
          <a:bodyPr/>
          <a:lstStyle/>
          <a:p>
            <a:endParaRPr lang="en-US"/>
          </a:p>
        </p:txBody>
      </p:sp>
      <p:sp>
        <p:nvSpPr>
          <p:cNvPr id="337" name="Google Shape;337;p4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39</a:t>
            </a:fld>
            <a:endParaRPr kern="0">
              <a:solidFill>
                <a:srgbClr val="000000"/>
              </a:solidFill>
            </a:endParaRPr>
          </a:p>
        </p:txBody>
      </p:sp>
      <p:sp>
        <p:nvSpPr>
          <p:cNvPr id="338" name="Google Shape;338;p48"/>
          <p:cNvSpPr txBox="1">
            <a:spLocks noGrp="1"/>
          </p:cNvSpPr>
          <p:nvPr>
            <p:ph type="body" idx="4294967295"/>
          </p:nvPr>
        </p:nvSpPr>
        <p:spPr>
          <a:xfrm>
            <a:off x="0" y="2151063"/>
            <a:ext cx="8228013" cy="3235325"/>
          </a:xfrm>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a:solidFill>
                  <a:schemeClr val="dk1"/>
                </a:solidFill>
                <a:latin typeface="Assistant"/>
                <a:ea typeface="Assistant"/>
                <a:cs typeface="Assistant"/>
                <a:sym typeface="Assistant"/>
              </a:rPr>
              <a:t>Not Mandatory</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Suggestive in Nature</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Recommended actions and guides to users</a:t>
            </a:r>
            <a:endParaRPr sz="1600"/>
          </a:p>
          <a:p>
            <a:pPr marL="355591" indent="-262460">
              <a:lnSpc>
                <a:spcPct val="90000"/>
              </a:lnSpc>
              <a:spcBef>
                <a:spcPts val="933"/>
              </a:spcBef>
              <a:spcAft>
                <a:spcPts val="2133"/>
              </a:spcAft>
              <a:buClr>
                <a:schemeClr val="dk1"/>
              </a:buClr>
              <a:buSzPts val="900"/>
              <a:buFont typeface="Assistant"/>
              <a:buChar char="●"/>
            </a:pPr>
            <a:r>
              <a:rPr lang="en" sz="2667">
                <a:solidFill>
                  <a:schemeClr val="dk1"/>
                </a:solidFill>
                <a:latin typeface="Assistant"/>
                <a:ea typeface="Assistant"/>
                <a:cs typeface="Assistant"/>
                <a:sym typeface="Assistant"/>
              </a:rPr>
              <a:t>“Best Practices”</a:t>
            </a:r>
            <a:endParaRPr sz="1600"/>
          </a:p>
        </p:txBody>
      </p:sp>
    </p:spTree>
    <p:extLst>
      <p:ext uri="{BB962C8B-B14F-4D97-AF65-F5344CB8AC3E}">
        <p14:creationId xmlns:p14="http://schemas.microsoft.com/office/powerpoint/2010/main" val="64048316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36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US" dirty="0"/>
              <a:t>Audits</a:t>
            </a:r>
            <a:endParaRPr sz="1600" dirty="0"/>
          </a:p>
        </p:txBody>
      </p:sp>
      <p:sp>
        <p:nvSpPr>
          <p:cNvPr id="2" name="Footer Placeholder 1">
            <a:extLst>
              <a:ext uri="{FF2B5EF4-FFF2-40B4-BE49-F238E27FC236}">
                <a16:creationId xmlns:a16="http://schemas.microsoft.com/office/drawing/2014/main" id="{D790C794-D8AD-4D18-B3D1-3885A6138026}"/>
              </a:ext>
            </a:extLst>
          </p:cNvPr>
          <p:cNvSpPr>
            <a:spLocks noGrp="1"/>
          </p:cNvSpPr>
          <p:nvPr>
            <p:ph type="ftr" sz="quarter" idx="11"/>
          </p:nvPr>
        </p:nvSpPr>
        <p:spPr/>
        <p:txBody>
          <a:bodyPr/>
          <a:lstStyle/>
          <a:p>
            <a:endParaRPr lang="en-US"/>
          </a:p>
        </p:txBody>
      </p:sp>
      <p:sp>
        <p:nvSpPr>
          <p:cNvPr id="2891" name="Google Shape;2891;p36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390</a:t>
            </a:fld>
            <a:endParaRPr/>
          </a:p>
        </p:txBody>
      </p:sp>
      <p:pic>
        <p:nvPicPr>
          <p:cNvPr id="3" name="Picture 2">
            <a:extLst>
              <a:ext uri="{FF2B5EF4-FFF2-40B4-BE49-F238E27FC236}">
                <a16:creationId xmlns:a16="http://schemas.microsoft.com/office/drawing/2014/main" id="{6919C017-0D2F-413B-B453-ABE481285117}"/>
              </a:ext>
            </a:extLst>
          </p:cNvPr>
          <p:cNvPicPr>
            <a:picLocks noChangeAspect="1"/>
          </p:cNvPicPr>
          <p:nvPr/>
        </p:nvPicPr>
        <p:blipFill>
          <a:blip r:embed="rId3"/>
          <a:stretch>
            <a:fillRect/>
          </a:stretch>
        </p:blipFill>
        <p:spPr>
          <a:xfrm>
            <a:off x="1375506" y="1613646"/>
            <a:ext cx="5455140" cy="4542923"/>
          </a:xfrm>
          <a:prstGeom prst="rect">
            <a:avLst/>
          </a:prstGeom>
        </p:spPr>
      </p:pic>
      <p:sp>
        <p:nvSpPr>
          <p:cNvPr id="4" name="TextBox 3">
            <a:extLst>
              <a:ext uri="{FF2B5EF4-FFF2-40B4-BE49-F238E27FC236}">
                <a16:creationId xmlns:a16="http://schemas.microsoft.com/office/drawing/2014/main" id="{8F6E6F2B-D933-4217-B9EB-B2370BD89175}"/>
              </a:ext>
            </a:extLst>
          </p:cNvPr>
          <p:cNvSpPr txBox="1"/>
          <p:nvPr/>
        </p:nvSpPr>
        <p:spPr>
          <a:xfrm>
            <a:off x="7453920" y="2141415"/>
            <a:ext cx="4501661" cy="3046988"/>
          </a:xfrm>
          <a:prstGeom prst="rect">
            <a:avLst/>
          </a:prstGeom>
          <a:noFill/>
        </p:spPr>
        <p:txBody>
          <a:bodyPr wrap="square" rtlCol="0">
            <a:spAutoFit/>
          </a:bodyPr>
          <a:lstStyle/>
          <a:p>
            <a:r>
              <a:rPr lang="en-US" sz="2400" dirty="0"/>
              <a:t>Associate Audits with compliance: </a:t>
            </a:r>
          </a:p>
          <a:p>
            <a:pPr marL="380990" indent="-380990">
              <a:buFont typeface="Arial" panose="020B0604020202020204" pitchFamily="34" charset="0"/>
              <a:buChar char="•"/>
            </a:pPr>
            <a:r>
              <a:rPr lang="en-US" sz="2400" dirty="0"/>
              <a:t>Compliance with policy</a:t>
            </a:r>
          </a:p>
          <a:p>
            <a:pPr marL="380990" indent="-380990">
              <a:buFont typeface="Arial" panose="020B0604020202020204" pitchFamily="34" charset="0"/>
              <a:buChar char="•"/>
            </a:pPr>
            <a:r>
              <a:rPr lang="en-US" sz="2400" dirty="0"/>
              <a:t>Compliance with Standards</a:t>
            </a:r>
          </a:p>
          <a:p>
            <a:r>
              <a:rPr lang="en-US" sz="2400" dirty="0"/>
              <a:t>Remember Auditors do not need write protection</a:t>
            </a:r>
          </a:p>
          <a:p>
            <a:r>
              <a:rPr lang="en-US" sz="2400" dirty="0"/>
              <a:t>Also, auditors do not provide suggestions on remediation</a:t>
            </a:r>
          </a:p>
        </p:txBody>
      </p:sp>
    </p:spTree>
    <p:extLst>
      <p:ext uri="{BB962C8B-B14F-4D97-AF65-F5344CB8AC3E}">
        <p14:creationId xmlns:p14="http://schemas.microsoft.com/office/powerpoint/2010/main" val="182580924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Data Emanation Security</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DC926ED-099C-404C-AFFF-6D7A007541D0}"/>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391</a:t>
            </a:fld>
            <a:endParaRPr lang="en-US" sz="600">
              <a:solidFill>
                <a:srgbClr val="FFFFFF"/>
              </a:solidFill>
            </a:endParaRPr>
          </a:p>
        </p:txBody>
      </p:sp>
    </p:spTree>
    <p:extLst>
      <p:ext uri="{BB962C8B-B14F-4D97-AF65-F5344CB8AC3E}">
        <p14:creationId xmlns:p14="http://schemas.microsoft.com/office/powerpoint/2010/main" val="302561310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pic>
        <p:nvPicPr>
          <p:cNvPr id="3" name="Picture 2">
            <a:extLst>
              <a:ext uri="{FF2B5EF4-FFF2-40B4-BE49-F238E27FC236}">
                <a16:creationId xmlns:a16="http://schemas.microsoft.com/office/drawing/2014/main" id="{AFDE3775-5F6F-420D-B4A5-48D8C2243C40}"/>
              </a:ext>
            </a:extLst>
          </p:cNvPr>
          <p:cNvPicPr>
            <a:picLocks noChangeAspect="1"/>
          </p:cNvPicPr>
          <p:nvPr/>
        </p:nvPicPr>
        <p:blipFill>
          <a:blip r:embed="rId3"/>
          <a:stretch>
            <a:fillRect/>
          </a:stretch>
        </p:blipFill>
        <p:spPr>
          <a:xfrm>
            <a:off x="4046560" y="5067926"/>
            <a:ext cx="4754539" cy="1790074"/>
          </a:xfrm>
          <a:prstGeom prst="rect">
            <a:avLst/>
          </a:prstGeom>
        </p:spPr>
      </p:pic>
      <p:sp>
        <p:nvSpPr>
          <p:cNvPr id="2890" name="Google Shape;2890;p368"/>
          <p:cNvSpPr txBox="1">
            <a:spLocks noGrp="1"/>
          </p:cNvSpPr>
          <p:nvPr>
            <p:ph type="title"/>
          </p:nvPr>
        </p:nvSpPr>
        <p:spPr>
          <a:xfrm>
            <a:off x="838200" y="136449"/>
            <a:ext cx="10515600" cy="1325600"/>
          </a:xfrm>
          <a:prstGeom prst="rect">
            <a:avLst/>
          </a:prstGeom>
          <a:noFill/>
          <a:ln>
            <a:noFill/>
          </a:ln>
        </p:spPr>
        <p:txBody>
          <a:bodyPr spcFirstLastPara="1" wrap="square" lIns="100767" tIns="50367" rIns="100767" bIns="50367" anchor="ctr" anchorCtr="0">
            <a:noAutofit/>
          </a:bodyPr>
          <a:lstStyle/>
          <a:p>
            <a:r>
              <a:rPr lang="en" dirty="0"/>
              <a:t>Emanation Security  </a:t>
            </a:r>
            <a:endParaRPr sz="1600" dirty="0"/>
          </a:p>
        </p:txBody>
      </p:sp>
      <p:sp>
        <p:nvSpPr>
          <p:cNvPr id="2891" name="Google Shape;2891;p36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392</a:t>
            </a:fld>
            <a:endParaRPr/>
          </a:p>
        </p:txBody>
      </p:sp>
      <p:sp>
        <p:nvSpPr>
          <p:cNvPr id="2892" name="Google Shape;2892;p368"/>
          <p:cNvSpPr txBox="1">
            <a:spLocks noGrp="1"/>
          </p:cNvSpPr>
          <p:nvPr>
            <p:ph type="body" idx="4294967295"/>
          </p:nvPr>
        </p:nvSpPr>
        <p:spPr>
          <a:xfrm>
            <a:off x="0" y="1555750"/>
            <a:ext cx="10515600" cy="1684991"/>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400" dirty="0">
                <a:solidFill>
                  <a:schemeClr val="dk1"/>
                </a:solidFill>
                <a:latin typeface="Calibri"/>
                <a:ea typeface="Calibri"/>
                <a:cs typeface="Calibri"/>
                <a:sym typeface="Calibri"/>
              </a:rPr>
              <a:t>All electronic devices emit radiation.  TEMPEST was a study t o determine if anything meaningful could be learned.  YES!</a:t>
            </a:r>
            <a:endParaRPr sz="1467" dirty="0"/>
          </a:p>
          <a:p>
            <a:pPr marL="203195" indent="-194728">
              <a:lnSpc>
                <a:spcPct val="90000"/>
              </a:lnSpc>
              <a:spcBef>
                <a:spcPts val="933"/>
              </a:spcBef>
              <a:buClr>
                <a:schemeClr val="dk1"/>
              </a:buClr>
              <a:buSzPts val="1900"/>
              <a:buFont typeface="Arial"/>
              <a:buChar char="•"/>
            </a:pPr>
            <a:r>
              <a:rPr lang="en" sz="2400" dirty="0">
                <a:solidFill>
                  <a:schemeClr val="dk1"/>
                </a:solidFill>
                <a:latin typeface="Calibri"/>
                <a:ea typeface="Calibri"/>
                <a:cs typeface="Calibri"/>
                <a:sym typeface="Calibri"/>
              </a:rPr>
              <a:t>Tempest then became a standard to develop countermeasures to protect against this.</a:t>
            </a:r>
            <a:endParaRPr sz="1467" dirty="0"/>
          </a:p>
          <a:p>
            <a:pPr marL="626518" lvl="1" indent="-203195">
              <a:lnSpc>
                <a:spcPct val="90000"/>
              </a:lnSpc>
              <a:spcBef>
                <a:spcPts val="400"/>
              </a:spcBef>
              <a:buClr>
                <a:schemeClr val="dk1"/>
              </a:buClr>
              <a:buSzPts val="1600"/>
              <a:buFont typeface="Arial"/>
              <a:buChar char="•"/>
            </a:pPr>
            <a:r>
              <a:rPr lang="en" b="0" i="0" u="none" strike="noStrike" cap="none" dirty="0">
                <a:solidFill>
                  <a:schemeClr val="dk1"/>
                </a:solidFill>
                <a:latin typeface="Calibri"/>
                <a:ea typeface="Calibri"/>
                <a:cs typeface="Calibri"/>
                <a:sym typeface="Calibri"/>
              </a:rPr>
              <a:t>Faraday cage – a metal mesh cage around an object, it negates a lot of electrical/magnetic fields.</a:t>
            </a:r>
            <a:endParaRPr sz="1467" dirty="0"/>
          </a:p>
          <a:p>
            <a:pPr marL="626518" lvl="1" indent="-203195">
              <a:lnSpc>
                <a:spcPct val="90000"/>
              </a:lnSpc>
              <a:spcBef>
                <a:spcPts val="400"/>
              </a:spcBef>
              <a:buClr>
                <a:schemeClr val="dk1"/>
              </a:buClr>
              <a:buSzPts val="1600"/>
              <a:buFont typeface="Arial"/>
              <a:buChar char="•"/>
            </a:pPr>
            <a:r>
              <a:rPr lang="en" b="0" i="0" u="none" strike="noStrike" cap="none" dirty="0">
                <a:solidFill>
                  <a:schemeClr val="dk1"/>
                </a:solidFill>
                <a:latin typeface="Calibri"/>
                <a:ea typeface="Calibri"/>
                <a:cs typeface="Calibri"/>
                <a:sym typeface="Calibri"/>
              </a:rPr>
              <a:t>White Noise – a device that emits radio frequencies designed to disguise meaningful transmission.</a:t>
            </a:r>
            <a:endParaRPr sz="1467" dirty="0"/>
          </a:p>
          <a:p>
            <a:pPr marL="626518" lvl="1" indent="-203195">
              <a:lnSpc>
                <a:spcPct val="90000"/>
              </a:lnSpc>
              <a:spcBef>
                <a:spcPts val="400"/>
              </a:spcBef>
              <a:buClr>
                <a:schemeClr val="dk1"/>
              </a:buClr>
              <a:buSzPts val="1600"/>
              <a:buFont typeface="Arial"/>
              <a:buChar char="•"/>
            </a:pPr>
            <a:r>
              <a:rPr lang="en" b="0" i="0" u="none" strike="noStrike" cap="none" dirty="0">
                <a:solidFill>
                  <a:schemeClr val="dk1"/>
                </a:solidFill>
                <a:latin typeface="Calibri"/>
                <a:ea typeface="Calibri"/>
                <a:cs typeface="Calibri"/>
                <a:sym typeface="Calibri"/>
              </a:rPr>
              <a:t>Control Zones – protect sensitive devices in special areas with special walls etc. </a:t>
            </a:r>
            <a:endParaRPr sz="1467" dirty="0"/>
          </a:p>
          <a:p>
            <a:pPr marL="626518" lvl="1" indent="-67732">
              <a:lnSpc>
                <a:spcPct val="90000"/>
              </a:lnSpc>
              <a:spcBef>
                <a:spcPts val="400"/>
              </a:spcBef>
              <a:spcAft>
                <a:spcPts val="2133"/>
              </a:spcAft>
              <a:buClr>
                <a:schemeClr val="dk1"/>
              </a:buClr>
              <a:buSzPts val="1600"/>
              <a:buNone/>
            </a:pPr>
            <a:endParaRPr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945631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9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Domain 5 Identity and Access Management</a:t>
            </a:r>
            <a:r>
              <a:rPr lang="en-US" dirty="0"/>
              <a:t> Review</a:t>
            </a:r>
            <a:endParaRPr sz="1600" dirty="0"/>
          </a:p>
        </p:txBody>
      </p:sp>
      <p:sp>
        <p:nvSpPr>
          <p:cNvPr id="3" name="Footer Placeholder 2">
            <a:extLst>
              <a:ext uri="{FF2B5EF4-FFF2-40B4-BE49-F238E27FC236}">
                <a16:creationId xmlns:a16="http://schemas.microsoft.com/office/drawing/2014/main" id="{CAAB9387-2131-4099-B879-8754EBA3302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5AF9840-A30B-48A9-B7A2-50015C007E0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393</a:t>
            </a:fld>
            <a:endParaRPr lang="en"/>
          </a:p>
        </p:txBody>
      </p:sp>
      <p:sp>
        <p:nvSpPr>
          <p:cNvPr id="2344" name="Google Shape;2344;p294"/>
          <p:cNvSpPr txBox="1"/>
          <p:nvPr/>
        </p:nvSpPr>
        <p:spPr>
          <a:xfrm>
            <a:off x="838200" y="1413032"/>
            <a:ext cx="10991200" cy="2161113"/>
          </a:xfrm>
          <a:prstGeom prst="rect">
            <a:avLst/>
          </a:prstGeom>
          <a:noFill/>
          <a:ln>
            <a:noFill/>
          </a:ln>
        </p:spPr>
        <p:txBody>
          <a:bodyPr spcFirstLastPara="1" wrap="square" lIns="100767" tIns="50367" rIns="100767" bIns="50367" anchor="t" anchorCtr="0">
            <a:noAutofit/>
          </a:bodyPr>
          <a:lstStyle/>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Overview</a:t>
            </a:r>
          </a:p>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Identity Management</a:t>
            </a:r>
            <a:endParaRPr sz="1400" dirty="0"/>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Identity Proofing</a:t>
            </a:r>
            <a:endParaRPr sz="1400" dirty="0"/>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Account Provisioning/Deprovisioning </a:t>
            </a:r>
            <a:endParaRPr sz="1400" dirty="0"/>
          </a:p>
          <a:p>
            <a:pPr marL="338658" indent="-338658">
              <a:buClr>
                <a:schemeClr val="dk1"/>
              </a:buClr>
              <a:buSzPts val="2000"/>
              <a:buFont typeface="Arial"/>
              <a:buChar char="•"/>
            </a:pPr>
            <a:r>
              <a:rPr lang="en" sz="2133" dirty="0">
                <a:solidFill>
                  <a:schemeClr val="dk1"/>
                </a:solidFill>
                <a:latin typeface="Calibri"/>
                <a:ea typeface="Calibri"/>
                <a:cs typeface="Calibri"/>
                <a:sym typeface="Calibri"/>
              </a:rPr>
              <a:t>Authentication</a:t>
            </a:r>
            <a:endParaRPr sz="1400" dirty="0"/>
          </a:p>
          <a:p>
            <a:pPr marL="846646" lvl="1" indent="-338658">
              <a:buClr>
                <a:schemeClr val="dk1"/>
              </a:buClr>
              <a:buSzPts val="2000"/>
              <a:buFont typeface="Arial"/>
              <a:buChar char="•"/>
            </a:pPr>
            <a:r>
              <a:rPr lang="en-US" sz="2133" dirty="0">
                <a:solidFill>
                  <a:schemeClr val="dk1"/>
                </a:solidFill>
                <a:latin typeface="Calibri"/>
                <a:ea typeface="Calibri"/>
                <a:cs typeface="Calibri"/>
                <a:sym typeface="Calibri"/>
              </a:rPr>
              <a:t>Type 1, Type 2, Type 3</a:t>
            </a:r>
          </a:p>
          <a:p>
            <a:pPr marL="846646" lvl="1" indent="-338658">
              <a:buClr>
                <a:schemeClr val="dk1"/>
              </a:buClr>
              <a:buSzPts val="2000"/>
              <a:buFont typeface="Arial"/>
              <a:buChar char="•"/>
            </a:pPr>
            <a:r>
              <a:rPr lang="en" sz="2133" dirty="0">
                <a:solidFill>
                  <a:schemeClr val="dk1"/>
                </a:solidFill>
                <a:latin typeface="Calibri"/>
                <a:ea typeface="Calibri"/>
                <a:cs typeface="Calibri"/>
                <a:sym typeface="Calibri"/>
              </a:rPr>
              <a:t>Kerberos</a:t>
            </a:r>
            <a:r>
              <a:rPr lang="en-US" sz="2133" dirty="0">
                <a:solidFill>
                  <a:schemeClr val="dk1"/>
                </a:solidFill>
                <a:latin typeface="Calibri"/>
                <a:ea typeface="Calibri"/>
                <a:cs typeface="Calibri"/>
                <a:sym typeface="Calibri"/>
              </a:rPr>
              <a:t> and Single Sign on</a:t>
            </a:r>
          </a:p>
          <a:p>
            <a:pPr marL="846646" lvl="1" indent="-338658">
              <a:buClr>
                <a:schemeClr val="dk1"/>
              </a:buClr>
              <a:buSzPts val="2000"/>
              <a:buFont typeface="Arial"/>
              <a:buChar char="•"/>
            </a:pPr>
            <a:r>
              <a:rPr lang="en-US" sz="2133" dirty="0">
                <a:solidFill>
                  <a:schemeClr val="dk1"/>
                </a:solidFill>
                <a:latin typeface="Calibri"/>
                <a:cs typeface="Calibri"/>
                <a:sym typeface="Calibri"/>
              </a:rPr>
              <a:t>Single Sign on:  Federated Services			</a:t>
            </a:r>
            <a:endParaRPr lang="en-US" sz="1400" dirty="0"/>
          </a:p>
          <a:p>
            <a:pPr marL="338658" indent="-338658">
              <a:buClr>
                <a:schemeClr val="dk1"/>
              </a:buClr>
              <a:buSzPts val="2000"/>
              <a:buFont typeface="Arial"/>
              <a:buChar char="•"/>
            </a:pPr>
            <a:r>
              <a:rPr lang="en-US" sz="2133" dirty="0">
                <a:solidFill>
                  <a:schemeClr val="dk1"/>
                </a:solidFill>
                <a:latin typeface="Calibri"/>
                <a:ea typeface="Calibri"/>
                <a:cs typeface="Calibri"/>
                <a:sym typeface="Calibri"/>
              </a:rPr>
              <a:t>Authorization</a:t>
            </a:r>
          </a:p>
          <a:p>
            <a:pPr marL="338658" indent="-338658">
              <a:buClr>
                <a:schemeClr val="dk1"/>
              </a:buClr>
              <a:buSzPts val="2000"/>
              <a:buFont typeface="Arial"/>
              <a:buChar char="•"/>
            </a:pPr>
            <a:r>
              <a:rPr lang="en-US" sz="2133" dirty="0">
                <a:solidFill>
                  <a:schemeClr val="dk1"/>
                </a:solidFill>
                <a:latin typeface="Calibri"/>
                <a:cs typeface="Calibri"/>
                <a:sym typeface="Calibri"/>
              </a:rPr>
              <a:t>Access Control Models</a:t>
            </a:r>
          </a:p>
          <a:p>
            <a:pPr marL="338658" indent="-338658">
              <a:buClr>
                <a:schemeClr val="dk1"/>
              </a:buClr>
              <a:buSzPts val="2000"/>
              <a:buFont typeface="Arial"/>
              <a:buChar char="•"/>
            </a:pPr>
            <a:r>
              <a:rPr lang="en-US" sz="2133" dirty="0">
                <a:solidFill>
                  <a:schemeClr val="dk1"/>
                </a:solidFill>
                <a:latin typeface="Calibri"/>
                <a:cs typeface="Calibri"/>
                <a:sym typeface="Calibri"/>
              </a:rPr>
              <a:t>Enforcing Access Control</a:t>
            </a:r>
          </a:p>
          <a:p>
            <a:pPr marL="338658" indent="-338658">
              <a:buClr>
                <a:schemeClr val="dk1"/>
              </a:buClr>
              <a:buSzPts val="2000"/>
              <a:buFont typeface="Arial"/>
              <a:buChar char="•"/>
            </a:pPr>
            <a:r>
              <a:rPr lang="en-US" sz="2133" dirty="0">
                <a:solidFill>
                  <a:schemeClr val="dk1"/>
                </a:solidFill>
                <a:latin typeface="Calibri"/>
                <a:cs typeface="Calibri"/>
                <a:sym typeface="Calibri"/>
              </a:rPr>
              <a:t>Access Control Management</a:t>
            </a:r>
            <a:endParaRPr sz="1400" dirty="0"/>
          </a:p>
          <a:p>
            <a:pPr marL="338658" indent="-338658">
              <a:buClr>
                <a:schemeClr val="dk1"/>
              </a:buClr>
              <a:buSzPts val="2000"/>
              <a:buFont typeface="Arial"/>
              <a:buChar char="•"/>
            </a:pPr>
            <a:r>
              <a:rPr lang="en" sz="2133" dirty="0">
                <a:solidFill>
                  <a:schemeClr val="dk1"/>
                </a:solidFill>
                <a:latin typeface="Calibri"/>
                <a:ea typeface="Calibri"/>
                <a:cs typeface="Calibri"/>
                <a:sym typeface="Calibri"/>
              </a:rPr>
              <a:t>Auditing/Accountability</a:t>
            </a:r>
          </a:p>
          <a:p>
            <a:pPr marL="338658" indent="-338658">
              <a:buClr>
                <a:schemeClr val="dk1"/>
              </a:buClr>
              <a:buSzPts val="2000"/>
              <a:buFont typeface="Arial"/>
              <a:buChar char="•"/>
            </a:pPr>
            <a:r>
              <a:rPr lang="en" sz="2133" dirty="0">
                <a:solidFill>
                  <a:schemeClr val="dk1"/>
                </a:solidFill>
                <a:latin typeface="Calibri"/>
                <a:cs typeface="Calibri"/>
                <a:sym typeface="Calibri"/>
              </a:rPr>
              <a:t>Data Emanation</a:t>
            </a:r>
            <a:endParaRPr sz="1400" dirty="0"/>
          </a:p>
        </p:txBody>
      </p:sp>
    </p:spTree>
    <p:extLst>
      <p:ext uri="{BB962C8B-B14F-4D97-AF65-F5344CB8AC3E}">
        <p14:creationId xmlns:p14="http://schemas.microsoft.com/office/powerpoint/2010/main" val="36909440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B4557F94-3705-4015-A3F4-522875A9C384}"/>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spcBef>
                <a:spcPct val="0"/>
              </a:spcBef>
            </a:pPr>
            <a:r>
              <a:rPr lang="en-US" sz="6000" kern="1200" dirty="0">
                <a:solidFill>
                  <a:schemeClr val="tx1"/>
                </a:solidFill>
                <a:latin typeface="+mj-lt"/>
                <a:ea typeface="+mj-ea"/>
                <a:cs typeface="+mj-cs"/>
              </a:rPr>
              <a:t>Domain 6</a:t>
            </a:r>
          </a:p>
        </p:txBody>
      </p:sp>
      <p:sp>
        <p:nvSpPr>
          <p:cNvPr id="113" name="Google Shape;113;p21"/>
          <p:cNvSpPr txBox="1">
            <a:spLocks noGrp="1"/>
          </p:cNvSpPr>
          <p:nvPr>
            <p:ph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buClr>
                <a:schemeClr val="lt1"/>
              </a:buClr>
              <a:buSzPts val="1600"/>
              <a:buNone/>
            </a:pPr>
            <a:r>
              <a:rPr lang="en-US" sz="2400" kern="1200">
                <a:solidFill>
                  <a:schemeClr val="tx1"/>
                </a:solidFill>
                <a:latin typeface="+mn-lt"/>
                <a:ea typeface="+mn-ea"/>
                <a:cs typeface="+mn-cs"/>
                <a:sym typeface="Calibri"/>
              </a:rPr>
              <a:t>Security Assessment and Testing </a:t>
            </a:r>
            <a:endParaRPr lang="en-US" sz="2400" kern="1200">
              <a:solidFill>
                <a:schemeClr val="tx1"/>
              </a:solidFill>
              <a:latin typeface="+mn-lt"/>
              <a:ea typeface="+mn-ea"/>
              <a:cs typeface="+mn-cs"/>
            </a:endParaRPr>
          </a:p>
        </p:txBody>
      </p:sp>
      <p:sp>
        <p:nvSpPr>
          <p:cNvPr id="120" name="Oval 11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AFC2E69-00C9-4911-BA79-76C225F04E72}"/>
              </a:ext>
            </a:extLst>
          </p:cNvPr>
          <p:cNvSpPr>
            <a:spLocks noGrp="1"/>
          </p:cNvSpPr>
          <p:nvPr>
            <p:ph type="sldNum" idx="12"/>
          </p:nvPr>
        </p:nvSpPr>
        <p:spPr>
          <a:xfrm>
            <a:off x="11082528" y="6356350"/>
            <a:ext cx="365760" cy="365125"/>
          </a:xfrm>
          <a:prstGeom prst="ellipse">
            <a:avLst/>
          </a:prstGeom>
          <a:solidFill>
            <a:srgbClr val="7F7F7F"/>
          </a:solidFill>
        </p:spPr>
        <p:txBody>
          <a:bodyPr vert="horz" lIns="91440" tIns="45720" rIns="91440" bIns="45720" rtlCol="0" anchor="ctr">
            <a:normAutofit fontScale="700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defRPr/>
            </a:pPr>
            <a:fld id="{9861821A-181D-4317-92E0-2829451E9DB3}" type="slidenum">
              <a:rPr lang="en-US" altLang="en-US" sz="600">
                <a:solidFill>
                  <a:srgbClr val="FFFFFF"/>
                </a:solidFill>
              </a:rPr>
              <a:pPr algn="ctr">
                <a:lnSpc>
                  <a:spcPct val="90000"/>
                </a:lnSpc>
                <a:spcAft>
                  <a:spcPts val="600"/>
                </a:spcAft>
                <a:defRPr/>
              </a:pPr>
              <a:t>394</a:t>
            </a:fld>
            <a:endParaRPr lang="en-US" sz="600">
              <a:solidFill>
                <a:srgbClr val="FFFFFF"/>
              </a:solidFill>
            </a:endParaRPr>
          </a:p>
        </p:txBody>
      </p:sp>
    </p:spTree>
    <p:extLst>
      <p:ext uri="{BB962C8B-B14F-4D97-AF65-F5344CB8AC3E}">
        <p14:creationId xmlns:p14="http://schemas.microsoft.com/office/powerpoint/2010/main" val="177619044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Assessment and Testing Objectives</a:t>
            </a:r>
          </a:p>
        </p:txBody>
      </p:sp>
      <p:sp>
        <p:nvSpPr>
          <p:cNvPr id="5" name="Footer Placeholder 4">
            <a:extLst>
              <a:ext uri="{FF2B5EF4-FFF2-40B4-BE49-F238E27FC236}">
                <a16:creationId xmlns:a16="http://schemas.microsoft.com/office/drawing/2014/main" id="{8D133CE4-F53E-4B57-86D9-05FBBC05D0F8}"/>
              </a:ext>
            </a:extLst>
          </p:cNvPr>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395</a:t>
            </a:fld>
            <a:endParaRPr lang="en-US" altLang="en-US"/>
          </a:p>
        </p:txBody>
      </p:sp>
      <p:sp>
        <p:nvSpPr>
          <p:cNvPr id="3" name="Content Placeholder 2"/>
          <p:cNvSpPr>
            <a:spLocks noGrp="1"/>
          </p:cNvSpPr>
          <p:nvPr>
            <p:ph idx="4294967295"/>
          </p:nvPr>
        </p:nvSpPr>
        <p:spPr>
          <a:xfrm>
            <a:off x="1156446" y="2061229"/>
            <a:ext cx="4097991" cy="3167062"/>
          </a:xfrm>
          <a:prstGeom prst="rect">
            <a:avLst/>
          </a:prstGeom>
        </p:spPr>
        <p:txBody>
          <a:bodyPr>
            <a:normAutofit fontScale="77500" lnSpcReduction="20000"/>
          </a:bodyPr>
          <a:lstStyle/>
          <a:p>
            <a:r>
              <a:rPr lang="en-US" dirty="0"/>
              <a:t>Audits</a:t>
            </a:r>
          </a:p>
          <a:p>
            <a:r>
              <a:rPr lang="en-US" dirty="0"/>
              <a:t>Vulnerability Assessments</a:t>
            </a:r>
          </a:p>
          <a:p>
            <a:r>
              <a:rPr lang="en-US" dirty="0"/>
              <a:t>Penetration Testing</a:t>
            </a:r>
          </a:p>
          <a:p>
            <a:r>
              <a:rPr lang="en-US" dirty="0"/>
              <a:t>Log Reviews </a:t>
            </a:r>
          </a:p>
          <a:p>
            <a:r>
              <a:rPr lang="en-US" dirty="0"/>
              <a:t>Intrusion  Detection and Prevention</a:t>
            </a:r>
          </a:p>
          <a:p>
            <a:r>
              <a:rPr lang="en-US" dirty="0"/>
              <a:t>Host-based IDS</a:t>
            </a:r>
          </a:p>
          <a:p>
            <a:r>
              <a:rPr lang="en-US" dirty="0"/>
              <a:t>Network-based IDS</a:t>
            </a:r>
          </a:p>
          <a:p>
            <a:r>
              <a:rPr lang="en-US" dirty="0"/>
              <a:t>Analysis Engines</a:t>
            </a:r>
          </a:p>
        </p:txBody>
      </p:sp>
    </p:spTree>
    <p:extLst>
      <p:ext uri="{BB962C8B-B14F-4D97-AF65-F5344CB8AC3E}">
        <p14:creationId xmlns:p14="http://schemas.microsoft.com/office/powerpoint/2010/main" val="80688264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Audits</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58E26FE-0E4B-44B6-95B7-19DEC633AF0F}"/>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396</a:t>
            </a:fld>
            <a:endParaRPr lang="en-US" sz="600">
              <a:solidFill>
                <a:srgbClr val="FFFFFF"/>
              </a:solidFill>
            </a:endParaRPr>
          </a:p>
        </p:txBody>
      </p:sp>
    </p:spTree>
    <p:extLst>
      <p:ext uri="{BB962C8B-B14F-4D97-AF65-F5344CB8AC3E}">
        <p14:creationId xmlns:p14="http://schemas.microsoft.com/office/powerpoint/2010/main" val="417544652"/>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spcFirstLastPara="1" vert="horz" wrap="square" lIns="91440" tIns="45720" rIns="91440" bIns="45720" rtlCol="0" anchor="ctr" anchorCtr="0">
            <a:normAutofit/>
          </a:bodyPr>
          <a:lstStyle/>
          <a:p>
            <a:r>
              <a:rPr lang="en-US" sz="3200" b="1" dirty="0">
                <a:solidFill>
                  <a:schemeClr val="bg1"/>
                </a:solidFill>
              </a:rPr>
              <a:t>Information System Security Audit Process</a:t>
            </a:r>
            <a:br>
              <a:rPr lang="en-US" sz="3200" b="1" dirty="0">
                <a:solidFill>
                  <a:schemeClr val="bg1"/>
                </a:solidFill>
              </a:rPr>
            </a:br>
            <a:endParaRPr lang="en-US" sz="3200" dirty="0">
              <a:solidFill>
                <a:schemeClr val="bg1"/>
              </a:solidFill>
            </a:endParaRPr>
          </a:p>
        </p:txBody>
      </p:sp>
      <p:sp>
        <p:nvSpPr>
          <p:cNvPr id="3" name="Content Placeholder 2"/>
          <p:cNvSpPr>
            <a:spLocks noGrp="1"/>
          </p:cNvSpPr>
          <p:nvPr>
            <p:ph idx="1"/>
          </p:nvPr>
        </p:nvSpPr>
        <p:spPr/>
        <p:txBody>
          <a:bodyPr>
            <a:normAutofit fontScale="92500" lnSpcReduction="20000"/>
          </a:bodyPr>
          <a:lstStyle/>
          <a:p>
            <a:pPr lvl="1"/>
            <a:r>
              <a:rPr lang="en-US" sz="2600" dirty="0"/>
              <a:t>What are the objectives of the audit?  To serve provide actionable information to Senior Management</a:t>
            </a:r>
          </a:p>
          <a:p>
            <a:pPr lvl="1"/>
            <a:r>
              <a:rPr lang="en-US" sz="2600" dirty="0"/>
              <a:t>Involve the right business unit leaders to ensure the needs of the business are identified and addressed.</a:t>
            </a:r>
          </a:p>
          <a:p>
            <a:pPr lvl="1"/>
            <a:r>
              <a:rPr lang="en-US" sz="2600" dirty="0"/>
              <a:t>Determine the scope, because not everything can be tested.</a:t>
            </a:r>
          </a:p>
          <a:p>
            <a:pPr lvl="1"/>
            <a:r>
              <a:rPr lang="en-US" sz="2600" dirty="0"/>
              <a:t>Choose the audit team, which may consist of internal or external personnel, depending on the goals, scope, budget, and available expertise.</a:t>
            </a:r>
          </a:p>
          <a:p>
            <a:pPr lvl="1"/>
            <a:r>
              <a:rPr lang="en-US" sz="2600" dirty="0"/>
              <a:t>Plan the audit to ensure all goals are met on time and on budget.</a:t>
            </a:r>
          </a:p>
          <a:p>
            <a:pPr lvl="1"/>
            <a:r>
              <a:rPr lang="en-US" sz="2600" dirty="0"/>
              <a:t>Conduct the audit while sticking to the plan and documenting any deviations therefrom.</a:t>
            </a:r>
          </a:p>
          <a:p>
            <a:pPr lvl="1"/>
            <a:r>
              <a:rPr lang="en-US" sz="2600" dirty="0"/>
              <a:t>Document the results, because the wealth of information generated is both valuable and volatile.</a:t>
            </a:r>
          </a:p>
          <a:p>
            <a:pPr lvl="1"/>
            <a:r>
              <a:rPr lang="en-US" sz="2600" dirty="0"/>
              <a:t>Communicate the results to the right leaders in order to achieve and sustain a strong security posture</a:t>
            </a:r>
          </a:p>
        </p:txBody>
      </p:sp>
      <p:sp>
        <p:nvSpPr>
          <p:cNvPr id="5" name="Footer Placeholder 4">
            <a:extLst>
              <a:ext uri="{FF2B5EF4-FFF2-40B4-BE49-F238E27FC236}">
                <a16:creationId xmlns:a16="http://schemas.microsoft.com/office/drawing/2014/main" id="{8A47F963-D3B5-40B5-BF53-55D882E02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83C5BD-B144-42B5-9DB7-35CEBA77450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397</a:t>
            </a:fld>
            <a:endParaRPr lang="en"/>
          </a:p>
        </p:txBody>
      </p:sp>
    </p:spTree>
    <p:extLst>
      <p:ext uri="{BB962C8B-B14F-4D97-AF65-F5344CB8AC3E}">
        <p14:creationId xmlns:p14="http://schemas.microsoft.com/office/powerpoint/2010/main" val="235394824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spcFirstLastPara="1" vert="horz" wrap="square" lIns="91440" tIns="45720" rIns="91440" bIns="45720" rtlCol="0" anchor="ctr" anchorCtr="0">
            <a:normAutofit fontScale="97500"/>
          </a:bodyPr>
          <a:lstStyle/>
          <a:p>
            <a:r>
              <a:rPr lang="en-US" sz="3200" dirty="0">
                <a:solidFill>
                  <a:schemeClr val="bg1"/>
                </a:solidFill>
              </a:rPr>
              <a:t>Internal Audit</a:t>
            </a:r>
          </a:p>
        </p:txBody>
      </p:sp>
      <p:sp>
        <p:nvSpPr>
          <p:cNvPr id="3" name="Content Placeholder 2"/>
          <p:cNvSpPr>
            <a:spLocks noGrp="1"/>
          </p:cNvSpPr>
          <p:nvPr>
            <p:ph idx="1"/>
          </p:nvPr>
        </p:nvSpPr>
        <p:spPr>
          <a:xfrm>
            <a:off x="838199" y="1825625"/>
            <a:ext cx="7469623" cy="4351200"/>
          </a:xfrm>
        </p:spPr>
        <p:txBody>
          <a:bodyPr/>
          <a:lstStyle/>
          <a:p>
            <a:pPr marL="0" indent="0">
              <a:lnSpc>
                <a:spcPct val="100000"/>
              </a:lnSpc>
              <a:spcBef>
                <a:spcPts val="800"/>
              </a:spcBef>
              <a:buNone/>
            </a:pPr>
            <a:r>
              <a:rPr lang="en-US" sz="2400" b="1" dirty="0"/>
              <a:t>Internal Audits</a:t>
            </a:r>
          </a:p>
          <a:p>
            <a:pPr marL="457189" lvl="1" indent="0">
              <a:lnSpc>
                <a:spcPct val="100000"/>
              </a:lnSpc>
              <a:spcBef>
                <a:spcPts val="800"/>
              </a:spcBef>
              <a:buNone/>
            </a:pPr>
            <a:r>
              <a:rPr lang="en-US" sz="1867" dirty="0"/>
              <a:t>Benefits</a:t>
            </a:r>
          </a:p>
          <a:p>
            <a:pPr lvl="2">
              <a:lnSpc>
                <a:spcPct val="100000"/>
              </a:lnSpc>
              <a:spcBef>
                <a:spcPts val="800"/>
              </a:spcBef>
            </a:pPr>
            <a:r>
              <a:rPr lang="en-US" sz="2133" dirty="0"/>
              <a:t> Auditors familiar with inner workings</a:t>
            </a:r>
          </a:p>
          <a:p>
            <a:pPr lvl="2">
              <a:lnSpc>
                <a:spcPct val="100000"/>
              </a:lnSpc>
              <a:spcBef>
                <a:spcPts val="800"/>
              </a:spcBef>
            </a:pPr>
            <a:r>
              <a:rPr lang="en-US" sz="2133" dirty="0"/>
              <a:t>Allows the organization to be more agile in its assessment efforts</a:t>
            </a:r>
          </a:p>
          <a:p>
            <a:pPr marL="457189" lvl="1" indent="0">
              <a:lnSpc>
                <a:spcPct val="100000"/>
              </a:lnSpc>
              <a:spcBef>
                <a:spcPts val="800"/>
              </a:spcBef>
              <a:buNone/>
            </a:pPr>
            <a:r>
              <a:rPr lang="en-US" sz="1867" dirty="0"/>
              <a:t>Disadvantage</a:t>
            </a:r>
          </a:p>
          <a:p>
            <a:pPr lvl="2">
              <a:lnSpc>
                <a:spcPct val="100000"/>
              </a:lnSpc>
              <a:spcBef>
                <a:spcPts val="800"/>
              </a:spcBef>
            </a:pPr>
            <a:r>
              <a:rPr lang="en-US" sz="2133" dirty="0"/>
              <a:t>Limited exposure to other approaches to both securing and exploiting information systems. </a:t>
            </a:r>
          </a:p>
          <a:p>
            <a:pPr lvl="2">
              <a:lnSpc>
                <a:spcPct val="100000"/>
              </a:lnSpc>
              <a:spcBef>
                <a:spcPts val="800"/>
              </a:spcBef>
            </a:pPr>
            <a:r>
              <a:rPr lang="en-US" sz="2133" dirty="0"/>
              <a:t>Potential conflict of interest</a:t>
            </a:r>
          </a:p>
          <a:p>
            <a:pPr lvl="2">
              <a:lnSpc>
                <a:spcPct val="100000"/>
              </a:lnSpc>
              <a:spcBef>
                <a:spcPts val="800"/>
              </a:spcBef>
            </a:pPr>
            <a:endParaRPr lang="en-US" sz="2133" dirty="0"/>
          </a:p>
          <a:p>
            <a:pPr lvl="2">
              <a:lnSpc>
                <a:spcPct val="100000"/>
              </a:lnSpc>
              <a:spcBef>
                <a:spcPts val="800"/>
              </a:spcBef>
            </a:pPr>
            <a:endParaRPr lang="en-US" sz="1600" dirty="0"/>
          </a:p>
        </p:txBody>
      </p:sp>
      <p:sp>
        <p:nvSpPr>
          <p:cNvPr id="5" name="Footer Placeholder 4">
            <a:extLst>
              <a:ext uri="{FF2B5EF4-FFF2-40B4-BE49-F238E27FC236}">
                <a16:creationId xmlns:a16="http://schemas.microsoft.com/office/drawing/2014/main" id="{9976B3EE-6785-4C19-A13C-ADD5C155A4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B5AD52-0D6A-4761-A8F1-C97011456A2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398</a:t>
            </a:fld>
            <a:endParaRPr lang="en"/>
          </a:p>
        </p:txBody>
      </p:sp>
    </p:spTree>
    <p:extLst>
      <p:ext uri="{BB962C8B-B14F-4D97-AF65-F5344CB8AC3E}">
        <p14:creationId xmlns:p14="http://schemas.microsoft.com/office/powerpoint/2010/main" val="335026578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spcFirstLastPara="1" vert="horz" wrap="square" lIns="91440" tIns="45720" rIns="91440" bIns="45720" rtlCol="0" anchor="ctr" anchorCtr="0">
            <a:normAutofit fontScale="97500"/>
          </a:bodyPr>
          <a:lstStyle/>
          <a:p>
            <a:r>
              <a:rPr lang="en-US" sz="3200" dirty="0">
                <a:solidFill>
                  <a:schemeClr val="bg1"/>
                </a:solidFill>
              </a:rPr>
              <a:t>External </a:t>
            </a:r>
            <a:r>
              <a:rPr lang="en-US" sz="3200" dirty="0" err="1">
                <a:solidFill>
                  <a:schemeClr val="bg1"/>
                </a:solidFill>
              </a:rPr>
              <a:t>Audity</a:t>
            </a:r>
            <a:endParaRPr lang="en-US" sz="3200"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b="1" dirty="0"/>
              <a:t>Third-Party Audits</a:t>
            </a:r>
          </a:p>
          <a:p>
            <a:pPr lvl="1"/>
            <a:r>
              <a:rPr lang="en-US" sz="1867" dirty="0"/>
              <a:t>Advantages</a:t>
            </a:r>
          </a:p>
          <a:p>
            <a:pPr lvl="2"/>
            <a:r>
              <a:rPr lang="en-US" sz="2133" dirty="0"/>
              <a:t>Experience testing other organizations</a:t>
            </a:r>
          </a:p>
          <a:p>
            <a:pPr lvl="2"/>
            <a:r>
              <a:rPr lang="en-US" sz="2133" dirty="0"/>
              <a:t>Unaware of the internal dynamics and politics of the target organization</a:t>
            </a:r>
          </a:p>
          <a:p>
            <a:pPr lvl="1"/>
            <a:r>
              <a:rPr lang="en-US" sz="1867" dirty="0"/>
              <a:t>Disadvantage</a:t>
            </a:r>
          </a:p>
          <a:p>
            <a:pPr lvl="2"/>
            <a:r>
              <a:rPr lang="en-US" sz="2133" dirty="0"/>
              <a:t>Cost</a:t>
            </a:r>
          </a:p>
          <a:p>
            <a:pPr lvl="1"/>
            <a:r>
              <a:rPr lang="en-US" sz="1867" dirty="0"/>
              <a:t>Signing a nondisclosure agreement is almost always a prerequisite before a third-party team is permitted to audit an organization’s systems</a:t>
            </a:r>
          </a:p>
          <a:p>
            <a:pPr lvl="2"/>
            <a:endParaRPr lang="en-US" sz="2400" dirty="0"/>
          </a:p>
        </p:txBody>
      </p:sp>
      <p:sp>
        <p:nvSpPr>
          <p:cNvPr id="5" name="Footer Placeholder 4">
            <a:extLst>
              <a:ext uri="{FF2B5EF4-FFF2-40B4-BE49-F238E27FC236}">
                <a16:creationId xmlns:a16="http://schemas.microsoft.com/office/drawing/2014/main" id="{650EAE10-AD04-4AF6-8288-9EB59DA744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58DB9A-3B65-47B7-85EB-14F18C74FF6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399</a:t>
            </a:fld>
            <a:endParaRPr lang="en"/>
          </a:p>
        </p:txBody>
      </p:sp>
    </p:spTree>
    <p:extLst>
      <p:ext uri="{BB962C8B-B14F-4D97-AF65-F5344CB8AC3E}">
        <p14:creationId xmlns:p14="http://schemas.microsoft.com/office/powerpoint/2010/main" val="2877012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582676" y="299991"/>
            <a:ext cx="8229600" cy="8320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dirty="0">
                <a:solidFill>
                  <a:srgbClr val="262530"/>
                </a:solidFill>
                <a:latin typeface="Assistant ExtraBold"/>
                <a:ea typeface="Assistant ExtraBold"/>
                <a:cs typeface="Assistant ExtraBold"/>
                <a:sym typeface="Assistant ExtraBold"/>
              </a:rPr>
              <a:t>The 8 Domains of CISSP</a:t>
            </a:r>
            <a:endParaRPr sz="1600" dirty="0">
              <a:latin typeface="Assistant"/>
              <a:ea typeface="Assistant"/>
              <a:cs typeface="Assistant"/>
              <a:sym typeface="Assistant"/>
            </a:endParaRPr>
          </a:p>
        </p:txBody>
      </p:sp>
      <p:sp>
        <p:nvSpPr>
          <p:cNvPr id="109" name="Google Shape;109;p21"/>
          <p:cNvSpPr txBox="1">
            <a:spLocks noGrp="1"/>
          </p:cNvSpPr>
          <p:nvPr>
            <p:ph idx="1"/>
          </p:nvPr>
        </p:nvSpPr>
        <p:spPr>
          <a:xfrm>
            <a:off x="582664" y="1251967"/>
            <a:ext cx="4856400" cy="4594000"/>
          </a:xfrm>
          <a:prstGeom prst="rect">
            <a:avLst/>
          </a:prstGeom>
          <a:noFill/>
          <a:ln>
            <a:noFill/>
          </a:ln>
        </p:spPr>
        <p:txBody>
          <a:bodyPr spcFirstLastPara="1" wrap="square" lIns="100767" tIns="50367" rIns="100767" bIns="50367" anchor="ctr" anchorCtr="0">
            <a:noAutofit/>
          </a:bodyPr>
          <a:lstStyle/>
          <a:p>
            <a:pPr marL="372524" indent="-220128">
              <a:spcBef>
                <a:spcPts val="0"/>
              </a:spcBef>
              <a:buClr>
                <a:srgbClr val="161B25"/>
              </a:buClr>
              <a:buSzPts val="1000"/>
              <a:buFont typeface="Assistant SemiBold"/>
              <a:buChar char="●"/>
            </a:pPr>
            <a:r>
              <a:rPr lang="en" sz="2133" dirty="0">
                <a:latin typeface="Assistant SemiBold"/>
                <a:ea typeface="Assistant SemiBold"/>
                <a:cs typeface="Assistant SemiBold"/>
                <a:sym typeface="Assistant SemiBold"/>
              </a:rPr>
              <a:t>Domain 1:   Security and Risk Management</a:t>
            </a:r>
            <a:endParaRPr sz="2133" dirty="0">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dirty="0">
                <a:latin typeface="Assistant SemiBold"/>
                <a:ea typeface="Assistant SemiBold"/>
                <a:cs typeface="Assistant SemiBold"/>
                <a:sym typeface="Assistant SemiBold"/>
              </a:rPr>
              <a:t>Domain 2:  Asset Security</a:t>
            </a:r>
            <a:endParaRPr sz="2133" dirty="0">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dirty="0">
                <a:latin typeface="Assistant SemiBold"/>
                <a:ea typeface="Assistant SemiBold"/>
                <a:cs typeface="Assistant SemiBold"/>
                <a:sym typeface="Assistant SemiBold"/>
              </a:rPr>
              <a:t>Domain 3:  Security Architecture and Engineering</a:t>
            </a:r>
            <a:endParaRPr sz="2133" dirty="0">
              <a:latin typeface="Assistant SemiBold"/>
              <a:ea typeface="Assistant SemiBold"/>
              <a:cs typeface="Assistant SemiBold"/>
              <a:sym typeface="Assistant SemiBold"/>
            </a:endParaRPr>
          </a:p>
          <a:p>
            <a:pPr marL="694249" lvl="1" indent="-321725">
              <a:spcBef>
                <a:spcPts val="667"/>
              </a:spcBef>
              <a:buFont typeface="Assistant SemiBold"/>
              <a:buChar char="○"/>
            </a:pPr>
            <a:r>
              <a:rPr lang="en-US" dirty="0">
                <a:solidFill>
                  <a:schemeClr val="dk1"/>
                </a:solidFill>
                <a:latin typeface="Assistant SemiBold"/>
                <a:ea typeface="Assistant SemiBold"/>
                <a:cs typeface="Assistant SemiBold"/>
                <a:sym typeface="Assistant SemiBold"/>
              </a:rPr>
              <a:t>Cryptography</a:t>
            </a:r>
            <a:endParaRPr lang="en-US" dirty="0">
              <a:latin typeface="Assistant SemiBold"/>
              <a:ea typeface="Assistant SemiBold"/>
              <a:cs typeface="Assistant SemiBold"/>
              <a:sym typeface="Assistant SemiBold"/>
            </a:endParaRPr>
          </a:p>
          <a:p>
            <a:pPr marL="694249" lvl="1" indent="-321725">
              <a:spcBef>
                <a:spcPts val="667"/>
              </a:spcBef>
              <a:buFont typeface="Assistant SemiBold"/>
              <a:buChar char="○"/>
            </a:pPr>
            <a:r>
              <a:rPr lang="en" i="0" u="none" strike="noStrike" cap="none" dirty="0">
                <a:solidFill>
                  <a:schemeClr val="dk1"/>
                </a:solidFill>
                <a:latin typeface="Assistant SemiBold"/>
                <a:ea typeface="Assistant SemiBold"/>
                <a:cs typeface="Assistant SemiBold"/>
                <a:sym typeface="Assistant SemiBold"/>
              </a:rPr>
              <a:t>Security Architecture and Design</a:t>
            </a:r>
            <a:endParaRPr dirty="0">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dirty="0">
                <a:latin typeface="Assistant SemiBold"/>
                <a:ea typeface="Assistant SemiBold"/>
                <a:cs typeface="Assistant SemiBold"/>
                <a:sym typeface="Assistant SemiBold"/>
              </a:rPr>
              <a:t>Domain 4:   Identity and Access Management</a:t>
            </a:r>
            <a:endParaRPr sz="2133" dirty="0">
              <a:latin typeface="Assistant SemiBold"/>
              <a:ea typeface="Assistant SemiBold"/>
              <a:cs typeface="Assistant SemiBold"/>
              <a:sym typeface="Assistant SemiBold"/>
            </a:endParaRPr>
          </a:p>
        </p:txBody>
      </p:sp>
      <p:sp>
        <p:nvSpPr>
          <p:cNvPr id="2" name="Footer Placeholder 1">
            <a:extLst>
              <a:ext uri="{FF2B5EF4-FFF2-40B4-BE49-F238E27FC236}">
                <a16:creationId xmlns:a16="http://schemas.microsoft.com/office/drawing/2014/main" id="{469265E1-E4AD-4C26-B123-80AF20C366F2}"/>
              </a:ext>
            </a:extLst>
          </p:cNvPr>
          <p:cNvSpPr>
            <a:spLocks noGrp="1"/>
          </p:cNvSpPr>
          <p:nvPr>
            <p:ph type="ftr" sz="quarter" idx="11"/>
          </p:nvPr>
        </p:nvSpPr>
        <p:spPr/>
        <p:txBody>
          <a:bodyPr/>
          <a:lstStyle/>
          <a:p>
            <a:endParaRPr lang="en-US"/>
          </a:p>
        </p:txBody>
      </p:sp>
      <p:sp>
        <p:nvSpPr>
          <p:cNvPr id="110" name="Google Shape;110;p2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a:t>
            </a:fld>
            <a:endParaRPr kern="0">
              <a:solidFill>
                <a:srgbClr val="000000"/>
              </a:solidFill>
            </a:endParaRPr>
          </a:p>
        </p:txBody>
      </p:sp>
      <p:sp>
        <p:nvSpPr>
          <p:cNvPr id="111" name="Google Shape;111;p21"/>
          <p:cNvSpPr txBox="1"/>
          <p:nvPr/>
        </p:nvSpPr>
        <p:spPr>
          <a:xfrm>
            <a:off x="6426767" y="1251967"/>
            <a:ext cx="5035600" cy="4776800"/>
          </a:xfrm>
          <a:prstGeom prst="rect">
            <a:avLst/>
          </a:prstGeom>
          <a:noFill/>
          <a:ln>
            <a:noFill/>
          </a:ln>
        </p:spPr>
        <p:txBody>
          <a:bodyPr spcFirstLastPara="1" wrap="square" lIns="121900" tIns="121900" rIns="121900" bIns="121900" anchor="t" anchorCtr="0">
            <a:noAutofit/>
          </a:bodyPr>
          <a:lstStyle/>
          <a:p>
            <a:pPr marL="609585" indent="-389457" defTabSz="1219170">
              <a:lnSpc>
                <a:spcPct val="90000"/>
              </a:lnSpc>
              <a:spcBef>
                <a:spcPts val="667"/>
              </a:spcBef>
              <a:buClr>
                <a:srgbClr val="000000"/>
              </a:buClr>
              <a:buSzPts val="1000"/>
              <a:buFont typeface="Assistant SemiBold"/>
              <a:buChar char="●"/>
            </a:pPr>
            <a:r>
              <a:rPr lang="en" sz="2133" kern="0" dirty="0">
                <a:solidFill>
                  <a:srgbClr val="000000"/>
                </a:solidFill>
                <a:latin typeface="Assistant SemiBold"/>
                <a:ea typeface="Assistant SemiBold"/>
                <a:cs typeface="Assistant SemiBold"/>
                <a:sym typeface="Assistant SemiBold"/>
              </a:rPr>
              <a:t>Domain 5:  Communications and Network Security</a:t>
            </a:r>
            <a:endParaRPr sz="2133" kern="0" dirty="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dirty="0">
                <a:solidFill>
                  <a:srgbClr val="000000"/>
                </a:solidFill>
                <a:latin typeface="Assistant SemiBold"/>
                <a:ea typeface="Assistant SemiBold"/>
                <a:cs typeface="Assistant SemiBold"/>
                <a:sym typeface="Assistant SemiBold"/>
              </a:rPr>
              <a:t>Domain 6:  Security Assessment and Testing</a:t>
            </a:r>
            <a:endParaRPr sz="2133" kern="0" dirty="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dirty="0">
                <a:solidFill>
                  <a:srgbClr val="000000"/>
                </a:solidFill>
                <a:latin typeface="Assistant SemiBold"/>
                <a:ea typeface="Assistant SemiBold"/>
                <a:cs typeface="Assistant SemiBold"/>
                <a:sym typeface="Assistant SemiBold"/>
              </a:rPr>
              <a:t>Domain 7:  Security Operations</a:t>
            </a:r>
            <a:endParaRPr sz="2133" kern="0" dirty="0">
              <a:solidFill>
                <a:srgbClr val="000000"/>
              </a:solidFill>
              <a:latin typeface="Assistant SemiBold"/>
              <a:ea typeface="Assistant SemiBold"/>
              <a:cs typeface="Assistant SemiBold"/>
              <a:sym typeface="Assistant SemiBold"/>
            </a:endParaRPr>
          </a:p>
          <a:p>
            <a:pPr marL="1219170" lvl="1" indent="-440256" defTabSz="1219170">
              <a:lnSpc>
                <a:spcPct val="90000"/>
              </a:lnSpc>
              <a:buClr>
                <a:srgbClr val="000000"/>
              </a:buClr>
              <a:buSzPts val="1600"/>
              <a:buFont typeface="Assistant SemiBold"/>
              <a:buChar char="○"/>
            </a:pPr>
            <a:r>
              <a:rPr lang="en" sz="2133" kern="0" dirty="0">
                <a:solidFill>
                  <a:srgbClr val="000000"/>
                </a:solidFill>
                <a:latin typeface="Assistant SemiBold"/>
                <a:ea typeface="Assistant SemiBold"/>
                <a:cs typeface="Assistant SemiBold"/>
                <a:sym typeface="Assistant SemiBold"/>
              </a:rPr>
              <a:t>Redundancy</a:t>
            </a:r>
            <a:endParaRPr sz="2133" kern="0" dirty="0">
              <a:solidFill>
                <a:srgbClr val="000000"/>
              </a:solidFill>
              <a:latin typeface="Assistant SemiBold"/>
              <a:ea typeface="Assistant SemiBold"/>
              <a:cs typeface="Assistant SemiBold"/>
              <a:sym typeface="Assistant SemiBold"/>
            </a:endParaRPr>
          </a:p>
          <a:p>
            <a:pPr marL="1219170" lvl="1" indent="-440256" defTabSz="1219170">
              <a:lnSpc>
                <a:spcPct val="90000"/>
              </a:lnSpc>
              <a:buClr>
                <a:srgbClr val="000000"/>
              </a:buClr>
              <a:buSzPts val="1600"/>
              <a:buFont typeface="Assistant SemiBold"/>
              <a:buChar char="○"/>
            </a:pPr>
            <a:r>
              <a:rPr lang="en" sz="2133" kern="0" dirty="0">
                <a:solidFill>
                  <a:srgbClr val="000000"/>
                </a:solidFill>
                <a:latin typeface="Assistant SemiBold"/>
                <a:ea typeface="Assistant SemiBold"/>
                <a:cs typeface="Assistant SemiBold"/>
                <a:sym typeface="Assistant SemiBold"/>
              </a:rPr>
              <a:t>Continuity of the Enterprise</a:t>
            </a:r>
            <a:endParaRPr sz="2133" kern="0" dirty="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dirty="0">
                <a:solidFill>
                  <a:srgbClr val="000000"/>
                </a:solidFill>
                <a:latin typeface="Assistant SemiBold"/>
                <a:ea typeface="Assistant SemiBold"/>
                <a:cs typeface="Assistant SemiBold"/>
                <a:sym typeface="Assistant SemiBold"/>
              </a:rPr>
              <a:t>Domain 8:  Software Development Security</a:t>
            </a:r>
            <a:endParaRPr sz="2133" kern="0" dirty="0">
              <a:solidFill>
                <a:srgbClr val="000000"/>
              </a:solidFill>
              <a:latin typeface="Assistant SemiBold"/>
              <a:ea typeface="Assistant SemiBold"/>
              <a:cs typeface="Assistant SemiBold"/>
              <a:sym typeface="Assistant SemiBold"/>
            </a:endParaRPr>
          </a:p>
          <a:p>
            <a:pPr marL="372524" indent="-135463" defTabSz="1219170">
              <a:lnSpc>
                <a:spcPct val="90000"/>
              </a:lnSpc>
              <a:spcBef>
                <a:spcPts val="667"/>
              </a:spcBef>
              <a:buClr>
                <a:srgbClr val="000000"/>
              </a:buClr>
              <a:buSzPts val="2000"/>
            </a:pPr>
            <a:endParaRPr sz="2133" kern="0" dirty="0">
              <a:solidFill>
                <a:srgbClr val="000000"/>
              </a:solidFill>
              <a:latin typeface="Assistant SemiBold"/>
              <a:ea typeface="Assistant SemiBold"/>
              <a:cs typeface="Assistant SemiBold"/>
              <a:sym typeface="Assistant SemiBold"/>
            </a:endParaRPr>
          </a:p>
          <a:p>
            <a:pPr defTabSz="1219170">
              <a:buClr>
                <a:srgbClr val="000000"/>
              </a:buClr>
            </a:pPr>
            <a:endParaRPr sz="2133" kern="0" dirty="0">
              <a:solidFill>
                <a:srgbClr val="000000"/>
              </a:solidFill>
              <a:latin typeface="Assistant SemiBold"/>
              <a:ea typeface="Assistant SemiBold"/>
              <a:cs typeface="Assistant SemiBold"/>
              <a:sym typeface="Assistant SemiBold"/>
            </a:endParaRPr>
          </a:p>
        </p:txBody>
      </p:sp>
    </p:spTree>
    <p:extLst>
      <p:ext uri="{BB962C8B-B14F-4D97-AF65-F5344CB8AC3E}">
        <p14:creationId xmlns:p14="http://schemas.microsoft.com/office/powerpoint/2010/main" val="126499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3D06D8-BDF5-4A58-991C-53586F2544B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40</a:t>
            </a:fld>
            <a:endParaRPr lang="en"/>
          </a:p>
        </p:txBody>
      </p:sp>
      <p:pic>
        <p:nvPicPr>
          <p:cNvPr id="4" name="Picture 3">
            <a:extLst>
              <a:ext uri="{FF2B5EF4-FFF2-40B4-BE49-F238E27FC236}">
                <a16:creationId xmlns:a16="http://schemas.microsoft.com/office/drawing/2014/main" id="{B16193E1-F515-4A22-86C9-BBC189C84644}"/>
              </a:ext>
            </a:extLst>
          </p:cNvPr>
          <p:cNvPicPr>
            <a:picLocks noChangeAspect="1"/>
          </p:cNvPicPr>
          <p:nvPr/>
        </p:nvPicPr>
        <p:blipFill>
          <a:blip r:embed="rId3"/>
          <a:stretch>
            <a:fillRect/>
          </a:stretch>
        </p:blipFill>
        <p:spPr>
          <a:xfrm>
            <a:off x="1159726" y="1476377"/>
            <a:ext cx="8779727" cy="4460440"/>
          </a:xfrm>
          <a:prstGeom prst="rect">
            <a:avLst/>
          </a:prstGeom>
        </p:spPr>
      </p:pic>
      <p:sp>
        <p:nvSpPr>
          <p:cNvPr id="5" name="TextBox 4">
            <a:extLst>
              <a:ext uri="{FF2B5EF4-FFF2-40B4-BE49-F238E27FC236}">
                <a16:creationId xmlns:a16="http://schemas.microsoft.com/office/drawing/2014/main" id="{D6908C36-A4EC-4B81-B5E8-AE5B3AD3EA1B}"/>
              </a:ext>
            </a:extLst>
          </p:cNvPr>
          <p:cNvSpPr txBox="1"/>
          <p:nvPr/>
        </p:nvSpPr>
        <p:spPr>
          <a:xfrm>
            <a:off x="862361" y="453483"/>
            <a:ext cx="9538010" cy="584775"/>
          </a:xfrm>
          <a:prstGeom prst="rect">
            <a:avLst/>
          </a:prstGeom>
          <a:noFill/>
        </p:spPr>
        <p:txBody>
          <a:bodyPr wrap="square" rtlCol="0">
            <a:spAutoFit/>
          </a:bodyPr>
          <a:lstStyle/>
          <a:p>
            <a:r>
              <a:rPr lang="en-US" sz="3200"/>
              <a:t>Information Security Policy Framework </a:t>
            </a:r>
            <a:endParaRPr lang="en-US" sz="3200" dirty="0"/>
          </a:p>
        </p:txBody>
      </p:sp>
    </p:spTree>
    <p:extLst>
      <p:ext uri="{BB962C8B-B14F-4D97-AF65-F5344CB8AC3E}">
        <p14:creationId xmlns:p14="http://schemas.microsoft.com/office/powerpoint/2010/main" val="2591314883"/>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spcFirstLastPara="1" vert="horz" wrap="square" lIns="91440" tIns="45720" rIns="91440" bIns="45720" rtlCol="0" anchor="ctr" anchorCtr="0">
            <a:normAutofit fontScale="97500"/>
          </a:bodyPr>
          <a:lstStyle/>
          <a:p>
            <a:r>
              <a:rPr lang="en-US" sz="3200" dirty="0">
                <a:solidFill>
                  <a:schemeClr val="bg1"/>
                </a:solidFill>
              </a:rPr>
              <a:t>Service Organizational Control Documents</a:t>
            </a:r>
          </a:p>
        </p:txBody>
      </p:sp>
      <p:sp>
        <p:nvSpPr>
          <p:cNvPr id="3" name="Content Placeholder 2"/>
          <p:cNvSpPr>
            <a:spLocks noGrp="1"/>
          </p:cNvSpPr>
          <p:nvPr>
            <p:ph idx="1"/>
          </p:nvPr>
        </p:nvSpPr>
        <p:spPr/>
        <p:txBody>
          <a:bodyPr>
            <a:normAutofit/>
          </a:bodyPr>
          <a:lstStyle/>
          <a:p>
            <a:pPr lvl="1"/>
            <a:r>
              <a:rPr lang="en-US" sz="1867" dirty="0"/>
              <a:t>Service Organizations are replacing traditional in-house functions (payroll processing, medical claims processing,  human resources, document, workflow, and tax processing. </a:t>
            </a:r>
          </a:p>
          <a:p>
            <a:pPr lvl="1"/>
            <a:r>
              <a:rPr lang="en-US" sz="1867" dirty="0"/>
              <a:t>SOC for Service Organizations reports help service providers build trust and confidence in their services and controls</a:t>
            </a:r>
          </a:p>
          <a:p>
            <a:pPr lvl="2"/>
            <a:r>
              <a:rPr lang="en-US" dirty="0"/>
              <a:t>SOC 1 Pertains to financial controls</a:t>
            </a:r>
          </a:p>
          <a:p>
            <a:pPr lvl="2"/>
            <a:r>
              <a:rPr lang="en-US" sz="2133" dirty="0"/>
              <a:t>SOC 2 Pertains to trust services (Security, Availability, Confidentiality, Process Integrity, and Privacy)</a:t>
            </a:r>
          </a:p>
          <a:p>
            <a:pPr lvl="2"/>
            <a:r>
              <a:rPr lang="en-US" sz="2133" dirty="0"/>
              <a:t>SOC 3 Also pertains to trust services (Security, Availability, Confidentiality, Process Integrity, and Privacy)</a:t>
            </a:r>
          </a:p>
        </p:txBody>
      </p:sp>
      <p:sp>
        <p:nvSpPr>
          <p:cNvPr id="5" name="Footer Placeholder 4">
            <a:extLst>
              <a:ext uri="{FF2B5EF4-FFF2-40B4-BE49-F238E27FC236}">
                <a16:creationId xmlns:a16="http://schemas.microsoft.com/office/drawing/2014/main" id="{E52D3BCF-3550-4091-8C18-A7B5AFB813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ED95F3-C772-4F90-A866-AEE04EC4984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400</a:t>
            </a:fld>
            <a:endParaRPr lang="en"/>
          </a:p>
        </p:txBody>
      </p:sp>
    </p:spTree>
    <p:extLst>
      <p:ext uri="{BB962C8B-B14F-4D97-AF65-F5344CB8AC3E}">
        <p14:creationId xmlns:p14="http://schemas.microsoft.com/office/powerpoint/2010/main" val="379969293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Vulnerability Assessment</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C5E79FC2-55F5-4932-9F4D-4DF340A43F2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401</a:t>
            </a:fld>
            <a:endParaRPr lang="en-US" sz="600">
              <a:solidFill>
                <a:srgbClr val="FFFFFF"/>
              </a:solidFill>
            </a:endParaRPr>
          </a:p>
        </p:txBody>
      </p:sp>
    </p:spTree>
    <p:extLst>
      <p:ext uri="{BB962C8B-B14F-4D97-AF65-F5344CB8AC3E}">
        <p14:creationId xmlns:p14="http://schemas.microsoft.com/office/powerpoint/2010/main" val="18344293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ED58-EB4E-F242-8653-1B8C239071CA}"/>
              </a:ext>
            </a:extLst>
          </p:cNvPr>
          <p:cNvSpPr>
            <a:spLocks noGrp="1"/>
          </p:cNvSpPr>
          <p:nvPr>
            <p:ph type="title"/>
          </p:nvPr>
        </p:nvSpPr>
        <p:spPr/>
        <p:txBody>
          <a:bodyPr/>
          <a:lstStyle/>
          <a:p>
            <a:r>
              <a:rPr lang="en-US" dirty="0"/>
              <a:t>Vulnerability Assessment</a:t>
            </a:r>
          </a:p>
        </p:txBody>
      </p:sp>
      <p:sp>
        <p:nvSpPr>
          <p:cNvPr id="5" name="Footer Placeholder 4">
            <a:extLst>
              <a:ext uri="{FF2B5EF4-FFF2-40B4-BE49-F238E27FC236}">
                <a16:creationId xmlns:a16="http://schemas.microsoft.com/office/drawing/2014/main" id="{146B58A7-7B97-4794-9E69-1639CDDF8619}"/>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267AD7F5-1F00-4E98-97CF-49C2AEE6665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402</a:t>
            </a:fld>
            <a:endParaRPr lang="en-US" dirty="0"/>
          </a:p>
        </p:txBody>
      </p:sp>
      <p:sp>
        <p:nvSpPr>
          <p:cNvPr id="3" name="Rectangle 2">
            <a:extLst>
              <a:ext uri="{FF2B5EF4-FFF2-40B4-BE49-F238E27FC236}">
                <a16:creationId xmlns:a16="http://schemas.microsoft.com/office/drawing/2014/main" id="{57C31A51-FFB6-0645-B20B-367C8B0652F5}"/>
              </a:ext>
            </a:extLst>
          </p:cNvPr>
          <p:cNvSpPr/>
          <p:nvPr/>
        </p:nvSpPr>
        <p:spPr>
          <a:xfrm>
            <a:off x="447760" y="1549785"/>
            <a:ext cx="9338209" cy="3354765"/>
          </a:xfrm>
          <a:prstGeom prst="rect">
            <a:avLst/>
          </a:prstGeom>
        </p:spPr>
        <p:txBody>
          <a:bodyPr wrap="square">
            <a:spAutoFit/>
          </a:bodyPr>
          <a:lstStyle/>
          <a:p>
            <a:pPr marL="380990" lvl="2" indent="-380990">
              <a:spcBef>
                <a:spcPts val="800"/>
              </a:spcBef>
              <a:buFont typeface="Arial" panose="020B0604020202020204" pitchFamily="34" charset="0"/>
              <a:buChar char="•"/>
            </a:pPr>
            <a:r>
              <a:rPr lang="en-US" sz="2400" dirty="0">
                <a:solidFill>
                  <a:srgbClr val="161B25"/>
                </a:solidFill>
                <a:cs typeface="Assistant SemiBold"/>
                <a:sym typeface="Assistant SemiBold"/>
              </a:rPr>
              <a:t>Passive evaluation of security posture and determines if known weaknesses exist</a:t>
            </a:r>
          </a:p>
          <a:p>
            <a:pPr marL="380990" lvl="2" indent="-380990">
              <a:spcBef>
                <a:spcPts val="800"/>
              </a:spcBef>
              <a:buFont typeface="Arial" panose="020B0604020202020204" pitchFamily="34" charset="0"/>
              <a:buChar char="•"/>
            </a:pPr>
            <a:r>
              <a:rPr lang="en-US" sz="2400" dirty="0">
                <a:solidFill>
                  <a:srgbClr val="161B25"/>
                </a:solidFill>
                <a:cs typeface="Assistant SemiBold"/>
                <a:sym typeface="Assistant SemiBold"/>
              </a:rPr>
              <a:t>Audits measure degree of compliance.  Assessments look for known flaws (Unauthorized hosts, vulnerable services, weak passwords, default or misconfigured settings)</a:t>
            </a:r>
          </a:p>
          <a:p>
            <a:pPr marL="380990" lvl="2" indent="-380990">
              <a:spcBef>
                <a:spcPts val="800"/>
              </a:spcBef>
              <a:buFont typeface="Arial" panose="020B0604020202020204" pitchFamily="34" charset="0"/>
              <a:buChar char="•"/>
            </a:pPr>
            <a:r>
              <a:rPr lang="en-US" sz="2400" dirty="0">
                <a:solidFill>
                  <a:srgbClr val="161B25"/>
                </a:solidFill>
                <a:cs typeface="Assistant SemiBold"/>
                <a:sym typeface="Assistant SemiBold"/>
              </a:rPr>
              <a:t>Assessors do not correct problems, they assess and report</a:t>
            </a:r>
          </a:p>
          <a:p>
            <a:pPr marL="380990" lvl="2" indent="-380990">
              <a:spcBef>
                <a:spcPts val="800"/>
              </a:spcBef>
              <a:buFont typeface="Arial" panose="020B0604020202020204" pitchFamily="34" charset="0"/>
              <a:buChar char="•"/>
            </a:pPr>
            <a:r>
              <a:rPr lang="en-US" sz="2400" dirty="0">
                <a:solidFill>
                  <a:srgbClr val="161B25"/>
                </a:solidFill>
                <a:cs typeface="Assistant SemiBold"/>
                <a:sym typeface="Assistant SemiBold"/>
              </a:rPr>
              <a:t>Vulnerability assessments should only be conducted with senior management’s approval in writing</a:t>
            </a:r>
          </a:p>
        </p:txBody>
      </p:sp>
    </p:spTree>
    <p:extLst>
      <p:ext uri="{BB962C8B-B14F-4D97-AF65-F5344CB8AC3E}">
        <p14:creationId xmlns:p14="http://schemas.microsoft.com/office/powerpoint/2010/main" val="18038336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spcFirstLastPara="1" vert="horz" wrap="square" lIns="91440" tIns="45720" rIns="91440" bIns="45720" rtlCol="0" anchor="ctr" anchorCtr="0">
            <a:normAutofit fontScale="97500"/>
          </a:bodyPr>
          <a:lstStyle/>
          <a:p>
            <a:pPr algn="l"/>
            <a:r>
              <a:rPr lang="en-US" sz="3733" dirty="0">
                <a:latin typeface="Assistant ExtraBold"/>
                <a:cs typeface="Assistant ExtraBold"/>
                <a:sym typeface="Assistant ExtraBold"/>
              </a:rPr>
              <a:t>Types of Assessments</a:t>
            </a:r>
          </a:p>
        </p:txBody>
      </p:sp>
      <p:sp>
        <p:nvSpPr>
          <p:cNvPr id="3" name="Content Placeholder 2"/>
          <p:cNvSpPr>
            <a:spLocks noGrp="1"/>
          </p:cNvSpPr>
          <p:nvPr>
            <p:ph idx="1"/>
          </p:nvPr>
        </p:nvSpPr>
        <p:spPr>
          <a:xfrm>
            <a:off x="-422357" y="1847362"/>
            <a:ext cx="10767647" cy="4645513"/>
          </a:xfrm>
        </p:spPr>
        <p:txBody>
          <a:bodyPr>
            <a:normAutofit/>
          </a:bodyPr>
          <a:lstStyle/>
          <a:p>
            <a:pPr lvl="2"/>
            <a:r>
              <a:rPr lang="en-US" sz="2400" b="1" dirty="0"/>
              <a:t>Personnel testing: </a:t>
            </a:r>
            <a:r>
              <a:rPr lang="en-US" sz="2400" dirty="0"/>
              <a:t>Includes reviewing employee tasks and identifying vulnerabilities in the standard practices and procedures</a:t>
            </a:r>
          </a:p>
          <a:p>
            <a:pPr lvl="2"/>
            <a:r>
              <a:rPr lang="en-US" sz="2400" b="1" dirty="0"/>
              <a:t>Physical testing</a:t>
            </a:r>
            <a:r>
              <a:rPr lang="en-US" sz="2400" dirty="0"/>
              <a:t> includes reviewing facility and perimeter protection mechanisms. For instance, do the doors actually close automatically, and does an alarm sound if a door is held open too long? </a:t>
            </a:r>
          </a:p>
          <a:p>
            <a:pPr lvl="2"/>
            <a:r>
              <a:rPr lang="en-US" sz="2400" b="1" dirty="0"/>
              <a:t>System and network testing: </a:t>
            </a:r>
            <a:r>
              <a:rPr lang="en-US" sz="2400" dirty="0"/>
              <a:t>Automated scanning product identifies known system vulnerabilities, and some may </a:t>
            </a:r>
          </a:p>
          <a:p>
            <a:pPr marL="457189" lvl="1" indent="0">
              <a:buNone/>
            </a:pPr>
            <a:endParaRPr lang="en-US" dirty="0"/>
          </a:p>
          <a:p>
            <a:pPr lvl="1"/>
            <a:endParaRPr lang="en-US" b="1" dirty="0"/>
          </a:p>
        </p:txBody>
      </p:sp>
      <p:sp>
        <p:nvSpPr>
          <p:cNvPr id="5" name="Footer Placeholder 4">
            <a:extLst>
              <a:ext uri="{FF2B5EF4-FFF2-40B4-BE49-F238E27FC236}">
                <a16:creationId xmlns:a16="http://schemas.microsoft.com/office/drawing/2014/main" id="{747A406E-2DB8-4DDA-88B6-1868AA0725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8261CF-9B12-45B8-9CDA-AFE76BBADC9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403</a:t>
            </a:fld>
            <a:endParaRPr lang="en"/>
          </a:p>
        </p:txBody>
      </p:sp>
    </p:spTree>
    <p:extLst>
      <p:ext uri="{BB962C8B-B14F-4D97-AF65-F5344CB8AC3E}">
        <p14:creationId xmlns:p14="http://schemas.microsoft.com/office/powerpoint/2010/main" val="3264565158"/>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spcFirstLastPara="1" vert="horz" wrap="square" lIns="91440" tIns="45720" rIns="91440" bIns="45720" rtlCol="0" anchor="ctr" anchorCtr="0">
            <a:normAutofit fontScale="97500"/>
          </a:bodyPr>
          <a:lstStyle/>
          <a:p>
            <a:pPr algn="l"/>
            <a:r>
              <a:rPr lang="en-US" sz="3733" dirty="0" err="1">
                <a:latin typeface="Assistant ExtraBold"/>
                <a:cs typeface="Assistant ExtraBold"/>
                <a:sym typeface="Assistant ExtraBold"/>
              </a:rPr>
              <a:t>Footprinting</a:t>
            </a:r>
            <a:r>
              <a:rPr lang="en-US" sz="3733" dirty="0">
                <a:latin typeface="Assistant ExtraBold"/>
                <a:cs typeface="Assistant ExtraBold"/>
                <a:sym typeface="Assistant ExtraBold"/>
              </a:rPr>
              <a:t> the Network</a:t>
            </a:r>
          </a:p>
        </p:txBody>
      </p:sp>
      <p:sp>
        <p:nvSpPr>
          <p:cNvPr id="3" name="Content Placeholder 2"/>
          <p:cNvSpPr>
            <a:spLocks noGrp="1"/>
          </p:cNvSpPr>
          <p:nvPr>
            <p:ph idx="1"/>
          </p:nvPr>
        </p:nvSpPr>
        <p:spPr>
          <a:xfrm>
            <a:off x="431541" y="1408695"/>
            <a:ext cx="5901187" cy="4739299"/>
          </a:xfrm>
        </p:spPr>
        <p:txBody>
          <a:bodyPr>
            <a:normAutofit/>
          </a:bodyPr>
          <a:lstStyle/>
          <a:p>
            <a:pPr marL="0" indent="0">
              <a:buNone/>
            </a:pPr>
            <a:r>
              <a:rPr lang="en-US" sz="1867" b="1" dirty="0"/>
              <a:t>Vulnerability Scans</a:t>
            </a:r>
            <a:r>
              <a:rPr lang="en-US" sz="1867" dirty="0"/>
              <a:t>: Probe systems, applications, and networks, looking for weaknesses that may be exploited by an attacker.  Discovery, vulnerability</a:t>
            </a:r>
          </a:p>
          <a:p>
            <a:pPr marL="0" indent="0">
              <a:buNone/>
            </a:pPr>
            <a:r>
              <a:rPr lang="en-US" sz="1867" dirty="0"/>
              <a:t>Network Discovery Scanning: Scan a range of IP addresses, searching for systems with open network ports.</a:t>
            </a:r>
          </a:p>
          <a:p>
            <a:pPr lvl="1"/>
            <a:r>
              <a:rPr lang="en-US" sz="1867" dirty="0"/>
              <a:t>TCP SYN Scanning Sends a single packet to each scanned port with the SYN flag set. </a:t>
            </a:r>
          </a:p>
          <a:p>
            <a:pPr lvl="1"/>
            <a:r>
              <a:rPr lang="en-US" sz="1867" dirty="0"/>
              <a:t>TCP Connect Scanning Opens a full connection to the remote system on the specified port. </a:t>
            </a:r>
          </a:p>
          <a:p>
            <a:pPr lvl="1"/>
            <a:r>
              <a:rPr lang="en-US" sz="1867" dirty="0"/>
              <a:t>TCP ACK Scanning Sends a packet with the ACK flag set, indicating that it is part of an open connection.</a:t>
            </a:r>
          </a:p>
          <a:p>
            <a:pPr lvl="1"/>
            <a:r>
              <a:rPr lang="en-US" sz="1867" dirty="0"/>
              <a:t>Xmas Scanning Sends a packet with the FIN, PSH, and URG flags set</a:t>
            </a:r>
          </a:p>
          <a:p>
            <a:r>
              <a:rPr lang="en-US" sz="1867" dirty="0"/>
              <a:t>NMAP: tool used for network discovery scanning</a:t>
            </a:r>
          </a:p>
        </p:txBody>
      </p:sp>
      <p:sp>
        <p:nvSpPr>
          <p:cNvPr id="6" name="Footer Placeholder 5">
            <a:extLst>
              <a:ext uri="{FF2B5EF4-FFF2-40B4-BE49-F238E27FC236}">
                <a16:creationId xmlns:a16="http://schemas.microsoft.com/office/drawing/2014/main" id="{D44EC3EB-F0C3-4F62-AE4E-DA9CC06D1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33E0D1-E4CE-4631-8AF2-972431DAF87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404</a:t>
            </a:fld>
            <a:endParaRPr lang="en"/>
          </a:p>
        </p:txBody>
      </p:sp>
      <p:pic>
        <p:nvPicPr>
          <p:cNvPr id="4" name="Picture 4">
            <a:extLst>
              <a:ext uri="{FF2B5EF4-FFF2-40B4-BE49-F238E27FC236}">
                <a16:creationId xmlns:a16="http://schemas.microsoft.com/office/drawing/2014/main" id="{4B3293AC-FB5C-1842-80E4-E80F51DACF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8436" y="959833"/>
            <a:ext cx="4952937" cy="5245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946283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spcFirstLastPara="1" vert="horz" wrap="square" lIns="91440" tIns="45720" rIns="91440" bIns="45720" rtlCol="0" anchor="ctr" anchorCtr="0">
            <a:normAutofit fontScale="97500"/>
          </a:bodyPr>
          <a:lstStyle/>
          <a:p>
            <a:pPr algn="l"/>
            <a:r>
              <a:rPr lang="en-US" sz="3733" dirty="0">
                <a:latin typeface="Assistant ExtraBold"/>
                <a:cs typeface="Assistant ExtraBold"/>
                <a:sym typeface="Assistant ExtraBold"/>
              </a:rPr>
              <a:t>Assessing Web Applications</a:t>
            </a:r>
          </a:p>
        </p:txBody>
      </p:sp>
      <p:sp>
        <p:nvSpPr>
          <p:cNvPr id="3" name="Content Placeholder 2"/>
          <p:cNvSpPr>
            <a:spLocks noGrp="1"/>
          </p:cNvSpPr>
          <p:nvPr>
            <p:ph idx="1"/>
          </p:nvPr>
        </p:nvSpPr>
        <p:spPr>
          <a:xfrm>
            <a:off x="838200" y="1825625"/>
            <a:ext cx="10515600" cy="4739299"/>
          </a:xfrm>
        </p:spPr>
        <p:txBody>
          <a:bodyPr>
            <a:normAutofit/>
          </a:bodyPr>
          <a:lstStyle/>
          <a:p>
            <a:pPr marL="0" indent="0">
              <a:buNone/>
            </a:pPr>
            <a:r>
              <a:rPr lang="en-US" sz="2000" dirty="0"/>
              <a:t>Web Vulnerability Scanning tools provide focused testing for web applications </a:t>
            </a:r>
          </a:p>
          <a:p>
            <a:pPr marL="628635" lvl="1" indent="-171446"/>
            <a:r>
              <a:rPr lang="en-US" sz="2000" dirty="0"/>
              <a:t>Scan all applications when you begin performing web vulnerability scanning for the first time. This will detect issues with legacy applications.</a:t>
            </a:r>
          </a:p>
          <a:p>
            <a:pPr marL="628635" lvl="1" indent="-171446"/>
            <a:r>
              <a:rPr lang="en-US" sz="2000" dirty="0"/>
              <a:t>Scan any new application before moving it into a production environment for the first time.</a:t>
            </a:r>
          </a:p>
          <a:p>
            <a:pPr marL="628635" lvl="1" indent="-171446"/>
            <a:r>
              <a:rPr lang="en-US" sz="2000" dirty="0"/>
              <a:t>Scan any modified application before the code changes move into production.</a:t>
            </a:r>
          </a:p>
          <a:p>
            <a:pPr marL="628635" lvl="1" indent="-171446"/>
            <a:r>
              <a:rPr lang="en-US" sz="2000" dirty="0"/>
              <a:t>Scan all applications on a recurring basis. </a:t>
            </a:r>
          </a:p>
          <a:p>
            <a:pPr marL="628635" lvl="1" indent="-171446"/>
            <a:r>
              <a:rPr lang="en-US" sz="2000" dirty="0"/>
              <a:t>“Fuzzing” is the term for testing applications for lack of input validation and/or other known flaws </a:t>
            </a:r>
          </a:p>
        </p:txBody>
      </p:sp>
      <p:sp>
        <p:nvSpPr>
          <p:cNvPr id="5" name="Footer Placeholder 4">
            <a:extLst>
              <a:ext uri="{FF2B5EF4-FFF2-40B4-BE49-F238E27FC236}">
                <a16:creationId xmlns:a16="http://schemas.microsoft.com/office/drawing/2014/main" id="{0A45DEB0-A75F-46BF-97F0-99EB0198B4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D6DDCD-2476-44CE-97CD-B925A53C633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405</a:t>
            </a:fld>
            <a:endParaRPr lang="en"/>
          </a:p>
        </p:txBody>
      </p:sp>
    </p:spTree>
    <p:extLst>
      <p:ext uri="{BB962C8B-B14F-4D97-AF65-F5344CB8AC3E}">
        <p14:creationId xmlns:p14="http://schemas.microsoft.com/office/powerpoint/2010/main" val="398976150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Penetration Testing</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56E9DF2D-1C7F-4EA3-AC1B-B0D873BD2C3D}"/>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406</a:t>
            </a:fld>
            <a:endParaRPr lang="en-US" sz="600">
              <a:solidFill>
                <a:srgbClr val="FFFFFF"/>
              </a:solidFill>
            </a:endParaRPr>
          </a:p>
        </p:txBody>
      </p:sp>
    </p:spTree>
    <p:extLst>
      <p:ext uri="{BB962C8B-B14F-4D97-AF65-F5344CB8AC3E}">
        <p14:creationId xmlns:p14="http://schemas.microsoft.com/office/powerpoint/2010/main" val="153365652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spcFirstLastPara="1" vert="horz" wrap="square" lIns="91440" tIns="45720" rIns="91440" bIns="45720" rtlCol="0" anchor="ctr" anchorCtr="0">
            <a:normAutofit fontScale="97500"/>
          </a:bodyPr>
          <a:lstStyle/>
          <a:p>
            <a:pPr algn="l"/>
            <a:r>
              <a:rPr lang="en-US" sz="3600" dirty="0">
                <a:latin typeface="Assistant ExtraBold"/>
                <a:cs typeface="Assistant ExtraBold"/>
              </a:rPr>
              <a:t>Penetration Testing</a:t>
            </a:r>
          </a:p>
        </p:txBody>
      </p:sp>
      <p:sp>
        <p:nvSpPr>
          <p:cNvPr id="3" name="Content Placeholder 2"/>
          <p:cNvSpPr>
            <a:spLocks noGrp="1"/>
          </p:cNvSpPr>
          <p:nvPr>
            <p:ph idx="1"/>
          </p:nvPr>
        </p:nvSpPr>
        <p:spPr>
          <a:xfrm>
            <a:off x="507102" y="1322718"/>
            <a:ext cx="10718740" cy="4854108"/>
          </a:xfrm>
        </p:spPr>
        <p:txBody>
          <a:bodyPr/>
          <a:lstStyle/>
          <a:p>
            <a:pPr>
              <a:buFont typeface="Arial" panose="020B0604020202020204" pitchFamily="34" charset="0"/>
              <a:buChar char="•"/>
            </a:pPr>
            <a:r>
              <a:rPr lang="en-US" sz="1867" dirty="0"/>
              <a:t>Active, potentially intrusive process of simulating attacks on a network and its systems</a:t>
            </a:r>
          </a:p>
          <a:p>
            <a:pPr marL="838179" lvl="1" indent="-228594">
              <a:spcBef>
                <a:spcPts val="511"/>
              </a:spcBef>
              <a:buClr>
                <a:schemeClr val="accent3"/>
              </a:buClr>
              <a:buFont typeface="Arial" panose="020B0604020202020204" pitchFamily="34" charset="0"/>
              <a:buChar char="•"/>
              <a:defRPr/>
            </a:pPr>
            <a:r>
              <a:rPr lang="en-US" sz="1600" dirty="0"/>
              <a:t>Three basic requirements:</a:t>
            </a:r>
          </a:p>
          <a:p>
            <a:pPr marL="1124347" lvl="2" indent="-228594">
              <a:buFont typeface="Arial" panose="020B0604020202020204" pitchFamily="34" charset="0"/>
              <a:buChar char="•"/>
              <a:defRPr/>
            </a:pPr>
            <a:r>
              <a:rPr lang="en-US" dirty="0"/>
              <a:t>Meet with Senior management to determine the goal of the Assessment</a:t>
            </a:r>
          </a:p>
          <a:p>
            <a:pPr marL="1124347" lvl="2" indent="-228594">
              <a:buFont typeface="Arial" panose="020B0604020202020204" pitchFamily="34" charset="0"/>
              <a:buChar char="•"/>
              <a:defRPr/>
            </a:pPr>
            <a:r>
              <a:rPr lang="en-US" dirty="0"/>
              <a:t>Document Rules of Engagement</a:t>
            </a:r>
          </a:p>
          <a:p>
            <a:pPr marL="1124347" lvl="2" indent="-228594">
              <a:buFont typeface="Arial" panose="020B0604020202020204" pitchFamily="34" charset="0"/>
              <a:buChar char="•"/>
              <a:defRPr/>
            </a:pPr>
            <a:r>
              <a:rPr lang="en-US" dirty="0"/>
              <a:t>Get sign off from Senior Management</a:t>
            </a:r>
          </a:p>
          <a:p>
            <a:pPr>
              <a:buFont typeface="Arial" panose="020B0604020202020204" pitchFamily="34" charset="0"/>
              <a:buChar char="•"/>
            </a:pPr>
            <a:r>
              <a:rPr lang="en-US" sz="1867" dirty="0"/>
              <a:t>Penetration testing uses a set of procedures and tools designed to test and possibly bypass the security controls of a system</a:t>
            </a:r>
          </a:p>
          <a:p>
            <a:pPr>
              <a:buFont typeface="Arial" panose="020B0604020202020204" pitchFamily="34" charset="0"/>
              <a:buChar char="•"/>
            </a:pPr>
            <a:r>
              <a:rPr lang="en-US" sz="1867" dirty="0"/>
              <a:t>Goal is to measure an organization’s level of resistance to an attack and to uncover any weaknesses within the environment</a:t>
            </a:r>
          </a:p>
          <a:p>
            <a:pPr>
              <a:buFont typeface="Arial" panose="020B0604020202020204" pitchFamily="34" charset="0"/>
              <a:buChar char="•"/>
            </a:pPr>
            <a:r>
              <a:rPr lang="en-US" sz="1867" dirty="0"/>
              <a:t>Emulates the same methods attackers would use</a:t>
            </a:r>
          </a:p>
          <a:p>
            <a:pPr>
              <a:buFont typeface="Arial" panose="020B0604020202020204" pitchFamily="34" charset="0"/>
              <a:buChar char="•"/>
            </a:pPr>
            <a:r>
              <a:rPr lang="en-US" sz="1867" dirty="0">
                <a:solidFill>
                  <a:srgbClr val="161B25"/>
                </a:solidFill>
                <a:cs typeface="Assistant SemiBold"/>
                <a:sym typeface="Assistant SemiBold"/>
              </a:rPr>
              <a:t>Penetration testing should only be conducted with senior management’s approval in writing (It’s only ethical hacking if it’s authorized!)</a:t>
            </a:r>
          </a:p>
          <a:p>
            <a:pPr lvl="1"/>
            <a:endParaRPr lang="en-US" sz="1467" dirty="0"/>
          </a:p>
        </p:txBody>
      </p:sp>
      <p:sp>
        <p:nvSpPr>
          <p:cNvPr id="5" name="Footer Placeholder 4">
            <a:extLst>
              <a:ext uri="{FF2B5EF4-FFF2-40B4-BE49-F238E27FC236}">
                <a16:creationId xmlns:a16="http://schemas.microsoft.com/office/drawing/2014/main" id="{B0578B7D-31D0-4DC7-A803-FC5AFF4AEB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9C2653-47EC-4B70-9C78-12A7E9C03B9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407</a:t>
            </a:fld>
            <a:endParaRPr lang="en"/>
          </a:p>
        </p:txBody>
      </p:sp>
    </p:spTree>
    <p:extLst>
      <p:ext uri="{BB962C8B-B14F-4D97-AF65-F5344CB8AC3E}">
        <p14:creationId xmlns:p14="http://schemas.microsoft.com/office/powerpoint/2010/main" val="17438963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r>
              <a:rPr lang="en-US" dirty="0"/>
              <a:t>Rules of Engagement</a:t>
            </a:r>
          </a:p>
        </p:txBody>
      </p:sp>
      <p:sp>
        <p:nvSpPr>
          <p:cNvPr id="2" name="Footer Placeholder 1">
            <a:extLst>
              <a:ext uri="{FF2B5EF4-FFF2-40B4-BE49-F238E27FC236}">
                <a16:creationId xmlns:a16="http://schemas.microsoft.com/office/drawing/2014/main" id="{1175E032-A057-41E5-AB4F-42163F8804F2}"/>
              </a:ext>
            </a:extLst>
          </p:cNvPr>
          <p:cNvSpPr>
            <a:spLocks noGrp="1"/>
          </p:cNvSpPr>
          <p:nvPr>
            <p:ph type="ftr" sz="quarter" idx="11"/>
          </p:nvPr>
        </p:nvSpPr>
        <p:spPr/>
        <p:txBody>
          <a:bodyPr/>
          <a:lstStyle/>
          <a:p>
            <a:pPr>
              <a:defRPr/>
            </a:pPr>
            <a:endParaRPr lang="en-US" dirty="0"/>
          </a:p>
        </p:txBody>
      </p:sp>
      <p:sp>
        <p:nvSpPr>
          <p:cNvPr id="218116" name="Slide Number Placeholder 4"/>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408</a:t>
            </a:fld>
            <a:endParaRPr lang="en-US" altLang="en-US"/>
          </a:p>
        </p:txBody>
      </p:sp>
      <p:sp>
        <p:nvSpPr>
          <p:cNvPr id="218115" name="Rectangle 5"/>
          <p:cNvSpPr>
            <a:spLocks noGrp="1" noChangeArrowheads="1"/>
          </p:cNvSpPr>
          <p:nvPr>
            <p:ph idx="4294967295"/>
          </p:nvPr>
        </p:nvSpPr>
        <p:spPr>
          <a:xfrm>
            <a:off x="704995" y="1375405"/>
            <a:ext cx="8878888" cy="4429125"/>
          </a:xfrm>
          <a:prstGeom prst="rect">
            <a:avLst/>
          </a:prstGeom>
        </p:spPr>
        <p:txBody>
          <a:bodyPr>
            <a:normAutofit/>
          </a:bodyPr>
          <a:lstStyle/>
          <a:p>
            <a:pPr eaLnBrk="1" hangingPunct="1"/>
            <a:r>
              <a:rPr lang="en-US" altLang="en-US" sz="2133" dirty="0"/>
              <a:t>Specific IP addresses/ranges to be tested </a:t>
            </a:r>
          </a:p>
          <a:p>
            <a:pPr lvl="1" eaLnBrk="1" hangingPunct="1"/>
            <a:r>
              <a:rPr lang="en-US" altLang="en-US" dirty="0"/>
              <a:t>Any restricted hosts</a:t>
            </a:r>
          </a:p>
          <a:p>
            <a:pPr eaLnBrk="1" hangingPunct="1"/>
            <a:r>
              <a:rPr lang="en-US" altLang="en-US" sz="2133" dirty="0"/>
              <a:t>A list of acceptable testing techniques</a:t>
            </a:r>
          </a:p>
          <a:p>
            <a:pPr eaLnBrk="1" hangingPunct="1"/>
            <a:r>
              <a:rPr lang="en-US" altLang="en-US" sz="2133" dirty="0"/>
              <a:t>Times when testing is to be conducted</a:t>
            </a:r>
          </a:p>
          <a:p>
            <a:pPr eaLnBrk="1" hangingPunct="1"/>
            <a:r>
              <a:rPr lang="en-US" altLang="en-US" sz="2133" dirty="0"/>
              <a:t>Points of contact for the penetration testing team, the targeted systems, and the networks </a:t>
            </a:r>
          </a:p>
          <a:p>
            <a:pPr eaLnBrk="1" hangingPunct="1"/>
            <a:r>
              <a:rPr lang="en-US" altLang="en-US" sz="2133" dirty="0"/>
              <a:t>Measures to prevent law enforcement being called with false alarms</a:t>
            </a:r>
          </a:p>
          <a:p>
            <a:pPr eaLnBrk="1" hangingPunct="1"/>
            <a:r>
              <a:rPr lang="en-US" altLang="en-US" sz="2133" dirty="0"/>
              <a:t>Handling of information collected by penetration testing team</a:t>
            </a:r>
          </a:p>
        </p:txBody>
      </p:sp>
    </p:spTree>
    <p:extLst>
      <p:ext uri="{BB962C8B-B14F-4D97-AF65-F5344CB8AC3E}">
        <p14:creationId xmlns:p14="http://schemas.microsoft.com/office/powerpoint/2010/main" val="3036337148"/>
      </p:ext>
    </p:extLst>
  </p:cSld>
  <p:clrMapOvr>
    <a:masterClrMapping/>
  </p:clrMapOvr>
  <p:transition/>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spcFirstLastPara="1" vert="horz" wrap="square" lIns="91440" tIns="45720" rIns="91440" bIns="45720" rtlCol="0" anchor="ctr" anchorCtr="0">
            <a:normAutofit fontScale="97500"/>
          </a:bodyPr>
          <a:lstStyle/>
          <a:p>
            <a:pPr algn="l"/>
            <a:r>
              <a:rPr lang="en-US" sz="3600" dirty="0">
                <a:latin typeface="Assistant ExtraBold"/>
                <a:cs typeface="Assistant ExtraBold"/>
              </a:rPr>
              <a:t>Penetration Testing Steps</a:t>
            </a:r>
          </a:p>
        </p:txBody>
      </p:sp>
      <p:sp>
        <p:nvSpPr>
          <p:cNvPr id="3" name="Content Placeholder 2"/>
          <p:cNvSpPr>
            <a:spLocks noGrp="1"/>
          </p:cNvSpPr>
          <p:nvPr>
            <p:ph idx="1"/>
          </p:nvPr>
        </p:nvSpPr>
        <p:spPr/>
        <p:txBody>
          <a:bodyPr>
            <a:normAutofit/>
          </a:bodyPr>
          <a:lstStyle/>
          <a:p>
            <a:pPr marL="0" indent="0">
              <a:buNone/>
            </a:pPr>
            <a:r>
              <a:rPr lang="en-US" b="1" dirty="0"/>
              <a:t>Penetration Testing Process</a:t>
            </a:r>
          </a:p>
          <a:p>
            <a:pPr marL="971526" lvl="1" indent="-514338">
              <a:buFont typeface="+mj-lt"/>
              <a:buAutoNum type="arabicPeriod"/>
            </a:pPr>
            <a:r>
              <a:rPr lang="en-US" b="1" dirty="0"/>
              <a:t>Discovery:</a:t>
            </a:r>
            <a:r>
              <a:rPr lang="en-US" dirty="0"/>
              <a:t> Footprinting and gathering information about the target</a:t>
            </a:r>
          </a:p>
          <a:p>
            <a:pPr marL="971526" lvl="1" indent="-514338">
              <a:buFont typeface="+mj-lt"/>
              <a:buAutoNum type="arabicPeriod"/>
            </a:pPr>
            <a:r>
              <a:rPr lang="en-US" b="1" dirty="0"/>
              <a:t>Enumeration: </a:t>
            </a:r>
            <a:r>
              <a:rPr lang="en-US" dirty="0"/>
              <a:t>Performing port scans and resource identification methods</a:t>
            </a:r>
          </a:p>
          <a:p>
            <a:pPr marL="971526" lvl="1" indent="-514338">
              <a:buFont typeface="+mj-lt"/>
              <a:buAutoNum type="arabicPeriod"/>
            </a:pPr>
            <a:r>
              <a:rPr lang="en-US" b="1" dirty="0"/>
              <a:t>Vulnerability mapping: </a:t>
            </a:r>
            <a:r>
              <a:rPr lang="en-US" dirty="0"/>
              <a:t>Identifying vulnerabilities in identified systems and resources</a:t>
            </a:r>
          </a:p>
          <a:p>
            <a:pPr marL="971526" lvl="1" indent="-514338">
              <a:buFont typeface="+mj-lt"/>
              <a:buAutoNum type="arabicPeriod"/>
            </a:pPr>
            <a:r>
              <a:rPr lang="en-US" b="1" dirty="0"/>
              <a:t>Exploitation:</a:t>
            </a:r>
            <a:r>
              <a:rPr lang="en-US" dirty="0"/>
              <a:t> Attempting to gain unauthorized access by exploiting vulnerabilities</a:t>
            </a:r>
          </a:p>
          <a:p>
            <a:pPr marL="971526" lvl="1" indent="-514338">
              <a:buFont typeface="+mj-lt"/>
              <a:buAutoNum type="arabicPeriod"/>
            </a:pPr>
            <a:r>
              <a:rPr lang="en-US" b="1" dirty="0"/>
              <a:t>Report to management: </a:t>
            </a:r>
            <a:r>
              <a:rPr lang="en-US" dirty="0"/>
              <a:t>Delivering to management documentation of test findings along with suggested countermeasures</a:t>
            </a:r>
          </a:p>
        </p:txBody>
      </p:sp>
      <p:sp>
        <p:nvSpPr>
          <p:cNvPr id="5" name="Footer Placeholder 4">
            <a:extLst>
              <a:ext uri="{FF2B5EF4-FFF2-40B4-BE49-F238E27FC236}">
                <a16:creationId xmlns:a16="http://schemas.microsoft.com/office/drawing/2014/main" id="{6A11B8FF-5B53-4B7C-9677-179AE6E98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696A0D-78C5-408E-A37B-07BF69FA4CAF}"/>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409</a:t>
            </a:fld>
            <a:endParaRPr lang="en"/>
          </a:p>
        </p:txBody>
      </p:sp>
    </p:spTree>
    <p:extLst>
      <p:ext uri="{BB962C8B-B14F-4D97-AF65-F5344CB8AC3E}">
        <p14:creationId xmlns:p14="http://schemas.microsoft.com/office/powerpoint/2010/main" val="270384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608267" y="420859"/>
            <a:ext cx="10515600" cy="1325600"/>
          </a:xfrm>
          <a:prstGeom prst="rect">
            <a:avLst/>
          </a:prstGeom>
          <a:noFill/>
          <a:ln>
            <a:noFill/>
          </a:ln>
        </p:spPr>
        <p:txBody>
          <a:bodyPr spcFirstLastPara="1" wrap="square" lIns="83133" tIns="32033" rIns="83133" bIns="41567" anchor="ctr" anchorCtr="0">
            <a:noAutofit/>
          </a:bodyPr>
          <a:lstStyle/>
          <a:p>
            <a:pPr>
              <a:buSzPts val="3300"/>
            </a:pPr>
            <a:r>
              <a:rPr lang="en" sz="4400" dirty="0">
                <a:latin typeface="Assistant"/>
                <a:ea typeface="Assistant"/>
                <a:cs typeface="Assistant"/>
                <a:sym typeface="Assistant"/>
              </a:rPr>
              <a:t>Baselines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5D04B7F4-C563-481E-A83A-1D878317FC01}"/>
              </a:ext>
            </a:extLst>
          </p:cNvPr>
          <p:cNvSpPr>
            <a:spLocks noGrp="1"/>
          </p:cNvSpPr>
          <p:nvPr>
            <p:ph type="ftr" sz="quarter" idx="11"/>
          </p:nvPr>
        </p:nvSpPr>
        <p:spPr/>
        <p:txBody>
          <a:bodyPr/>
          <a:lstStyle/>
          <a:p>
            <a:endParaRPr lang="en-US"/>
          </a:p>
        </p:txBody>
      </p:sp>
      <p:sp>
        <p:nvSpPr>
          <p:cNvPr id="357" name="Google Shape;357;p5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41</a:t>
            </a:fld>
            <a:endParaRPr kern="0">
              <a:solidFill>
                <a:srgbClr val="000000"/>
              </a:solidFill>
            </a:endParaRPr>
          </a:p>
        </p:txBody>
      </p:sp>
      <p:sp>
        <p:nvSpPr>
          <p:cNvPr id="358" name="Google Shape;358;p50"/>
          <p:cNvSpPr txBox="1">
            <a:spLocks noGrp="1"/>
          </p:cNvSpPr>
          <p:nvPr>
            <p:ph type="body" idx="4294967295"/>
          </p:nvPr>
        </p:nvSpPr>
        <p:spPr>
          <a:xfrm>
            <a:off x="0" y="2100263"/>
            <a:ext cx="7212013" cy="3235325"/>
          </a:xfrm>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2667">
                <a:solidFill>
                  <a:schemeClr val="dk1"/>
                </a:solidFill>
                <a:latin typeface="Assistant"/>
                <a:ea typeface="Assistant"/>
                <a:cs typeface="Assistant"/>
                <a:sym typeface="Assistant"/>
              </a:rPr>
              <a:t>Mandatory</a:t>
            </a:r>
            <a:endParaRPr sz="1600"/>
          </a:p>
          <a:p>
            <a:pPr marL="355591" indent="-296326">
              <a:lnSpc>
                <a:spcPct val="90000"/>
              </a:lnSpc>
              <a:spcBef>
                <a:spcPts val="933"/>
              </a:spcBef>
              <a:buClr>
                <a:schemeClr val="dk1"/>
              </a:buClr>
              <a:buSzPts val="1300"/>
              <a:buFont typeface="Assistant"/>
              <a:buChar char="●"/>
            </a:pPr>
            <a:r>
              <a:rPr lang="en" sz="2667">
                <a:solidFill>
                  <a:schemeClr val="dk1"/>
                </a:solidFill>
                <a:latin typeface="Assistant"/>
                <a:ea typeface="Assistant"/>
                <a:cs typeface="Assistant"/>
                <a:sym typeface="Assistant"/>
              </a:rPr>
              <a:t>Minimum acceptable security configuration for a system or process</a:t>
            </a:r>
            <a:endParaRPr sz="1600"/>
          </a:p>
          <a:p>
            <a:pPr marL="355591" indent="-296326">
              <a:lnSpc>
                <a:spcPct val="90000"/>
              </a:lnSpc>
              <a:spcBef>
                <a:spcPts val="933"/>
              </a:spcBef>
              <a:spcAft>
                <a:spcPts val="2133"/>
              </a:spcAft>
              <a:buClr>
                <a:schemeClr val="dk1"/>
              </a:buClr>
              <a:buSzPts val="1300"/>
              <a:buFont typeface="Assistant"/>
              <a:buChar char="●"/>
            </a:pPr>
            <a:r>
              <a:rPr lang="en" sz="2667">
                <a:solidFill>
                  <a:schemeClr val="dk1"/>
                </a:solidFill>
                <a:latin typeface="Assistant"/>
                <a:ea typeface="Assistant"/>
                <a:cs typeface="Assistant"/>
                <a:sym typeface="Assistant"/>
              </a:rPr>
              <a:t>The purpose of security classification is to determine and assign the necessary baseline configuration to protect the data</a:t>
            </a:r>
            <a:endParaRPr sz="1600"/>
          </a:p>
        </p:txBody>
      </p:sp>
    </p:spTree>
    <p:extLst>
      <p:ext uri="{BB962C8B-B14F-4D97-AF65-F5344CB8AC3E}">
        <p14:creationId xmlns:p14="http://schemas.microsoft.com/office/powerpoint/2010/main" val="145557235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Degree of Knowledge</a:t>
            </a:r>
          </a:p>
        </p:txBody>
      </p:sp>
      <p:sp>
        <p:nvSpPr>
          <p:cNvPr id="2" name="Footer Placeholder 1">
            <a:extLst>
              <a:ext uri="{FF2B5EF4-FFF2-40B4-BE49-F238E27FC236}">
                <a16:creationId xmlns:a16="http://schemas.microsoft.com/office/drawing/2014/main" id="{BCF54335-55EC-443A-90C3-F306ED1F491D}"/>
              </a:ext>
            </a:extLst>
          </p:cNvPr>
          <p:cNvSpPr>
            <a:spLocks noGrp="1"/>
          </p:cNvSpPr>
          <p:nvPr>
            <p:ph type="ftr" sz="quarter" idx="11"/>
          </p:nvPr>
        </p:nvSpPr>
        <p:spPr/>
        <p:txBody>
          <a:bodyPr/>
          <a:lstStyle/>
          <a:p>
            <a:pPr>
              <a:defRPr/>
            </a:pPr>
            <a:endParaRPr lang="en-US" dirty="0"/>
          </a:p>
        </p:txBody>
      </p:sp>
      <p:sp>
        <p:nvSpPr>
          <p:cNvPr id="200708" name="Slide Number Placeholder 4"/>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410</a:t>
            </a:fld>
            <a:endParaRPr lang="en-US" altLang="en-US"/>
          </a:p>
        </p:txBody>
      </p:sp>
      <p:sp>
        <p:nvSpPr>
          <p:cNvPr id="200707" name="Content Placeholder 2"/>
          <p:cNvSpPr>
            <a:spLocks noGrp="1"/>
          </p:cNvSpPr>
          <p:nvPr>
            <p:ph idx="4294967295"/>
          </p:nvPr>
        </p:nvSpPr>
        <p:spPr>
          <a:xfrm>
            <a:off x="-75063" y="1690688"/>
            <a:ext cx="10750550" cy="5010150"/>
          </a:xfrm>
          <a:prstGeom prst="rect">
            <a:avLst/>
          </a:prstGeom>
        </p:spPr>
        <p:txBody>
          <a:bodyPr>
            <a:normAutofit/>
          </a:bodyPr>
          <a:lstStyle/>
          <a:p>
            <a:pPr marL="1371566" lvl="2" indent="-457189">
              <a:buFont typeface="Arial" panose="020B0604020202020204" pitchFamily="34" charset="0"/>
              <a:buChar char="•"/>
            </a:pPr>
            <a:r>
              <a:rPr lang="en-US" b="1" dirty="0">
                <a:solidFill>
                  <a:schemeClr val="dk1"/>
                </a:solidFill>
                <a:latin typeface="Assistant"/>
                <a:cs typeface="Assistant"/>
                <a:sym typeface="Assistant"/>
              </a:rPr>
              <a:t>Zero knowledge</a:t>
            </a:r>
            <a:r>
              <a:rPr lang="en-US" dirty="0">
                <a:solidFill>
                  <a:schemeClr val="dk1"/>
                </a:solidFill>
                <a:latin typeface="Assistant"/>
                <a:cs typeface="Assistant"/>
                <a:sym typeface="Assistant"/>
              </a:rPr>
              <a:t>: The team does not have any knowledge of the target and must start from ground zero.</a:t>
            </a:r>
          </a:p>
          <a:p>
            <a:pPr marL="1371566" lvl="2" indent="-457189">
              <a:buFont typeface="Arial" panose="020B0604020202020204" pitchFamily="34" charset="0"/>
              <a:buChar char="•"/>
            </a:pPr>
            <a:r>
              <a:rPr lang="en-US" b="1" dirty="0">
                <a:solidFill>
                  <a:schemeClr val="dk1"/>
                </a:solidFill>
                <a:latin typeface="Assistant"/>
                <a:cs typeface="Assistant"/>
                <a:sym typeface="Assistant"/>
              </a:rPr>
              <a:t>Partial knowledge</a:t>
            </a:r>
            <a:r>
              <a:rPr lang="en-US" dirty="0">
                <a:solidFill>
                  <a:schemeClr val="dk1"/>
                </a:solidFill>
                <a:latin typeface="Assistant"/>
                <a:cs typeface="Assistant"/>
                <a:sym typeface="Assistant"/>
              </a:rPr>
              <a:t>: The team has some information about the target.</a:t>
            </a:r>
          </a:p>
          <a:p>
            <a:pPr marL="1371566" lvl="2" indent="-457189">
              <a:buFont typeface="Arial" panose="020B0604020202020204" pitchFamily="34" charset="0"/>
              <a:buChar char="•"/>
            </a:pPr>
            <a:r>
              <a:rPr lang="en-US" b="1" dirty="0">
                <a:solidFill>
                  <a:schemeClr val="dk1"/>
                </a:solidFill>
                <a:latin typeface="Assistant"/>
                <a:cs typeface="Assistant"/>
                <a:sym typeface="Assistant"/>
              </a:rPr>
              <a:t>Full knowledge</a:t>
            </a:r>
            <a:r>
              <a:rPr lang="en-US" dirty="0">
                <a:solidFill>
                  <a:schemeClr val="dk1"/>
                </a:solidFill>
                <a:latin typeface="Assistant"/>
                <a:cs typeface="Assistant"/>
                <a:sym typeface="Assistant"/>
              </a:rPr>
              <a:t>: The team has intimate knowledge of the target.</a:t>
            </a:r>
          </a:p>
          <a:p>
            <a:pPr marL="1371566" lvl="2" indent="-457189">
              <a:buFont typeface="Arial" panose="020B0604020202020204" pitchFamily="34" charset="0"/>
              <a:buChar char="•"/>
            </a:pPr>
            <a:r>
              <a:rPr lang="en-US" b="1" dirty="0">
                <a:solidFill>
                  <a:schemeClr val="dk1"/>
                </a:solidFill>
                <a:latin typeface="Assistant"/>
                <a:cs typeface="Assistant"/>
                <a:sym typeface="Assistant"/>
              </a:rPr>
              <a:t>Blind Test</a:t>
            </a:r>
            <a:r>
              <a:rPr lang="en-US" dirty="0">
                <a:solidFill>
                  <a:schemeClr val="dk1"/>
                </a:solidFill>
                <a:latin typeface="Assistant"/>
                <a:cs typeface="Assistant"/>
                <a:sym typeface="Assistant"/>
              </a:rPr>
              <a:t>: Assessors only have publicly available data to work with. The network security staff is aware that this type of test will take place</a:t>
            </a:r>
          </a:p>
          <a:p>
            <a:pPr marL="1371566" lvl="2" indent="-457189">
              <a:buFont typeface="Arial" panose="020B0604020202020204" pitchFamily="34" charset="0"/>
              <a:buChar char="•"/>
            </a:pPr>
            <a:r>
              <a:rPr lang="en-US" b="1" dirty="0">
                <a:solidFill>
                  <a:schemeClr val="dk1"/>
                </a:solidFill>
                <a:latin typeface="Assistant"/>
                <a:cs typeface="Assistant"/>
                <a:sym typeface="Assistant"/>
              </a:rPr>
              <a:t>Double-blind</a:t>
            </a:r>
            <a:r>
              <a:rPr lang="en-US" dirty="0">
                <a:solidFill>
                  <a:schemeClr val="dk1"/>
                </a:solidFill>
                <a:latin typeface="Assistant"/>
                <a:cs typeface="Assistant"/>
                <a:sym typeface="Assistant"/>
              </a:rPr>
              <a:t>: blind test to the assessors and network security staff is not notified.</a:t>
            </a:r>
          </a:p>
          <a:p>
            <a:pPr marL="1371566" lvl="2" indent="-457189">
              <a:buFont typeface="Arial" panose="020B0604020202020204" pitchFamily="34" charset="0"/>
              <a:buChar char="•"/>
            </a:pPr>
            <a:r>
              <a:rPr lang="en-US" b="1" dirty="0">
                <a:solidFill>
                  <a:schemeClr val="dk1"/>
                </a:solidFill>
                <a:latin typeface="Assistant"/>
                <a:cs typeface="Assistant"/>
                <a:sym typeface="Assistant"/>
              </a:rPr>
              <a:t>Targeted Test</a:t>
            </a:r>
            <a:r>
              <a:rPr lang="en-US" dirty="0">
                <a:solidFill>
                  <a:schemeClr val="dk1"/>
                </a:solidFill>
                <a:latin typeface="Assistant"/>
                <a:cs typeface="Assistant"/>
                <a:sym typeface="Assistant"/>
              </a:rPr>
              <a:t>: Focused tests on specific areas of interest. For example, before a new application is rolled out, the team might test it for vulnerabilities before installing it into production. </a:t>
            </a:r>
          </a:p>
          <a:p>
            <a:pPr marL="220128" indent="0">
              <a:buNone/>
            </a:pPr>
            <a:endParaRPr lang="en-US" altLang="en-US" sz="933" dirty="0"/>
          </a:p>
        </p:txBody>
      </p:sp>
    </p:spTree>
    <p:extLst>
      <p:ext uri="{BB962C8B-B14F-4D97-AF65-F5344CB8AC3E}">
        <p14:creationId xmlns:p14="http://schemas.microsoft.com/office/powerpoint/2010/main" val="378866662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Log Reviews </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915BD8F-13ED-450E-A190-F9AA4E63FD9A}"/>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411</a:t>
            </a:fld>
            <a:endParaRPr lang="en-US" sz="600">
              <a:solidFill>
                <a:srgbClr val="FFFFFF"/>
              </a:solidFill>
            </a:endParaRPr>
          </a:p>
        </p:txBody>
      </p:sp>
    </p:spTree>
    <p:extLst>
      <p:ext uri="{BB962C8B-B14F-4D97-AF65-F5344CB8AC3E}">
        <p14:creationId xmlns:p14="http://schemas.microsoft.com/office/powerpoint/2010/main" val="101065800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69" y="500025"/>
            <a:ext cx="10515600" cy="1325600"/>
          </a:xfrm>
          <a:noFill/>
        </p:spPr>
        <p:txBody>
          <a:bodyPr spcFirstLastPara="1" vert="horz" wrap="square" lIns="91440" tIns="45720" rIns="91440" bIns="45720" rtlCol="0" anchor="ctr" anchorCtr="0">
            <a:normAutofit fontScale="97500"/>
          </a:bodyPr>
          <a:lstStyle/>
          <a:p>
            <a:r>
              <a:rPr lang="en-US" sz="3733" b="1" dirty="0"/>
              <a:t>Log Reviews</a:t>
            </a:r>
          </a:p>
        </p:txBody>
      </p:sp>
      <p:sp>
        <p:nvSpPr>
          <p:cNvPr id="3" name="Content Placeholder 2"/>
          <p:cNvSpPr>
            <a:spLocks noGrp="1"/>
          </p:cNvSpPr>
          <p:nvPr>
            <p:ph idx="1"/>
          </p:nvPr>
        </p:nvSpPr>
        <p:spPr/>
        <p:txBody>
          <a:bodyPr/>
          <a:lstStyle/>
          <a:p>
            <a:pPr lvl="1"/>
            <a:r>
              <a:rPr lang="en-US" dirty="0"/>
              <a:t>Examination of system log files to detect security events or to verify the effectiveness of security controls</a:t>
            </a:r>
          </a:p>
          <a:p>
            <a:pPr lvl="1"/>
            <a:r>
              <a:rPr lang="en-US" dirty="0"/>
              <a:t>Ensure that time is standardized across all networked devices. The Network Time Protocol (NTP) version 4, described in RFC 5905, is the industry standard for synchronizing computer clocks between networked devices.</a:t>
            </a:r>
          </a:p>
          <a:p>
            <a:pPr lvl="1"/>
            <a:r>
              <a:rPr lang="en-US" dirty="0"/>
              <a:t>By default, most log files are stored locally on the corresponding device. The challenge with this approach is that it makes it more difficult to correlate events across devices to a given incident.</a:t>
            </a:r>
          </a:p>
        </p:txBody>
      </p:sp>
      <p:sp>
        <p:nvSpPr>
          <p:cNvPr id="5" name="Footer Placeholder 4">
            <a:extLst>
              <a:ext uri="{FF2B5EF4-FFF2-40B4-BE49-F238E27FC236}">
                <a16:creationId xmlns:a16="http://schemas.microsoft.com/office/drawing/2014/main" id="{9414A86A-2AA9-4F65-8614-3C54D2A300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8B8287-BDBE-4C40-91EC-F8EF63604B2A}"/>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412</a:t>
            </a:fld>
            <a:endParaRPr lang="en"/>
          </a:p>
        </p:txBody>
      </p:sp>
    </p:spTree>
    <p:extLst>
      <p:ext uri="{BB962C8B-B14F-4D97-AF65-F5344CB8AC3E}">
        <p14:creationId xmlns:p14="http://schemas.microsoft.com/office/powerpoint/2010/main" val="244608786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5345"/>
            <a:ext cx="10515600" cy="721803"/>
          </a:xfrm>
          <a:solidFill>
            <a:schemeClr val="bg1"/>
          </a:solidFill>
        </p:spPr>
        <p:txBody>
          <a:bodyPr spcFirstLastPara="1" vert="horz" wrap="square" lIns="91440" tIns="45720" rIns="91440" bIns="45720" rtlCol="0" anchor="ctr" anchorCtr="0">
            <a:normAutofit fontScale="97500"/>
          </a:bodyPr>
          <a:lstStyle/>
          <a:p>
            <a:pPr algn="l"/>
            <a:r>
              <a:rPr lang="en-US" sz="3200" dirty="0">
                <a:solidFill>
                  <a:schemeClr val="tx1"/>
                </a:solidFill>
              </a:rPr>
              <a:t>Preventing Log Tampering</a:t>
            </a:r>
          </a:p>
        </p:txBody>
      </p:sp>
      <p:sp>
        <p:nvSpPr>
          <p:cNvPr id="3" name="Content Placeholder 2"/>
          <p:cNvSpPr>
            <a:spLocks noGrp="1"/>
          </p:cNvSpPr>
          <p:nvPr>
            <p:ph idx="1"/>
          </p:nvPr>
        </p:nvSpPr>
        <p:spPr>
          <a:xfrm>
            <a:off x="838200" y="1017919"/>
            <a:ext cx="10515600" cy="5262112"/>
          </a:xfrm>
        </p:spPr>
        <p:txBody>
          <a:bodyPr>
            <a:normAutofit lnSpcReduction="10000"/>
          </a:bodyPr>
          <a:lstStyle/>
          <a:p>
            <a:r>
              <a:rPr lang="en-US" sz="2867" dirty="0"/>
              <a:t>Log files are often among the first artifacts that attackers will use to attempt to hide their actions.  Top 5 steps to protect logs:</a:t>
            </a:r>
          </a:p>
          <a:p>
            <a:pPr lvl="1"/>
            <a:r>
              <a:rPr lang="en-US" sz="2733" b="1" dirty="0"/>
              <a:t>Remote logging:</a:t>
            </a:r>
            <a:r>
              <a:rPr lang="en-US" sz="2733" dirty="0"/>
              <a:t> Putting the log files on a separate box will require the attackers to target that box too, which at the very least buys you some time to notice the intrusion.</a:t>
            </a:r>
          </a:p>
          <a:p>
            <a:pPr lvl="1"/>
            <a:r>
              <a:rPr lang="en-US" sz="2733" b="1" dirty="0"/>
              <a:t>Simplex communication</a:t>
            </a:r>
            <a:r>
              <a:rPr lang="en-US" sz="2733" dirty="0"/>
              <a:t>: Use one-way (or simplex) communications between the reporting devices and the central log repository. </a:t>
            </a:r>
          </a:p>
          <a:p>
            <a:pPr lvl="1"/>
            <a:r>
              <a:rPr lang="en-US" sz="2733" b="1" dirty="0"/>
              <a:t>Replication:</a:t>
            </a:r>
            <a:r>
              <a:rPr lang="en-US" sz="2733" dirty="0"/>
              <a:t> By making multiple copies and keeping them in different locations, you make it harder for attackers to alter the log files</a:t>
            </a:r>
          </a:p>
          <a:p>
            <a:pPr lvl="1"/>
            <a:r>
              <a:rPr lang="en-US" sz="2733" b="1" dirty="0"/>
              <a:t>Write-once media: </a:t>
            </a:r>
            <a:r>
              <a:rPr lang="en-US" sz="2733" dirty="0"/>
              <a:t>If one of the locations to which you back up your log files can be written to only once, you make it impossible for attackers to tamper with that copy of the data. </a:t>
            </a:r>
          </a:p>
          <a:p>
            <a:pPr lvl="1"/>
            <a:r>
              <a:rPr lang="en-US" sz="2733" b="1" dirty="0"/>
              <a:t>Cryptographic hash chaining:</a:t>
            </a:r>
            <a:r>
              <a:rPr lang="en-US" sz="2733" dirty="0"/>
              <a:t> To let you know if files changed. </a:t>
            </a:r>
          </a:p>
        </p:txBody>
      </p:sp>
      <p:sp>
        <p:nvSpPr>
          <p:cNvPr id="5" name="Footer Placeholder 4">
            <a:extLst>
              <a:ext uri="{FF2B5EF4-FFF2-40B4-BE49-F238E27FC236}">
                <a16:creationId xmlns:a16="http://schemas.microsoft.com/office/drawing/2014/main" id="{2392D4EA-E00D-49DD-A12F-C69176D502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4F028D-522D-4C22-BC51-F722840EFB9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413</a:t>
            </a:fld>
            <a:endParaRPr lang="en"/>
          </a:p>
        </p:txBody>
      </p:sp>
    </p:spTree>
    <p:extLst>
      <p:ext uri="{BB962C8B-B14F-4D97-AF65-F5344CB8AC3E}">
        <p14:creationId xmlns:p14="http://schemas.microsoft.com/office/powerpoint/2010/main" val="321108915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909" y="777921"/>
            <a:ext cx="10515600" cy="721803"/>
          </a:xfrm>
          <a:noFill/>
        </p:spPr>
        <p:txBody>
          <a:bodyPr spcFirstLastPara="1" vert="horz" wrap="square" lIns="91440" tIns="45720" rIns="91440" bIns="45720" rtlCol="0" anchor="ctr" anchorCtr="0">
            <a:normAutofit fontScale="97500"/>
          </a:bodyPr>
          <a:lstStyle/>
          <a:p>
            <a:pPr lvl="1"/>
            <a:r>
              <a:rPr lang="en-US" sz="2400" b="1" dirty="0"/>
              <a:t>Security information and event managers (SIEMs)</a:t>
            </a:r>
          </a:p>
        </p:txBody>
      </p:sp>
      <p:sp>
        <p:nvSpPr>
          <p:cNvPr id="3" name="Content Placeholder 2"/>
          <p:cNvSpPr>
            <a:spLocks noGrp="1"/>
          </p:cNvSpPr>
          <p:nvPr>
            <p:ph idx="1"/>
          </p:nvPr>
        </p:nvSpPr>
        <p:spPr>
          <a:xfrm>
            <a:off x="838199" y="1769458"/>
            <a:ext cx="10113023" cy="4510572"/>
          </a:xfrm>
        </p:spPr>
        <p:txBody>
          <a:bodyPr>
            <a:normAutofit/>
          </a:bodyPr>
          <a:lstStyle/>
          <a:p>
            <a:r>
              <a:rPr lang="en-US" sz="2667" dirty="0"/>
              <a:t>Systems that enable the centralization, correlation and retention of event data in order to generate automated alerts. </a:t>
            </a:r>
          </a:p>
          <a:p>
            <a:r>
              <a:rPr lang="en-US" sz="2667" dirty="0"/>
              <a:t>Typically, an SIEM provides a dashboard interface that highlights possible security incidents. It is then up to the security specialists to investigate each alert and determine if further action is required</a:t>
            </a:r>
          </a:p>
          <a:p>
            <a:r>
              <a:rPr lang="en-US" sz="2667" dirty="0"/>
              <a:t>Also useful for forecasting and trend analysis</a:t>
            </a:r>
          </a:p>
        </p:txBody>
      </p:sp>
      <p:sp>
        <p:nvSpPr>
          <p:cNvPr id="5" name="Footer Placeholder 4">
            <a:extLst>
              <a:ext uri="{FF2B5EF4-FFF2-40B4-BE49-F238E27FC236}">
                <a16:creationId xmlns:a16="http://schemas.microsoft.com/office/drawing/2014/main" id="{ED2C0FB3-59D5-4403-818E-186B4ED35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62608F-BC52-4262-997C-4EF18AF9773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414</a:t>
            </a:fld>
            <a:endParaRPr lang="en"/>
          </a:p>
        </p:txBody>
      </p:sp>
    </p:spTree>
    <p:extLst>
      <p:ext uri="{BB962C8B-B14F-4D97-AF65-F5344CB8AC3E}">
        <p14:creationId xmlns:p14="http://schemas.microsoft.com/office/powerpoint/2010/main" val="213791356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100" kern="1200" dirty="0">
                <a:solidFill>
                  <a:schemeClr val="tx1">
                    <a:lumMod val="85000"/>
                    <a:lumOff val="15000"/>
                  </a:schemeClr>
                </a:solidFill>
                <a:latin typeface="+mj-lt"/>
                <a:ea typeface="+mj-ea"/>
                <a:cs typeface="+mj-cs"/>
              </a:rPr>
              <a:t>Intrusion Detection and Prevention  </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060C5B5D-3001-4AC1-A3D0-5A009B78D9E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415</a:t>
            </a:fld>
            <a:endParaRPr lang="en-US" sz="600">
              <a:solidFill>
                <a:srgbClr val="FFFFFF"/>
              </a:solidFill>
            </a:endParaRPr>
          </a:p>
        </p:txBody>
      </p:sp>
    </p:spTree>
    <p:extLst>
      <p:ext uri="{BB962C8B-B14F-4D97-AF65-F5344CB8AC3E}">
        <p14:creationId xmlns:p14="http://schemas.microsoft.com/office/powerpoint/2010/main" val="191340093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a:t>IDS </a:t>
            </a:r>
          </a:p>
        </p:txBody>
      </p:sp>
      <p:sp>
        <p:nvSpPr>
          <p:cNvPr id="2" name="Footer Placeholder 1">
            <a:extLst>
              <a:ext uri="{FF2B5EF4-FFF2-40B4-BE49-F238E27FC236}">
                <a16:creationId xmlns:a16="http://schemas.microsoft.com/office/drawing/2014/main" id="{6AAC6E0A-9C50-423F-9C3C-A20B22978589}"/>
              </a:ext>
            </a:extLst>
          </p:cNvPr>
          <p:cNvSpPr>
            <a:spLocks noGrp="1"/>
          </p:cNvSpPr>
          <p:nvPr>
            <p:ph type="ftr" sz="quarter" idx="11"/>
          </p:nvPr>
        </p:nvSpPr>
        <p:spPr/>
        <p:txBody>
          <a:bodyPr/>
          <a:lstStyle/>
          <a:p>
            <a:pPr>
              <a:defRPr/>
            </a:pPr>
            <a:endParaRPr lang="en-US" dirty="0"/>
          </a:p>
        </p:txBody>
      </p:sp>
      <p:sp>
        <p:nvSpPr>
          <p:cNvPr id="251908"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416</a:t>
            </a:fld>
            <a:endParaRPr lang="en-US" altLang="en-US"/>
          </a:p>
        </p:txBody>
      </p:sp>
      <p:sp>
        <p:nvSpPr>
          <p:cNvPr id="251907" name="Rectangle 3"/>
          <p:cNvSpPr>
            <a:spLocks noGrp="1" noChangeArrowheads="1"/>
          </p:cNvSpPr>
          <p:nvPr>
            <p:ph idx="4294967295"/>
          </p:nvPr>
        </p:nvSpPr>
        <p:spPr>
          <a:xfrm>
            <a:off x="607325" y="1690688"/>
            <a:ext cx="9132888" cy="3167063"/>
          </a:xfrm>
          <a:prstGeom prst="rect">
            <a:avLst/>
          </a:prstGeom>
        </p:spPr>
        <p:txBody>
          <a:bodyPr>
            <a:normAutofit fontScale="92500" lnSpcReduction="10000"/>
          </a:bodyPr>
          <a:lstStyle/>
          <a:p>
            <a:pPr eaLnBrk="1" hangingPunct="1">
              <a:buFont typeface="Wingdings" panose="05000000000000000000" pitchFamily="2" charset="2"/>
              <a:buNone/>
            </a:pPr>
            <a:r>
              <a:rPr lang="en-US" altLang="en-US" sz="2400" dirty="0"/>
              <a:t>IDS are a tool in a layered security model. </a:t>
            </a:r>
          </a:p>
          <a:p>
            <a:pPr eaLnBrk="1" hangingPunct="1"/>
            <a:r>
              <a:rPr lang="en-US" altLang="en-US" sz="2400" dirty="0"/>
              <a:t>identify suspicious activity </a:t>
            </a:r>
          </a:p>
          <a:p>
            <a:pPr eaLnBrk="1" hangingPunct="1"/>
            <a:r>
              <a:rPr lang="en-US" altLang="en-US" sz="2400" dirty="0"/>
              <a:t>log activity</a:t>
            </a:r>
          </a:p>
          <a:p>
            <a:pPr eaLnBrk="1" hangingPunct="1"/>
            <a:r>
              <a:rPr lang="en-US" altLang="en-US" sz="2400" dirty="0"/>
              <a:t>Respond (alert people)</a:t>
            </a:r>
          </a:p>
          <a:p>
            <a:pPr eaLnBrk="1" hangingPunct="1"/>
            <a:r>
              <a:rPr lang="en-US" altLang="en-US" sz="2400" dirty="0"/>
              <a:t>Needs an interface in “Promiscuous” Mode—Can capture all traffic regardless of the destination address</a:t>
            </a:r>
          </a:p>
          <a:p>
            <a:pPr eaLnBrk="1" hangingPunct="1"/>
            <a:r>
              <a:rPr lang="en-US" altLang="en-US" sz="2400" dirty="0"/>
              <a:t>Sniffer + Analysis Engine = IDS</a:t>
            </a:r>
          </a:p>
          <a:p>
            <a:pPr eaLnBrk="1" hangingPunct="1"/>
            <a:r>
              <a:rPr lang="en-US" altLang="en-US" sz="2400" dirty="0"/>
              <a:t>Port Mirroring/Span needs to be enabled to view traffic on a switch</a:t>
            </a:r>
          </a:p>
        </p:txBody>
      </p:sp>
      <mc:AlternateContent xmlns:mc="http://schemas.openxmlformats.org/markup-compatibility/2006" xmlns:p14="http://schemas.microsoft.com/office/powerpoint/2010/main">
        <mc:Choice Requires="p14">
          <p:contentPart p14:bwMode="auto" r:id="rId3">
            <p14:nvContentPartPr>
              <p14:cNvPr id="251938" name="Ink 251937">
                <a:extLst>
                  <a:ext uri="{FF2B5EF4-FFF2-40B4-BE49-F238E27FC236}">
                    <a16:creationId xmlns:a16="http://schemas.microsoft.com/office/drawing/2014/main" id="{65779F87-02C7-4C27-B99E-E9E9628B4322}"/>
                  </a:ext>
                </a:extLst>
              </p14:cNvPr>
              <p14:cNvContentPartPr/>
              <p14:nvPr/>
            </p14:nvContentPartPr>
            <p14:xfrm>
              <a:off x="2783971" y="1678299"/>
              <a:ext cx="360" cy="360"/>
            </p14:xfrm>
          </p:contentPart>
        </mc:Choice>
        <mc:Fallback xmlns="">
          <p:pic>
            <p:nvPicPr>
              <p:cNvPr id="251938" name="Ink 251937">
                <a:extLst>
                  <a:ext uri="{FF2B5EF4-FFF2-40B4-BE49-F238E27FC236}">
                    <a16:creationId xmlns:a16="http://schemas.microsoft.com/office/drawing/2014/main" id="{65779F87-02C7-4C27-B99E-E9E9628B4322}"/>
                  </a:ext>
                </a:extLst>
              </p:cNvPr>
              <p:cNvPicPr/>
              <p:nvPr/>
            </p:nvPicPr>
            <p:blipFill>
              <a:blip r:embed="rId108"/>
              <a:stretch>
                <a:fillRect/>
              </a:stretch>
            </p:blipFill>
            <p:spPr>
              <a:xfrm>
                <a:off x="2774971" y="1669659"/>
                <a:ext cx="18000" cy="18000"/>
              </a:xfrm>
              <a:prstGeom prst="rect">
                <a:avLst/>
              </a:prstGeom>
            </p:spPr>
          </p:pic>
        </mc:Fallback>
      </mc:AlternateContent>
    </p:spTree>
    <p:extLst>
      <p:ext uri="{BB962C8B-B14F-4D97-AF65-F5344CB8AC3E}">
        <p14:creationId xmlns:p14="http://schemas.microsoft.com/office/powerpoint/2010/main" val="15174280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dirty="0"/>
              <a:t>IDS categories</a:t>
            </a:r>
          </a:p>
        </p:txBody>
      </p:sp>
      <p:sp>
        <p:nvSpPr>
          <p:cNvPr id="2" name="Footer Placeholder 1">
            <a:extLst>
              <a:ext uri="{FF2B5EF4-FFF2-40B4-BE49-F238E27FC236}">
                <a16:creationId xmlns:a16="http://schemas.microsoft.com/office/drawing/2014/main" id="{892FB12C-8EE6-408A-A44D-81644AB65031}"/>
              </a:ext>
            </a:extLst>
          </p:cNvPr>
          <p:cNvSpPr>
            <a:spLocks noGrp="1"/>
          </p:cNvSpPr>
          <p:nvPr>
            <p:ph type="ftr" sz="quarter" idx="11"/>
          </p:nvPr>
        </p:nvSpPr>
        <p:spPr/>
        <p:txBody>
          <a:bodyPr/>
          <a:lstStyle/>
          <a:p>
            <a:pPr>
              <a:defRPr/>
            </a:pPr>
            <a:endParaRPr lang="en-US" dirty="0"/>
          </a:p>
        </p:txBody>
      </p:sp>
      <p:sp>
        <p:nvSpPr>
          <p:cNvPr id="252932"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417</a:t>
            </a:fld>
            <a:endParaRPr lang="en-US" altLang="en-US"/>
          </a:p>
        </p:txBody>
      </p:sp>
      <p:sp>
        <p:nvSpPr>
          <p:cNvPr id="252931" name="Rectangle 3"/>
          <p:cNvSpPr>
            <a:spLocks noGrp="1" noChangeArrowheads="1"/>
          </p:cNvSpPr>
          <p:nvPr>
            <p:ph idx="4294967295"/>
          </p:nvPr>
        </p:nvSpPr>
        <p:spPr>
          <a:xfrm>
            <a:off x="613568" y="1935329"/>
            <a:ext cx="8120063" cy="3278188"/>
          </a:xfrm>
          <a:prstGeom prst="rect">
            <a:avLst/>
          </a:prstGeom>
        </p:spPr>
        <p:txBody>
          <a:bodyPr/>
          <a:lstStyle/>
          <a:p>
            <a:pPr eaLnBrk="1" hangingPunct="1">
              <a:buFont typeface="Wingdings" panose="05000000000000000000" pitchFamily="2" charset="2"/>
              <a:buNone/>
            </a:pPr>
            <a:r>
              <a:rPr lang="en-US" altLang="en-US" sz="2400" dirty="0"/>
              <a:t>IDS systems we are about to discuss.</a:t>
            </a:r>
          </a:p>
          <a:p>
            <a:pPr eaLnBrk="1" hangingPunct="1"/>
            <a:r>
              <a:rPr lang="en-US" altLang="en-US" sz="2400" dirty="0"/>
              <a:t>HIDS – Host Based Intrusion Detection System</a:t>
            </a:r>
          </a:p>
          <a:p>
            <a:pPr lvl="1" eaLnBrk="1" hangingPunct="1"/>
            <a:endParaRPr lang="en-US" altLang="en-US" sz="2400" dirty="0"/>
          </a:p>
          <a:p>
            <a:pPr eaLnBrk="1" hangingPunct="1"/>
            <a:r>
              <a:rPr lang="en-US" altLang="en-US" sz="2400" dirty="0"/>
              <a:t>NIDS – Network Intrusion Detection System</a:t>
            </a:r>
          </a:p>
          <a:p>
            <a:pPr eaLnBrk="1" hangingPunct="1"/>
            <a:endParaRPr lang="en-US" altLang="en-US" sz="2400" dirty="0"/>
          </a:p>
          <a:p>
            <a:pPr lvl="1" eaLnBrk="1" hangingPunct="1"/>
            <a:endParaRPr lang="en-US" altLang="en-US" sz="2400" dirty="0"/>
          </a:p>
          <a:p>
            <a:pPr eaLnBrk="1" hangingPunct="1"/>
            <a:endParaRPr lang="en-US" altLang="en-US" sz="2400" dirty="0"/>
          </a:p>
        </p:txBody>
      </p:sp>
    </p:spTree>
    <p:extLst>
      <p:ext uri="{BB962C8B-B14F-4D97-AF65-F5344CB8AC3E}">
        <p14:creationId xmlns:p14="http://schemas.microsoft.com/office/powerpoint/2010/main" val="373974911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IDS Components</a:t>
            </a:r>
          </a:p>
        </p:txBody>
      </p:sp>
      <p:sp>
        <p:nvSpPr>
          <p:cNvPr id="2" name="Footer Placeholder 1">
            <a:extLst>
              <a:ext uri="{FF2B5EF4-FFF2-40B4-BE49-F238E27FC236}">
                <a16:creationId xmlns:a16="http://schemas.microsoft.com/office/drawing/2014/main" id="{722D8A5C-3AE9-418F-94E5-A33C63827FF1}"/>
              </a:ext>
            </a:extLst>
          </p:cNvPr>
          <p:cNvSpPr>
            <a:spLocks noGrp="1"/>
          </p:cNvSpPr>
          <p:nvPr>
            <p:ph type="ftr" sz="quarter" idx="11"/>
          </p:nvPr>
        </p:nvSpPr>
        <p:spPr/>
        <p:txBody>
          <a:bodyPr/>
          <a:lstStyle/>
          <a:p>
            <a:pPr>
              <a:defRPr/>
            </a:pPr>
            <a:endParaRPr lang="en-US" dirty="0"/>
          </a:p>
        </p:txBody>
      </p:sp>
      <p:sp>
        <p:nvSpPr>
          <p:cNvPr id="253956"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418</a:t>
            </a:fld>
            <a:endParaRPr lang="en-US" altLang="en-US"/>
          </a:p>
        </p:txBody>
      </p:sp>
      <p:sp>
        <p:nvSpPr>
          <p:cNvPr id="149507" name="Rectangle 3"/>
          <p:cNvSpPr>
            <a:spLocks noGrp="1" noChangeArrowheads="1"/>
          </p:cNvSpPr>
          <p:nvPr>
            <p:ph idx="4294967295"/>
          </p:nvPr>
        </p:nvSpPr>
        <p:spPr>
          <a:xfrm>
            <a:off x="0" y="1547813"/>
            <a:ext cx="8027988" cy="3808412"/>
          </a:xfrm>
          <a:prstGeom prst="rect">
            <a:avLst/>
          </a:prstGeom>
        </p:spPr>
        <p:txBody>
          <a:bodyPr>
            <a:normAutofit fontScale="77500" lnSpcReduction="20000"/>
          </a:bodyPr>
          <a:lstStyle/>
          <a:p>
            <a:pPr marL="298730" indent="-249464">
              <a:buClr>
                <a:schemeClr val="tx1">
                  <a:shade val="95000"/>
                </a:schemeClr>
              </a:buClr>
              <a:buNone/>
              <a:defRPr/>
            </a:pPr>
            <a:r>
              <a:rPr lang="en-US" dirty="0"/>
              <a:t>Both type of IDS have several components that make up the product</a:t>
            </a:r>
          </a:p>
          <a:p>
            <a:pPr marL="298730" indent="-249464">
              <a:buClr>
                <a:schemeClr val="tx1">
                  <a:shade val="95000"/>
                </a:schemeClr>
              </a:buClr>
              <a:buFont typeface="Wingdings 2"/>
              <a:buChar char=""/>
              <a:defRPr/>
            </a:pPr>
            <a:r>
              <a:rPr lang="en-US" dirty="0"/>
              <a:t>Sensor – Data Collector</a:t>
            </a:r>
          </a:p>
          <a:p>
            <a:pPr marL="538761" lvl="1" indent="-207537">
              <a:buFont typeface="Wingdings 2"/>
              <a:buChar char=""/>
              <a:defRPr/>
            </a:pPr>
            <a:r>
              <a:rPr lang="en-US" dirty="0"/>
              <a:t>On network segments (NIDS)</a:t>
            </a:r>
          </a:p>
          <a:p>
            <a:pPr marL="538761" lvl="1" indent="-207537">
              <a:buFont typeface="Wingdings 2"/>
              <a:buChar char=""/>
              <a:defRPr/>
            </a:pPr>
            <a:r>
              <a:rPr lang="en-US" dirty="0"/>
              <a:t>Or on Hosts (HIDS)</a:t>
            </a:r>
          </a:p>
          <a:p>
            <a:pPr marL="298730" indent="-249464">
              <a:buClr>
                <a:schemeClr val="tx1">
                  <a:shade val="95000"/>
                </a:schemeClr>
              </a:buClr>
              <a:buFont typeface="Wingdings 2"/>
              <a:buChar char=""/>
              <a:defRPr/>
            </a:pPr>
            <a:r>
              <a:rPr lang="en-US" dirty="0"/>
              <a:t>Analysis Engine – Analyzes data collected by the sensor, determines if there is suspicious activity</a:t>
            </a:r>
          </a:p>
          <a:p>
            <a:pPr marL="298730" indent="-249464">
              <a:buClr>
                <a:schemeClr val="tx1">
                  <a:shade val="95000"/>
                </a:schemeClr>
              </a:buClr>
              <a:buFont typeface="Wingdings 2"/>
              <a:buChar char=""/>
              <a:defRPr/>
            </a:pPr>
            <a:r>
              <a:rPr lang="en-US" dirty="0"/>
              <a:t>Signature Database – Used by the AE, defines signatures of previously known attacks</a:t>
            </a:r>
          </a:p>
          <a:p>
            <a:pPr marL="298730" indent="-249464">
              <a:buClr>
                <a:schemeClr val="tx1">
                  <a:shade val="95000"/>
                </a:schemeClr>
              </a:buClr>
              <a:buFont typeface="Wingdings 2"/>
              <a:buChar char=""/>
              <a:defRPr/>
            </a:pPr>
            <a:r>
              <a:rPr lang="en-US" dirty="0"/>
              <a:t>User Interface and Reporting – the way the system interacts with users</a:t>
            </a:r>
          </a:p>
          <a:p>
            <a:pPr marL="298730" indent="-249464">
              <a:buClr>
                <a:schemeClr val="tx1">
                  <a:shade val="95000"/>
                </a:schemeClr>
              </a:buClr>
              <a:buFont typeface="Wingdings 2"/>
              <a:buChar char=""/>
              <a:defRPr/>
            </a:pPr>
            <a:r>
              <a:rPr lang="en-US" dirty="0"/>
              <a:t>(visualization next)</a:t>
            </a:r>
          </a:p>
        </p:txBody>
      </p:sp>
    </p:spTree>
    <p:extLst>
      <p:ext uri="{BB962C8B-B14F-4D97-AF65-F5344CB8AC3E}">
        <p14:creationId xmlns:p14="http://schemas.microsoft.com/office/powerpoint/2010/main" val="130114648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dirty="0"/>
              <a:t>IDS Components</a:t>
            </a:r>
          </a:p>
        </p:txBody>
      </p:sp>
      <p:sp>
        <p:nvSpPr>
          <p:cNvPr id="2" name="Footer Placeholder 1">
            <a:extLst>
              <a:ext uri="{FF2B5EF4-FFF2-40B4-BE49-F238E27FC236}">
                <a16:creationId xmlns:a16="http://schemas.microsoft.com/office/drawing/2014/main" id="{C09EA310-5AE2-4549-A7FD-7E73CEE872F1}"/>
              </a:ext>
            </a:extLst>
          </p:cNvPr>
          <p:cNvSpPr>
            <a:spLocks noGrp="1"/>
          </p:cNvSpPr>
          <p:nvPr>
            <p:ph type="ftr" sz="quarter" idx="11"/>
          </p:nvPr>
        </p:nvSpPr>
        <p:spPr/>
        <p:txBody>
          <a:bodyPr/>
          <a:lstStyle/>
          <a:p>
            <a:pPr>
              <a:defRPr/>
            </a:pPr>
            <a:endParaRPr lang="en-US" dirty="0"/>
          </a:p>
        </p:txBody>
      </p:sp>
      <p:sp>
        <p:nvSpPr>
          <p:cNvPr id="254979"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419</a:t>
            </a:fld>
            <a:endParaRPr lang="en-US" altLang="en-US"/>
          </a:p>
        </p:txBody>
      </p:sp>
      <p:pic>
        <p:nvPicPr>
          <p:cNvPr id="254980" name="Picture 3" descr="IDS-archite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1601" y="1069793"/>
            <a:ext cx="6259995" cy="46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9277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2"/>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Google Shape;363;p5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Roles and Responsibilities</a:t>
            </a:r>
          </a:p>
        </p:txBody>
      </p:sp>
      <p:cxnSp>
        <p:nvCxnSpPr>
          <p:cNvPr id="116" name="Straight Connector 11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6AEFCFE-65C5-4D54-994F-435EA5BBB6C5}"/>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42</a:t>
            </a:fld>
            <a:endParaRPr lang="en-US" sz="600">
              <a:solidFill>
                <a:srgbClr val="FFFFFF"/>
              </a:solidFill>
            </a:endParaRPr>
          </a:p>
        </p:txBody>
      </p:sp>
    </p:spTree>
    <p:extLst>
      <p:ext uri="{BB962C8B-B14F-4D97-AF65-F5344CB8AC3E}">
        <p14:creationId xmlns:p14="http://schemas.microsoft.com/office/powerpoint/2010/main" val="320493386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Host-based IDS</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BF1EEF85-2548-4EF9-8318-E77B034FA92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420</a:t>
            </a:fld>
            <a:endParaRPr lang="en-US" sz="600">
              <a:solidFill>
                <a:srgbClr val="FFFFFF"/>
              </a:solidFill>
            </a:endParaRPr>
          </a:p>
        </p:txBody>
      </p:sp>
    </p:spTree>
    <p:extLst>
      <p:ext uri="{BB962C8B-B14F-4D97-AF65-F5344CB8AC3E}">
        <p14:creationId xmlns:p14="http://schemas.microsoft.com/office/powerpoint/2010/main" val="107394518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dirty="0"/>
              <a:t>HIDS</a:t>
            </a:r>
          </a:p>
        </p:txBody>
      </p:sp>
      <p:sp>
        <p:nvSpPr>
          <p:cNvPr id="2" name="Footer Placeholder 1">
            <a:extLst>
              <a:ext uri="{FF2B5EF4-FFF2-40B4-BE49-F238E27FC236}">
                <a16:creationId xmlns:a16="http://schemas.microsoft.com/office/drawing/2014/main" id="{0098F161-1706-4681-91C6-A66757F3728C}"/>
              </a:ext>
            </a:extLst>
          </p:cNvPr>
          <p:cNvSpPr>
            <a:spLocks noGrp="1"/>
          </p:cNvSpPr>
          <p:nvPr>
            <p:ph type="ftr" sz="quarter" idx="11"/>
          </p:nvPr>
        </p:nvSpPr>
        <p:spPr/>
        <p:txBody>
          <a:bodyPr/>
          <a:lstStyle/>
          <a:p>
            <a:pPr>
              <a:defRPr/>
            </a:pPr>
            <a:endParaRPr lang="en-US" dirty="0"/>
          </a:p>
        </p:txBody>
      </p:sp>
      <p:sp>
        <p:nvSpPr>
          <p:cNvPr id="256004"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421</a:t>
            </a:fld>
            <a:endParaRPr lang="en-US" altLang="en-US"/>
          </a:p>
        </p:txBody>
      </p:sp>
      <p:sp>
        <p:nvSpPr>
          <p:cNvPr id="151555" name="Rectangle 3"/>
          <p:cNvSpPr>
            <a:spLocks noGrp="1" noChangeArrowheads="1"/>
          </p:cNvSpPr>
          <p:nvPr>
            <p:ph idx="4294967295"/>
          </p:nvPr>
        </p:nvSpPr>
        <p:spPr>
          <a:xfrm>
            <a:off x="0" y="1333500"/>
            <a:ext cx="8994775" cy="4418013"/>
          </a:xfrm>
          <a:prstGeom prst="rect">
            <a:avLst/>
          </a:prstGeom>
        </p:spPr>
        <p:txBody>
          <a:bodyPr>
            <a:normAutofit fontScale="92500" lnSpcReduction="10000"/>
          </a:bodyPr>
          <a:lstStyle/>
          <a:p>
            <a:pPr marL="298730" indent="-249464">
              <a:buClr>
                <a:schemeClr val="tx1">
                  <a:shade val="95000"/>
                </a:schemeClr>
              </a:buClr>
              <a:buNone/>
              <a:defRPr/>
            </a:pPr>
            <a:r>
              <a:rPr lang="en-US" dirty="0"/>
              <a:t>Hosts Based Intrusion Detection Systems – Examine the operation of a SINGLE system Logins</a:t>
            </a:r>
          </a:p>
          <a:p>
            <a:pPr marL="430256" indent="-380990">
              <a:buClr>
                <a:schemeClr val="tx1">
                  <a:shade val="95000"/>
                </a:schemeClr>
              </a:buClr>
              <a:buFont typeface="Arial" panose="020B0604020202020204" pitchFamily="34" charset="0"/>
              <a:buChar char="•"/>
              <a:defRPr/>
            </a:pPr>
            <a:r>
              <a:rPr lang="en-US" dirty="0"/>
              <a:t>System Log files / audit files</a:t>
            </a:r>
          </a:p>
          <a:p>
            <a:pPr marL="430256" indent="-380990">
              <a:buClr>
                <a:schemeClr val="tx1">
                  <a:shade val="95000"/>
                </a:schemeClr>
              </a:buClr>
              <a:buFont typeface="Arial" panose="020B0604020202020204" pitchFamily="34" charset="0"/>
              <a:buChar char="•"/>
              <a:defRPr/>
            </a:pPr>
            <a:r>
              <a:rPr lang="en-US" dirty="0"/>
              <a:t>Application Log Files / audit files</a:t>
            </a:r>
          </a:p>
          <a:p>
            <a:pPr marL="430256" indent="-380990">
              <a:buClr>
                <a:schemeClr val="tx1">
                  <a:shade val="95000"/>
                </a:schemeClr>
              </a:buClr>
              <a:buFont typeface="Arial" panose="020B0604020202020204" pitchFamily="34" charset="0"/>
              <a:buChar char="•"/>
              <a:defRPr/>
            </a:pPr>
            <a:r>
              <a:rPr lang="en-US" dirty="0"/>
              <a:t>File Activity / Changes to software</a:t>
            </a:r>
          </a:p>
          <a:p>
            <a:pPr marL="430256" indent="-380990">
              <a:buClr>
                <a:schemeClr val="tx1">
                  <a:shade val="95000"/>
                </a:schemeClr>
              </a:buClr>
              <a:buFont typeface="Arial" panose="020B0604020202020204" pitchFamily="34" charset="0"/>
              <a:buChar char="•"/>
              <a:defRPr/>
            </a:pPr>
            <a:r>
              <a:rPr lang="en-US" dirty="0"/>
              <a:t>Configuration Files changes</a:t>
            </a:r>
          </a:p>
          <a:p>
            <a:pPr marL="430256" indent="-380990">
              <a:buClr>
                <a:schemeClr val="tx1">
                  <a:shade val="95000"/>
                </a:schemeClr>
              </a:buClr>
              <a:buFont typeface="Arial" panose="020B0604020202020204" pitchFamily="34" charset="0"/>
              <a:buChar char="•"/>
              <a:defRPr/>
            </a:pPr>
            <a:r>
              <a:rPr lang="en-US" dirty="0"/>
              <a:t>Processes being launched or stopped</a:t>
            </a:r>
          </a:p>
          <a:p>
            <a:pPr marL="430256" indent="-380990">
              <a:buClr>
                <a:schemeClr val="tx1">
                  <a:shade val="95000"/>
                </a:schemeClr>
              </a:buClr>
              <a:buFont typeface="Arial" panose="020B0604020202020204" pitchFamily="34" charset="0"/>
              <a:buChar char="•"/>
              <a:defRPr/>
            </a:pPr>
            <a:r>
              <a:rPr lang="en-US" dirty="0"/>
              <a:t>Use of certain programs</a:t>
            </a:r>
          </a:p>
          <a:p>
            <a:pPr marL="430256" indent="-380990">
              <a:buClr>
                <a:schemeClr val="tx1">
                  <a:shade val="95000"/>
                </a:schemeClr>
              </a:buClr>
              <a:buFont typeface="Arial" panose="020B0604020202020204" pitchFamily="34" charset="0"/>
              <a:buChar char="•"/>
              <a:defRPr/>
            </a:pPr>
            <a:r>
              <a:rPr lang="en-US" dirty="0"/>
              <a:t>CPU usage</a:t>
            </a:r>
          </a:p>
          <a:p>
            <a:pPr marL="430256" indent="-380990">
              <a:buClr>
                <a:schemeClr val="tx1">
                  <a:shade val="95000"/>
                </a:schemeClr>
              </a:buClr>
              <a:buFont typeface="Arial" panose="020B0604020202020204" pitchFamily="34" charset="0"/>
              <a:buChar char="•"/>
              <a:defRPr/>
            </a:pPr>
            <a:r>
              <a:rPr lang="en-US" dirty="0"/>
              <a:t>Network Traffic to/from Computer</a:t>
            </a:r>
          </a:p>
          <a:p>
            <a:pPr marL="298730" indent="-249464">
              <a:buClr>
                <a:schemeClr val="tx1">
                  <a:shade val="95000"/>
                </a:schemeClr>
              </a:buClr>
              <a:buFont typeface="Wingdings 2"/>
              <a:buChar char=""/>
              <a:defRPr/>
            </a:pPr>
            <a:endParaRPr lang="en-US" dirty="0"/>
          </a:p>
        </p:txBody>
      </p:sp>
    </p:spTree>
    <p:extLst>
      <p:ext uri="{BB962C8B-B14F-4D97-AF65-F5344CB8AC3E}">
        <p14:creationId xmlns:p14="http://schemas.microsoft.com/office/powerpoint/2010/main" val="122255122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dirty="0"/>
              <a:t>Advantages of HIDS</a:t>
            </a:r>
          </a:p>
        </p:txBody>
      </p:sp>
      <p:sp>
        <p:nvSpPr>
          <p:cNvPr id="2" name="Footer Placeholder 1">
            <a:extLst>
              <a:ext uri="{FF2B5EF4-FFF2-40B4-BE49-F238E27FC236}">
                <a16:creationId xmlns:a16="http://schemas.microsoft.com/office/drawing/2014/main" id="{4175CAB0-F266-4AB6-B9A6-C11B723FAA17}"/>
              </a:ext>
            </a:extLst>
          </p:cNvPr>
          <p:cNvSpPr>
            <a:spLocks noGrp="1"/>
          </p:cNvSpPr>
          <p:nvPr>
            <p:ph type="ftr" sz="quarter" idx="11"/>
          </p:nvPr>
        </p:nvSpPr>
        <p:spPr/>
        <p:txBody>
          <a:bodyPr/>
          <a:lstStyle/>
          <a:p>
            <a:pPr>
              <a:defRPr/>
            </a:pPr>
            <a:endParaRPr lang="en-US" dirty="0"/>
          </a:p>
        </p:txBody>
      </p:sp>
      <p:sp>
        <p:nvSpPr>
          <p:cNvPr id="257028"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422</a:t>
            </a:fld>
            <a:endParaRPr lang="en-US" altLang="en-US"/>
          </a:p>
        </p:txBody>
      </p:sp>
      <p:sp>
        <p:nvSpPr>
          <p:cNvPr id="257027" name="Rectangle 3"/>
          <p:cNvSpPr>
            <a:spLocks noGrp="1" noChangeArrowheads="1"/>
          </p:cNvSpPr>
          <p:nvPr>
            <p:ph idx="4294967295"/>
          </p:nvPr>
        </p:nvSpPr>
        <p:spPr>
          <a:xfrm>
            <a:off x="398888" y="1757221"/>
            <a:ext cx="5738813" cy="3167062"/>
          </a:xfrm>
          <a:prstGeom prst="rect">
            <a:avLst/>
          </a:prstGeom>
        </p:spPr>
        <p:txBody>
          <a:bodyPr>
            <a:normAutofit lnSpcReduction="10000"/>
          </a:bodyPr>
          <a:lstStyle/>
          <a:p>
            <a:pPr eaLnBrk="1" hangingPunct="1"/>
            <a:r>
              <a:rPr lang="en-US" altLang="en-US" dirty="0"/>
              <a:t>Can be operating system and application specific – might understand the latest attack against a certain service on a host.</a:t>
            </a:r>
          </a:p>
          <a:p>
            <a:pPr eaLnBrk="1" hangingPunct="1">
              <a:buFont typeface="Wingdings" panose="05000000000000000000" pitchFamily="2" charset="2"/>
              <a:buNone/>
            </a:pPr>
            <a:endParaRPr lang="en-US" altLang="en-US" dirty="0"/>
          </a:p>
          <a:p>
            <a:pPr eaLnBrk="1" hangingPunct="1"/>
            <a:r>
              <a:rPr lang="en-US" altLang="en-US" dirty="0"/>
              <a:t>They can look at data after it’s been decrypted (network traffic is often encrypted)*</a:t>
            </a:r>
          </a:p>
        </p:txBody>
      </p:sp>
    </p:spTree>
    <p:extLst>
      <p:ext uri="{BB962C8B-B14F-4D97-AF65-F5344CB8AC3E}">
        <p14:creationId xmlns:p14="http://schemas.microsoft.com/office/powerpoint/2010/main" val="1427268753"/>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dirty="0"/>
              <a:t>Disadvantages of HIDS</a:t>
            </a:r>
          </a:p>
        </p:txBody>
      </p:sp>
      <p:sp>
        <p:nvSpPr>
          <p:cNvPr id="2" name="Footer Placeholder 1">
            <a:extLst>
              <a:ext uri="{FF2B5EF4-FFF2-40B4-BE49-F238E27FC236}">
                <a16:creationId xmlns:a16="http://schemas.microsoft.com/office/drawing/2014/main" id="{FC821F53-0CAC-41CC-B406-2135210962F0}"/>
              </a:ext>
            </a:extLst>
          </p:cNvPr>
          <p:cNvSpPr>
            <a:spLocks noGrp="1"/>
          </p:cNvSpPr>
          <p:nvPr>
            <p:ph type="ftr" sz="quarter" idx="11"/>
          </p:nvPr>
        </p:nvSpPr>
        <p:spPr/>
        <p:txBody>
          <a:bodyPr/>
          <a:lstStyle/>
          <a:p>
            <a:pPr>
              <a:defRPr/>
            </a:pPr>
            <a:endParaRPr lang="en-US" dirty="0"/>
          </a:p>
        </p:txBody>
      </p:sp>
      <p:sp>
        <p:nvSpPr>
          <p:cNvPr id="258052"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423</a:t>
            </a:fld>
            <a:endParaRPr lang="en-US" altLang="en-US"/>
          </a:p>
        </p:txBody>
      </p:sp>
      <p:sp>
        <p:nvSpPr>
          <p:cNvPr id="258051" name="Rectangle 3"/>
          <p:cNvSpPr>
            <a:spLocks noGrp="1" noChangeArrowheads="1"/>
          </p:cNvSpPr>
          <p:nvPr>
            <p:ph idx="4294967295"/>
          </p:nvPr>
        </p:nvSpPr>
        <p:spPr>
          <a:xfrm>
            <a:off x="511791" y="2269012"/>
            <a:ext cx="5738813" cy="3167062"/>
          </a:xfrm>
          <a:prstGeom prst="rect">
            <a:avLst/>
          </a:prstGeom>
        </p:spPr>
        <p:txBody>
          <a:bodyPr>
            <a:normAutofit fontScale="85000" lnSpcReduction="20000"/>
          </a:bodyPr>
          <a:lstStyle/>
          <a:p>
            <a:pPr eaLnBrk="1" hangingPunct="1"/>
            <a:r>
              <a:rPr lang="en-US" altLang="en-US" dirty="0"/>
              <a:t>Only protect one machine (or must be loaded on every machine you want to protect)</a:t>
            </a:r>
          </a:p>
          <a:p>
            <a:pPr eaLnBrk="1" hangingPunct="1"/>
            <a:r>
              <a:rPr lang="en-US" altLang="en-US" dirty="0"/>
              <a:t>Use local system resources (CPU/memory)</a:t>
            </a:r>
          </a:p>
          <a:p>
            <a:pPr eaLnBrk="1" hangingPunct="1"/>
            <a:r>
              <a:rPr lang="en-US" altLang="en-US" dirty="0"/>
              <a:t>They don’t see what’s going on, on other machines.</a:t>
            </a:r>
          </a:p>
          <a:p>
            <a:pPr eaLnBrk="1" hangingPunct="1"/>
            <a:r>
              <a:rPr lang="en-US" altLang="en-US" dirty="0"/>
              <a:t>Scalability</a:t>
            </a:r>
          </a:p>
          <a:p>
            <a:pPr eaLnBrk="1" hangingPunct="1"/>
            <a:r>
              <a:rPr lang="en-US" altLang="en-US" dirty="0"/>
              <a:t>The HIDS could be disabled if machine is hacked</a:t>
            </a:r>
          </a:p>
        </p:txBody>
      </p:sp>
    </p:spTree>
    <p:extLst>
      <p:ext uri="{BB962C8B-B14F-4D97-AF65-F5344CB8AC3E}">
        <p14:creationId xmlns:p14="http://schemas.microsoft.com/office/powerpoint/2010/main" val="263514534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Network-based IDS</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7600AFCC-0327-41E3-82F3-6E3F379691F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424</a:t>
            </a:fld>
            <a:endParaRPr lang="en-US" sz="600">
              <a:solidFill>
                <a:srgbClr val="FFFFFF"/>
              </a:solidFill>
            </a:endParaRPr>
          </a:p>
        </p:txBody>
      </p:sp>
    </p:spTree>
    <p:extLst>
      <p:ext uri="{BB962C8B-B14F-4D97-AF65-F5344CB8AC3E}">
        <p14:creationId xmlns:p14="http://schemas.microsoft.com/office/powerpoint/2010/main" val="1252567459"/>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dirty="0"/>
              <a:t>Network Based IDS</a:t>
            </a:r>
          </a:p>
        </p:txBody>
      </p:sp>
      <p:sp>
        <p:nvSpPr>
          <p:cNvPr id="2" name="Footer Placeholder 1">
            <a:extLst>
              <a:ext uri="{FF2B5EF4-FFF2-40B4-BE49-F238E27FC236}">
                <a16:creationId xmlns:a16="http://schemas.microsoft.com/office/drawing/2014/main" id="{6B010AA5-2012-4D39-A154-B3FE87DB7A54}"/>
              </a:ext>
            </a:extLst>
          </p:cNvPr>
          <p:cNvSpPr>
            <a:spLocks noGrp="1"/>
          </p:cNvSpPr>
          <p:nvPr>
            <p:ph type="ftr" sz="quarter" idx="11"/>
          </p:nvPr>
        </p:nvSpPr>
        <p:spPr/>
        <p:txBody>
          <a:bodyPr/>
          <a:lstStyle/>
          <a:p>
            <a:pPr>
              <a:defRPr/>
            </a:pPr>
            <a:endParaRPr lang="en-US" dirty="0"/>
          </a:p>
        </p:txBody>
      </p:sp>
      <p:sp>
        <p:nvSpPr>
          <p:cNvPr id="259076"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425</a:t>
            </a:fld>
            <a:endParaRPr lang="en-US" altLang="en-US"/>
          </a:p>
        </p:txBody>
      </p:sp>
      <p:sp>
        <p:nvSpPr>
          <p:cNvPr id="155651" name="Rectangle 3"/>
          <p:cNvSpPr>
            <a:spLocks noGrp="1" noChangeArrowheads="1"/>
          </p:cNvSpPr>
          <p:nvPr>
            <p:ph idx="4294967295"/>
          </p:nvPr>
        </p:nvSpPr>
        <p:spPr>
          <a:xfrm>
            <a:off x="1011238" y="1482607"/>
            <a:ext cx="8970962" cy="4071937"/>
          </a:xfrm>
          <a:prstGeom prst="rect">
            <a:avLst/>
          </a:prstGeom>
        </p:spPr>
        <p:txBody>
          <a:bodyPr>
            <a:normAutofit lnSpcReduction="10000"/>
          </a:bodyPr>
          <a:lstStyle/>
          <a:p>
            <a:pPr marL="298730" indent="-249464">
              <a:buClr>
                <a:schemeClr val="tx1">
                  <a:shade val="95000"/>
                </a:schemeClr>
              </a:buClr>
              <a:buNone/>
              <a:defRPr/>
            </a:pPr>
            <a:r>
              <a:rPr lang="en-US" dirty="0"/>
              <a:t>A concept focused on watching an entire network and all associated machines. Focuses specifically on network traffic, in this case the “sensor” is sometimes called a “traffic collector”</a:t>
            </a:r>
          </a:p>
          <a:p>
            <a:pPr marL="430256" indent="-380990">
              <a:buClr>
                <a:schemeClr val="tx1">
                  <a:shade val="95000"/>
                </a:schemeClr>
              </a:buClr>
              <a:buFont typeface="Arial" panose="020B0604020202020204" pitchFamily="34" charset="0"/>
              <a:buChar char="•"/>
              <a:defRPr/>
            </a:pPr>
            <a:r>
              <a:rPr lang="en-US" dirty="0"/>
              <a:t>SRC IP</a:t>
            </a:r>
          </a:p>
          <a:p>
            <a:pPr marL="430256" indent="-380990">
              <a:buClr>
                <a:schemeClr val="tx1">
                  <a:shade val="95000"/>
                </a:schemeClr>
              </a:buClr>
              <a:buFont typeface="Arial" panose="020B0604020202020204" pitchFamily="34" charset="0"/>
              <a:buChar char="•"/>
              <a:defRPr/>
            </a:pPr>
            <a:r>
              <a:rPr lang="en-US" dirty="0"/>
              <a:t>DEST IP</a:t>
            </a:r>
          </a:p>
          <a:p>
            <a:pPr marL="430256" indent="-380990">
              <a:buClr>
                <a:schemeClr val="tx1">
                  <a:shade val="95000"/>
                </a:schemeClr>
              </a:buClr>
              <a:buFont typeface="Arial" panose="020B0604020202020204" pitchFamily="34" charset="0"/>
              <a:buChar char="•"/>
              <a:defRPr/>
            </a:pPr>
            <a:r>
              <a:rPr lang="en-US" dirty="0"/>
              <a:t>Protocol</a:t>
            </a:r>
          </a:p>
          <a:p>
            <a:pPr marL="430256" indent="-380990">
              <a:buClr>
                <a:schemeClr val="tx1">
                  <a:shade val="95000"/>
                </a:schemeClr>
              </a:buClr>
              <a:buFont typeface="Arial" panose="020B0604020202020204" pitchFamily="34" charset="0"/>
              <a:buChar char="•"/>
              <a:defRPr/>
            </a:pPr>
            <a:r>
              <a:rPr lang="en-US" dirty="0"/>
              <a:t>Port Numbers</a:t>
            </a:r>
          </a:p>
          <a:p>
            <a:pPr marL="430256" indent="-380990">
              <a:buClr>
                <a:schemeClr val="tx1">
                  <a:shade val="95000"/>
                </a:schemeClr>
              </a:buClr>
              <a:buFont typeface="Arial" panose="020B0604020202020204" pitchFamily="34" charset="0"/>
              <a:buChar char="•"/>
              <a:defRPr/>
            </a:pPr>
            <a:r>
              <a:rPr lang="en-US" dirty="0"/>
              <a:t>Data Content</a:t>
            </a:r>
          </a:p>
        </p:txBody>
      </p:sp>
    </p:spTree>
    <p:extLst>
      <p:ext uri="{BB962C8B-B14F-4D97-AF65-F5344CB8AC3E}">
        <p14:creationId xmlns:p14="http://schemas.microsoft.com/office/powerpoint/2010/main" val="50672340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dirty="0"/>
              <a:t>Network Based IDS</a:t>
            </a:r>
          </a:p>
        </p:txBody>
      </p:sp>
      <p:sp>
        <p:nvSpPr>
          <p:cNvPr id="2" name="Footer Placeholder 1">
            <a:extLst>
              <a:ext uri="{FF2B5EF4-FFF2-40B4-BE49-F238E27FC236}">
                <a16:creationId xmlns:a16="http://schemas.microsoft.com/office/drawing/2014/main" id="{28C69C26-B208-405C-96CC-981167BA278D}"/>
              </a:ext>
            </a:extLst>
          </p:cNvPr>
          <p:cNvSpPr>
            <a:spLocks noGrp="1"/>
          </p:cNvSpPr>
          <p:nvPr>
            <p:ph type="ftr" sz="quarter" idx="11"/>
          </p:nvPr>
        </p:nvSpPr>
        <p:spPr/>
        <p:txBody>
          <a:bodyPr/>
          <a:lstStyle/>
          <a:p>
            <a:pPr>
              <a:defRPr/>
            </a:pPr>
            <a:endParaRPr lang="en-US" dirty="0"/>
          </a:p>
        </p:txBody>
      </p:sp>
      <p:sp>
        <p:nvSpPr>
          <p:cNvPr id="260100"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426</a:t>
            </a:fld>
            <a:endParaRPr lang="en-US" altLang="en-US"/>
          </a:p>
        </p:txBody>
      </p:sp>
      <p:sp>
        <p:nvSpPr>
          <p:cNvPr id="260099" name="Rectangle 3"/>
          <p:cNvSpPr>
            <a:spLocks noGrp="1" noChangeArrowheads="1"/>
          </p:cNvSpPr>
          <p:nvPr>
            <p:ph idx="4294967295"/>
          </p:nvPr>
        </p:nvSpPr>
        <p:spPr>
          <a:xfrm>
            <a:off x="525439" y="1771817"/>
            <a:ext cx="7442200" cy="3911600"/>
          </a:xfrm>
          <a:prstGeom prst="rect">
            <a:avLst/>
          </a:prstGeom>
        </p:spPr>
        <p:txBody>
          <a:bodyPr/>
          <a:lstStyle/>
          <a:p>
            <a:pPr eaLnBrk="1" hangingPunct="1">
              <a:buFont typeface="Wingdings" panose="05000000000000000000" pitchFamily="2" charset="2"/>
              <a:buNone/>
            </a:pPr>
            <a:r>
              <a:rPr lang="en-US" altLang="en-US" dirty="0"/>
              <a:t>A NIDS system will often look for</a:t>
            </a:r>
          </a:p>
          <a:p>
            <a:pPr eaLnBrk="1" hangingPunct="1"/>
            <a:r>
              <a:rPr lang="en-US" altLang="en-US" dirty="0" err="1"/>
              <a:t>DoS</a:t>
            </a:r>
            <a:r>
              <a:rPr lang="en-US" altLang="en-US" dirty="0"/>
              <a:t> Attacks</a:t>
            </a:r>
          </a:p>
          <a:p>
            <a:pPr eaLnBrk="1" hangingPunct="1"/>
            <a:r>
              <a:rPr lang="en-US" altLang="en-US" dirty="0"/>
              <a:t>Port Scans</a:t>
            </a:r>
          </a:p>
          <a:p>
            <a:pPr eaLnBrk="1" hangingPunct="1"/>
            <a:r>
              <a:rPr lang="en-US" altLang="en-US" dirty="0"/>
              <a:t>Malicious content </a:t>
            </a:r>
          </a:p>
          <a:p>
            <a:pPr eaLnBrk="1" hangingPunct="1"/>
            <a:r>
              <a:rPr lang="en-US" altLang="en-US" dirty="0"/>
              <a:t>Vulnerability tests</a:t>
            </a:r>
          </a:p>
          <a:p>
            <a:pPr eaLnBrk="1" hangingPunct="1"/>
            <a:r>
              <a:rPr lang="en-US" altLang="en-US" dirty="0"/>
              <a:t>Tunneling</a:t>
            </a:r>
          </a:p>
          <a:p>
            <a:pPr eaLnBrk="1" hangingPunct="1"/>
            <a:r>
              <a:rPr lang="en-US" altLang="en-US" dirty="0"/>
              <a:t>Brute Force Attacks</a:t>
            </a:r>
          </a:p>
          <a:p>
            <a:pPr eaLnBrk="1" hangingPunct="1"/>
            <a:endParaRPr lang="en-US" altLang="en-US" dirty="0"/>
          </a:p>
        </p:txBody>
      </p:sp>
    </p:spTree>
    <p:extLst>
      <p:ext uri="{BB962C8B-B14F-4D97-AF65-F5344CB8AC3E}">
        <p14:creationId xmlns:p14="http://schemas.microsoft.com/office/powerpoint/2010/main" val="20502941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dirty="0"/>
              <a:t>NIDS Advantages</a:t>
            </a:r>
          </a:p>
        </p:txBody>
      </p:sp>
      <p:sp>
        <p:nvSpPr>
          <p:cNvPr id="2" name="Footer Placeholder 1">
            <a:extLst>
              <a:ext uri="{FF2B5EF4-FFF2-40B4-BE49-F238E27FC236}">
                <a16:creationId xmlns:a16="http://schemas.microsoft.com/office/drawing/2014/main" id="{B10F0BF7-22D2-40C0-B497-7EB9C26B7988}"/>
              </a:ext>
            </a:extLst>
          </p:cNvPr>
          <p:cNvSpPr>
            <a:spLocks noGrp="1"/>
          </p:cNvSpPr>
          <p:nvPr>
            <p:ph type="ftr" sz="quarter" idx="11"/>
          </p:nvPr>
        </p:nvSpPr>
        <p:spPr/>
        <p:txBody>
          <a:bodyPr/>
          <a:lstStyle/>
          <a:p>
            <a:pPr>
              <a:defRPr/>
            </a:pPr>
            <a:endParaRPr lang="en-US" dirty="0"/>
          </a:p>
        </p:txBody>
      </p:sp>
      <p:sp>
        <p:nvSpPr>
          <p:cNvPr id="262148"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427</a:t>
            </a:fld>
            <a:endParaRPr lang="en-US" altLang="en-US"/>
          </a:p>
        </p:txBody>
      </p:sp>
      <p:sp>
        <p:nvSpPr>
          <p:cNvPr id="262147" name="Rectangle 3"/>
          <p:cNvSpPr>
            <a:spLocks noGrp="1" noChangeArrowheads="1"/>
          </p:cNvSpPr>
          <p:nvPr>
            <p:ph idx="4294967295"/>
          </p:nvPr>
        </p:nvSpPr>
        <p:spPr>
          <a:xfrm>
            <a:off x="382137" y="1982195"/>
            <a:ext cx="9490075" cy="3267075"/>
          </a:xfrm>
          <a:prstGeom prst="rect">
            <a:avLst/>
          </a:prstGeom>
        </p:spPr>
        <p:txBody>
          <a:bodyPr/>
          <a:lstStyle/>
          <a:p>
            <a:pPr eaLnBrk="1" hangingPunct="1"/>
            <a:r>
              <a:rPr lang="en-US" altLang="en-US" dirty="0"/>
              <a:t>A single NIDS sensor can cover a whole network. What happens if I want to cover multiple networks?</a:t>
            </a:r>
          </a:p>
          <a:p>
            <a:pPr eaLnBrk="1" hangingPunct="1"/>
            <a:r>
              <a:rPr lang="en-US" altLang="en-US" dirty="0"/>
              <a:t>Deployment is usually easier</a:t>
            </a:r>
          </a:p>
          <a:p>
            <a:pPr eaLnBrk="1" hangingPunct="1"/>
            <a:r>
              <a:rPr lang="en-US" altLang="en-US" dirty="0"/>
              <a:t>A NIDS can see things that are happening on multiple machine, it gets a bigger picture and may see distributed attacks that a HIDS would miss </a:t>
            </a:r>
          </a:p>
        </p:txBody>
      </p:sp>
    </p:spTree>
    <p:extLst>
      <p:ext uri="{BB962C8B-B14F-4D97-AF65-F5344CB8AC3E}">
        <p14:creationId xmlns:p14="http://schemas.microsoft.com/office/powerpoint/2010/main" val="343309508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dirty="0"/>
              <a:t>NIDS problems</a:t>
            </a:r>
          </a:p>
        </p:txBody>
      </p:sp>
      <p:sp>
        <p:nvSpPr>
          <p:cNvPr id="2" name="Footer Placeholder 1">
            <a:extLst>
              <a:ext uri="{FF2B5EF4-FFF2-40B4-BE49-F238E27FC236}">
                <a16:creationId xmlns:a16="http://schemas.microsoft.com/office/drawing/2014/main" id="{CBE8E79C-1F7D-4503-AF12-3D23595617AC}"/>
              </a:ext>
            </a:extLst>
          </p:cNvPr>
          <p:cNvSpPr>
            <a:spLocks noGrp="1"/>
          </p:cNvSpPr>
          <p:nvPr>
            <p:ph type="ftr" sz="quarter" idx="11"/>
          </p:nvPr>
        </p:nvSpPr>
        <p:spPr/>
        <p:txBody>
          <a:bodyPr/>
          <a:lstStyle/>
          <a:p>
            <a:pPr>
              <a:defRPr/>
            </a:pPr>
            <a:endParaRPr lang="en-US" dirty="0"/>
          </a:p>
        </p:txBody>
      </p:sp>
      <p:sp>
        <p:nvSpPr>
          <p:cNvPr id="263172"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428</a:t>
            </a:fld>
            <a:endParaRPr lang="en-US" altLang="en-US"/>
          </a:p>
        </p:txBody>
      </p:sp>
      <p:sp>
        <p:nvSpPr>
          <p:cNvPr id="159747" name="Rectangle 3"/>
          <p:cNvSpPr>
            <a:spLocks noGrp="1" noChangeArrowheads="1"/>
          </p:cNvSpPr>
          <p:nvPr>
            <p:ph idx="4294967295"/>
          </p:nvPr>
        </p:nvSpPr>
        <p:spPr>
          <a:xfrm>
            <a:off x="545910" y="1783592"/>
            <a:ext cx="8994775" cy="3543300"/>
          </a:xfrm>
          <a:prstGeom prst="rect">
            <a:avLst/>
          </a:prstGeom>
        </p:spPr>
        <p:txBody>
          <a:bodyPr>
            <a:normAutofit/>
          </a:bodyPr>
          <a:lstStyle/>
          <a:p>
            <a:pPr marL="430256" indent="-380990">
              <a:buClr>
                <a:schemeClr val="tx1">
                  <a:shade val="95000"/>
                </a:schemeClr>
              </a:buClr>
              <a:buFont typeface="Arial" panose="020B0604020202020204" pitchFamily="34" charset="0"/>
              <a:buChar char="•"/>
              <a:defRPr/>
            </a:pPr>
            <a:r>
              <a:rPr lang="en-US" sz="2133" dirty="0"/>
              <a:t>Data must be UNENCRYPTED for a NIDS to analyze. So many protocols are now encrypted, it’s hard for the NIDS to see what’s going on.*</a:t>
            </a:r>
          </a:p>
          <a:p>
            <a:pPr marL="430256" indent="-380990">
              <a:buClr>
                <a:schemeClr val="tx1">
                  <a:shade val="95000"/>
                </a:schemeClr>
              </a:buClr>
              <a:buFont typeface="Arial" panose="020B0604020202020204" pitchFamily="34" charset="0"/>
              <a:buChar char="•"/>
              <a:defRPr/>
            </a:pPr>
            <a:r>
              <a:rPr lang="en-US" sz="2133" dirty="0"/>
              <a:t>Switches cause problems for NIDS—port span should be implemented on the switch port </a:t>
            </a:r>
          </a:p>
          <a:p>
            <a:pPr marL="430256" indent="-380990">
              <a:buClr>
                <a:schemeClr val="tx1">
                  <a:shade val="95000"/>
                </a:schemeClr>
              </a:buClr>
              <a:buFont typeface="Arial" panose="020B0604020202020204" pitchFamily="34" charset="0"/>
              <a:buChar char="•"/>
              <a:defRPr/>
            </a:pPr>
            <a:r>
              <a:rPr lang="en-US" sz="2133" dirty="0"/>
              <a:t>If only on the perimeter, it can miss things on the inside. </a:t>
            </a:r>
          </a:p>
          <a:p>
            <a:pPr marL="430256" indent="-380990">
              <a:buClr>
                <a:schemeClr val="tx1">
                  <a:shade val="95000"/>
                </a:schemeClr>
              </a:buClr>
              <a:buFont typeface="Arial" panose="020B0604020202020204" pitchFamily="34" charset="0"/>
              <a:buChar char="•"/>
              <a:defRPr/>
            </a:pPr>
            <a:r>
              <a:rPr lang="en-US" sz="2133" dirty="0"/>
              <a:t>It must be able to handle LOTS of data to be effective! (should be able to handle wire speed+)</a:t>
            </a:r>
          </a:p>
          <a:p>
            <a:pPr marL="430256" indent="-380990">
              <a:buClr>
                <a:schemeClr val="tx1">
                  <a:shade val="95000"/>
                </a:schemeClr>
              </a:buClr>
              <a:buFont typeface="Arial" panose="020B0604020202020204" pitchFamily="34" charset="0"/>
              <a:buChar char="•"/>
              <a:defRPr/>
            </a:pPr>
            <a:r>
              <a:rPr lang="en-US" sz="2133" dirty="0"/>
              <a:t>It does not see what’s going on a server directly</a:t>
            </a:r>
          </a:p>
        </p:txBody>
      </p:sp>
    </p:spTree>
    <p:extLst>
      <p:ext uri="{BB962C8B-B14F-4D97-AF65-F5344CB8AC3E}">
        <p14:creationId xmlns:p14="http://schemas.microsoft.com/office/powerpoint/2010/main" val="233674517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a:t>IDS vs. IPS</a:t>
            </a:r>
          </a:p>
        </p:txBody>
      </p:sp>
      <p:sp>
        <p:nvSpPr>
          <p:cNvPr id="2" name="Footer Placeholder 1">
            <a:extLst>
              <a:ext uri="{FF2B5EF4-FFF2-40B4-BE49-F238E27FC236}">
                <a16:creationId xmlns:a16="http://schemas.microsoft.com/office/drawing/2014/main" id="{6476FFAC-8EC5-41B5-9508-9FA7355F1DB3}"/>
              </a:ext>
            </a:extLst>
          </p:cNvPr>
          <p:cNvSpPr>
            <a:spLocks noGrp="1"/>
          </p:cNvSpPr>
          <p:nvPr>
            <p:ph type="ftr" sz="quarter" idx="11"/>
          </p:nvPr>
        </p:nvSpPr>
        <p:spPr/>
        <p:txBody>
          <a:bodyPr/>
          <a:lstStyle/>
          <a:p>
            <a:pPr>
              <a:defRPr/>
            </a:pPr>
            <a:endParaRPr lang="en-US" dirty="0"/>
          </a:p>
        </p:txBody>
      </p:sp>
      <p:sp>
        <p:nvSpPr>
          <p:cNvPr id="264196"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429</a:t>
            </a:fld>
            <a:endParaRPr lang="en-US" altLang="en-US"/>
          </a:p>
        </p:txBody>
      </p:sp>
      <p:sp>
        <p:nvSpPr>
          <p:cNvPr id="264195" name="Rectangle 3"/>
          <p:cNvSpPr>
            <a:spLocks noGrp="1" noChangeArrowheads="1"/>
          </p:cNvSpPr>
          <p:nvPr>
            <p:ph idx="4294967295"/>
          </p:nvPr>
        </p:nvSpPr>
        <p:spPr>
          <a:xfrm>
            <a:off x="648268" y="1690688"/>
            <a:ext cx="7349319" cy="3530600"/>
          </a:xfrm>
          <a:prstGeom prst="rect">
            <a:avLst/>
          </a:prstGeom>
        </p:spPr>
        <p:txBody>
          <a:bodyPr/>
          <a:lstStyle/>
          <a:p>
            <a:pPr eaLnBrk="1" hangingPunct="1">
              <a:buFont typeface="Wingdings" panose="05000000000000000000" pitchFamily="2" charset="2"/>
              <a:buNone/>
            </a:pPr>
            <a:r>
              <a:rPr lang="en-US" altLang="en-US" dirty="0"/>
              <a:t>An IDS is generally a passive device. </a:t>
            </a: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r>
              <a:rPr lang="en-US" altLang="en-US" dirty="0"/>
              <a:t>An IPS is an IDS that takes an active approach.</a:t>
            </a:r>
          </a:p>
          <a:p>
            <a:pPr eaLnBrk="1" hangingPunct="1">
              <a:buFont typeface="Wingdings" panose="05000000000000000000" pitchFamily="2" charset="2"/>
              <a:buNone/>
            </a:pPr>
            <a:r>
              <a:rPr lang="en-US" altLang="en-US" dirty="0"/>
              <a:t>Examples:</a:t>
            </a:r>
          </a:p>
          <a:p>
            <a:pPr lvl="1" eaLnBrk="1" hangingPunct="1"/>
            <a:r>
              <a:rPr lang="en-US" altLang="en-US" dirty="0"/>
              <a:t>Activate Firewall rules dynamically</a:t>
            </a:r>
          </a:p>
          <a:p>
            <a:pPr lvl="1" eaLnBrk="1" hangingPunct="1"/>
            <a:r>
              <a:rPr lang="en-US" altLang="en-US" dirty="0"/>
              <a:t>Shuts down TCP traffic</a:t>
            </a:r>
          </a:p>
          <a:p>
            <a:pPr eaLnBrk="1" hangingPunct="1">
              <a:buFont typeface="Wingdings" panose="05000000000000000000" pitchFamily="2" charset="2"/>
              <a:buNone/>
            </a:pPr>
            <a:endParaRPr lang="en-US" altLang="en-US" dirty="0"/>
          </a:p>
        </p:txBody>
      </p:sp>
    </p:spTree>
    <p:extLst>
      <p:ext uri="{BB962C8B-B14F-4D97-AF65-F5344CB8AC3E}">
        <p14:creationId xmlns:p14="http://schemas.microsoft.com/office/powerpoint/2010/main" val="3711442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title"/>
          </p:nvPr>
        </p:nvSpPr>
        <p:spPr>
          <a:xfrm>
            <a:off x="3016267" y="655367"/>
            <a:ext cx="8337600" cy="453200"/>
          </a:xfrm>
          <a:prstGeom prst="rect">
            <a:avLst/>
          </a:prstGeom>
          <a:noFill/>
          <a:ln>
            <a:noFill/>
          </a:ln>
        </p:spPr>
        <p:txBody>
          <a:bodyPr spcFirstLastPara="1" wrap="square" lIns="0" tIns="11700" rIns="0" bIns="0" anchor="t" anchorCtr="0">
            <a:noAutofit/>
          </a:bodyPr>
          <a:lstStyle/>
          <a:p>
            <a:pPr marL="16933"/>
            <a:r>
              <a:rPr lang="en" dirty="0">
                <a:latin typeface="Assistant"/>
                <a:ea typeface="Assistant"/>
                <a:cs typeface="Assistant"/>
                <a:sym typeface="Assistant"/>
              </a:rPr>
              <a:t>Senior Management’s Responsibilities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81B790D-FADF-4AF5-800D-D48A3D45E67D}"/>
              </a:ext>
            </a:extLst>
          </p:cNvPr>
          <p:cNvSpPr>
            <a:spLocks noGrp="1"/>
          </p:cNvSpPr>
          <p:nvPr>
            <p:ph type="ftr" sz="quarter" idx="11"/>
          </p:nvPr>
        </p:nvSpPr>
        <p:spPr/>
        <p:txBody>
          <a:bodyPr/>
          <a:lstStyle/>
          <a:p>
            <a:endParaRPr lang="en-US"/>
          </a:p>
        </p:txBody>
      </p:sp>
      <p:sp>
        <p:nvSpPr>
          <p:cNvPr id="371" name="Google Shape;371;p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43</a:t>
            </a:fld>
            <a:endParaRPr kern="0">
              <a:solidFill>
                <a:srgbClr val="000000"/>
              </a:solidFill>
            </a:endParaRPr>
          </a:p>
        </p:txBody>
      </p:sp>
      <p:sp>
        <p:nvSpPr>
          <p:cNvPr id="370" name="Google Shape;370;p52"/>
          <p:cNvSpPr txBox="1"/>
          <p:nvPr/>
        </p:nvSpPr>
        <p:spPr>
          <a:xfrm>
            <a:off x="928300" y="1913433"/>
            <a:ext cx="10036800" cy="4071600"/>
          </a:xfrm>
          <a:prstGeom prst="rect">
            <a:avLst/>
          </a:prstGeom>
          <a:noFill/>
          <a:ln>
            <a:noFill/>
          </a:ln>
        </p:spPr>
        <p:txBody>
          <a:bodyPr spcFirstLastPara="1" wrap="square" lIns="0" tIns="67767" rIns="0" bIns="0" anchor="t" anchorCtr="0">
            <a:noAutofit/>
          </a:bodyPr>
          <a:lstStyle/>
          <a:p>
            <a:pPr marL="321725" marR="203195" indent="-287859" defTabSz="1219170">
              <a:lnSpc>
                <a:spcPct val="90666"/>
              </a:lnSpc>
              <a:spcBef>
                <a:spcPts val="533"/>
              </a:spcBef>
              <a:buClr>
                <a:srgbClr val="000000"/>
              </a:buClr>
              <a:buSzPts val="1600"/>
              <a:buFont typeface="Assistant"/>
              <a:buChar char="●"/>
            </a:pPr>
            <a:r>
              <a:rPr lang="en" sz="2667" kern="0">
                <a:solidFill>
                  <a:srgbClr val="000000"/>
                </a:solidFill>
                <a:latin typeface="Assistant"/>
                <a:ea typeface="Assistant"/>
                <a:cs typeface="Assistant"/>
                <a:sym typeface="Assistant"/>
              </a:rPr>
              <a:t>Senior Management is ultimately responsible to:</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oversight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funding and support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Ensure testing (and that appropriate results are achieved)</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Prioritize business functions</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Establish a common vision/strategy/framework for the enterprise</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“Sign off” on Policy, BIA and other organizational documents</a:t>
            </a:r>
            <a:endParaRPr sz="2667" kern="0">
              <a:solidFill>
                <a:srgbClr val="000000"/>
              </a:solidFill>
              <a:latin typeface="Assistant"/>
              <a:ea typeface="Assistant"/>
              <a:cs typeface="Assistant"/>
              <a:sym typeface="Assistant"/>
            </a:endParaRPr>
          </a:p>
        </p:txBody>
      </p:sp>
    </p:spTree>
    <p:extLst>
      <p:ext uri="{BB962C8B-B14F-4D97-AF65-F5344CB8AC3E}">
        <p14:creationId xmlns:p14="http://schemas.microsoft.com/office/powerpoint/2010/main" val="196963054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Google Shape;87;p1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Analysis Engines</a:t>
            </a:r>
          </a:p>
        </p:txBody>
      </p:sp>
      <p:cxnSp>
        <p:nvCxnSpPr>
          <p:cNvPr id="96" name="Straight Connector 9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CC224115-042E-4D77-87DA-6AD1766DA66B}"/>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430</a:t>
            </a:fld>
            <a:endParaRPr lang="en-US" sz="600">
              <a:solidFill>
                <a:srgbClr val="FFFFFF"/>
              </a:solidFill>
            </a:endParaRPr>
          </a:p>
        </p:txBody>
      </p:sp>
    </p:spTree>
    <p:extLst>
      <p:ext uri="{BB962C8B-B14F-4D97-AF65-F5344CB8AC3E}">
        <p14:creationId xmlns:p14="http://schemas.microsoft.com/office/powerpoint/2010/main" val="280646094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Engines</a:t>
            </a:r>
          </a:p>
        </p:txBody>
      </p:sp>
      <p:sp>
        <p:nvSpPr>
          <p:cNvPr id="5" name="Footer Placeholder 4">
            <a:extLst>
              <a:ext uri="{FF2B5EF4-FFF2-40B4-BE49-F238E27FC236}">
                <a16:creationId xmlns:a16="http://schemas.microsoft.com/office/drawing/2014/main" id="{5C90ECB2-0FA5-4BA0-8EC0-B6DAABCA7372}"/>
              </a:ext>
            </a:extLst>
          </p:cNvPr>
          <p:cNvSpPr>
            <a:spLocks noGrp="1"/>
          </p:cNvSpPr>
          <p:nvPr>
            <p:ph type="ftr" sz="quarter" idx="11"/>
          </p:nvPr>
        </p:nvSpPr>
        <p:spPr/>
        <p:txBody>
          <a:bodyPr/>
          <a:lstStyle/>
          <a:p>
            <a:pPr>
              <a:defRPr/>
            </a:pPr>
            <a:endParaRPr lang="en-US" dirty="0"/>
          </a:p>
        </p:txBody>
      </p:sp>
      <p:sp>
        <p:nvSpPr>
          <p:cNvPr id="4" name="Slide Number Placeholder 3">
            <a:extLst>
              <a:ext uri="{FF2B5EF4-FFF2-40B4-BE49-F238E27FC236}">
                <a16:creationId xmlns:a16="http://schemas.microsoft.com/office/drawing/2014/main" id="{C24E1A68-7036-40BE-948F-493EEFFDB0B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431</a:t>
            </a:fld>
            <a:endParaRPr lang="en-US" altLang="en-US"/>
          </a:p>
        </p:txBody>
      </p:sp>
      <p:sp>
        <p:nvSpPr>
          <p:cNvPr id="3" name="Content Placeholder 2"/>
          <p:cNvSpPr>
            <a:spLocks noGrp="1"/>
          </p:cNvSpPr>
          <p:nvPr>
            <p:ph idx="4294967295"/>
          </p:nvPr>
        </p:nvSpPr>
        <p:spPr>
          <a:xfrm>
            <a:off x="1160289" y="1756175"/>
            <a:ext cx="7651750" cy="4351338"/>
          </a:xfrm>
        </p:spPr>
        <p:txBody>
          <a:bodyPr/>
          <a:lstStyle/>
          <a:p>
            <a:r>
              <a:rPr lang="en-US" sz="2667" dirty="0"/>
              <a:t>Pattern Matching</a:t>
            </a:r>
          </a:p>
          <a:p>
            <a:r>
              <a:rPr lang="en-US" sz="2667" dirty="0"/>
              <a:t>Profile Matching </a:t>
            </a:r>
          </a:p>
        </p:txBody>
      </p:sp>
    </p:spTree>
    <p:extLst>
      <p:ext uri="{BB962C8B-B14F-4D97-AF65-F5344CB8AC3E}">
        <p14:creationId xmlns:p14="http://schemas.microsoft.com/office/powerpoint/2010/main" val="310518240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Signature Based (pattern Matching)</a:t>
            </a:r>
          </a:p>
        </p:txBody>
      </p:sp>
      <p:sp>
        <p:nvSpPr>
          <p:cNvPr id="2" name="Footer Placeholder 1">
            <a:extLst>
              <a:ext uri="{FF2B5EF4-FFF2-40B4-BE49-F238E27FC236}">
                <a16:creationId xmlns:a16="http://schemas.microsoft.com/office/drawing/2014/main" id="{2680F74B-B651-4F98-ACE8-A09EEF114888}"/>
              </a:ext>
            </a:extLst>
          </p:cNvPr>
          <p:cNvSpPr>
            <a:spLocks noGrp="1"/>
          </p:cNvSpPr>
          <p:nvPr>
            <p:ph type="ftr" sz="quarter" idx="11"/>
          </p:nvPr>
        </p:nvSpPr>
        <p:spPr/>
        <p:txBody>
          <a:bodyPr/>
          <a:lstStyle/>
          <a:p>
            <a:pPr>
              <a:defRPr/>
            </a:pPr>
            <a:endParaRPr lang="en-US" dirty="0"/>
          </a:p>
        </p:txBody>
      </p:sp>
      <p:sp>
        <p:nvSpPr>
          <p:cNvPr id="265220"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432</a:t>
            </a:fld>
            <a:endParaRPr lang="en-US" altLang="en-US"/>
          </a:p>
        </p:txBody>
      </p:sp>
      <p:sp>
        <p:nvSpPr>
          <p:cNvPr id="161795" name="Rectangle 3"/>
          <p:cNvSpPr>
            <a:spLocks noGrp="1" noChangeArrowheads="1"/>
          </p:cNvSpPr>
          <p:nvPr>
            <p:ph idx="4294967295"/>
          </p:nvPr>
        </p:nvSpPr>
        <p:spPr>
          <a:xfrm>
            <a:off x="464024" y="1509073"/>
            <a:ext cx="9029700" cy="3990975"/>
          </a:xfrm>
          <a:prstGeom prst="rect">
            <a:avLst/>
          </a:prstGeom>
        </p:spPr>
        <p:txBody>
          <a:bodyPr>
            <a:normAutofit/>
          </a:bodyPr>
          <a:lstStyle/>
          <a:p>
            <a:pPr marL="298730" indent="-249464">
              <a:buClr>
                <a:schemeClr val="tx1">
                  <a:shade val="95000"/>
                </a:schemeClr>
              </a:buClr>
              <a:buNone/>
              <a:defRPr/>
            </a:pPr>
            <a:r>
              <a:rPr lang="en-US" b="0" dirty="0"/>
              <a:t>Most network attacks have distinct “signatures” that is data that is passed between attacker and victim. A Signature Based NIDS has a database of known attack signatures, and compares network traffic against this database.</a:t>
            </a:r>
          </a:p>
          <a:p>
            <a:pPr marL="298730" indent="-249464">
              <a:buClr>
                <a:schemeClr val="tx1">
                  <a:shade val="95000"/>
                </a:schemeClr>
              </a:buClr>
              <a:buFont typeface="Wingdings 2"/>
              <a:buChar char=""/>
              <a:defRPr/>
            </a:pPr>
            <a:endParaRPr lang="en-US" b="0" dirty="0"/>
          </a:p>
          <a:p>
            <a:pPr marL="298730" indent="-249464">
              <a:buClr>
                <a:schemeClr val="tx1">
                  <a:shade val="95000"/>
                </a:schemeClr>
              </a:buClr>
              <a:buNone/>
              <a:defRPr/>
            </a:pPr>
            <a:r>
              <a:rPr lang="en-US" b="0" dirty="0"/>
              <a:t>Concerns for Signature Based systems.</a:t>
            </a:r>
          </a:p>
          <a:p>
            <a:pPr marL="538761" lvl="1" indent="-207537">
              <a:buFont typeface="Wingdings 2"/>
              <a:buChar char=""/>
              <a:defRPr/>
            </a:pPr>
            <a:r>
              <a:rPr lang="en-US" dirty="0"/>
              <a:t>Pay for a signature subscription from vendor*</a:t>
            </a:r>
          </a:p>
          <a:p>
            <a:pPr marL="538761" lvl="1" indent="-207537">
              <a:buFont typeface="Wingdings 2"/>
              <a:buChar char=""/>
              <a:defRPr/>
            </a:pPr>
            <a:r>
              <a:rPr lang="en-US" dirty="0"/>
              <a:t>Keep signatures updated*</a:t>
            </a:r>
          </a:p>
          <a:p>
            <a:pPr marL="538761" lvl="1" indent="-207537">
              <a:buFont typeface="Wingdings 2"/>
              <a:buChar char=""/>
              <a:defRPr/>
            </a:pPr>
            <a:r>
              <a:rPr lang="en-US" dirty="0"/>
              <a:t>Does not protect against 0day attacks!</a:t>
            </a:r>
          </a:p>
          <a:p>
            <a:pPr marL="298730" indent="-249464">
              <a:buClr>
                <a:schemeClr val="tx1">
                  <a:shade val="95000"/>
                </a:schemeClr>
              </a:buClr>
              <a:buFont typeface="Wingdings 2"/>
              <a:buChar char=""/>
              <a:defRPr/>
            </a:pPr>
            <a:endParaRPr lang="en-US" b="0" dirty="0"/>
          </a:p>
          <a:p>
            <a:pPr marL="298730" indent="-249464">
              <a:buClr>
                <a:schemeClr val="tx1">
                  <a:shade val="95000"/>
                </a:schemeClr>
              </a:buClr>
              <a:buFont typeface="Wingdings 2"/>
              <a:buChar char=""/>
              <a:defRPr/>
            </a:pPr>
            <a:endParaRPr lang="en-US" b="0" dirty="0"/>
          </a:p>
        </p:txBody>
      </p:sp>
    </p:spTree>
    <p:extLst>
      <p:ext uri="{BB962C8B-B14F-4D97-AF65-F5344CB8AC3E}">
        <p14:creationId xmlns:p14="http://schemas.microsoft.com/office/powerpoint/2010/main" val="114429126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dirty="0"/>
              <a:t>Anomaly/Behavior/Heuristics (Profile Matching)</a:t>
            </a:r>
          </a:p>
        </p:txBody>
      </p:sp>
      <p:sp>
        <p:nvSpPr>
          <p:cNvPr id="2" name="Footer Placeholder 1">
            <a:extLst>
              <a:ext uri="{FF2B5EF4-FFF2-40B4-BE49-F238E27FC236}">
                <a16:creationId xmlns:a16="http://schemas.microsoft.com/office/drawing/2014/main" id="{A9261233-B2C9-4697-92C0-1336C0642095}"/>
              </a:ext>
            </a:extLst>
          </p:cNvPr>
          <p:cNvSpPr>
            <a:spLocks noGrp="1"/>
          </p:cNvSpPr>
          <p:nvPr>
            <p:ph type="ftr" sz="quarter" idx="11"/>
          </p:nvPr>
        </p:nvSpPr>
        <p:spPr/>
        <p:txBody>
          <a:bodyPr/>
          <a:lstStyle/>
          <a:p>
            <a:pPr>
              <a:defRPr/>
            </a:pPr>
            <a:endParaRPr lang="en-US" dirty="0"/>
          </a:p>
        </p:txBody>
      </p:sp>
      <p:sp>
        <p:nvSpPr>
          <p:cNvPr id="266244"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433</a:t>
            </a:fld>
            <a:endParaRPr lang="en-US" altLang="en-US"/>
          </a:p>
        </p:txBody>
      </p:sp>
      <p:sp>
        <p:nvSpPr>
          <p:cNvPr id="266243" name="Rectangle 3"/>
          <p:cNvSpPr>
            <a:spLocks noGrp="1" noChangeArrowheads="1"/>
          </p:cNvSpPr>
          <p:nvPr>
            <p:ph idx="4294967295"/>
          </p:nvPr>
        </p:nvSpPr>
        <p:spPr>
          <a:xfrm>
            <a:off x="327547" y="2012192"/>
            <a:ext cx="9569450" cy="3543300"/>
          </a:xfrm>
          <a:prstGeom prst="rect">
            <a:avLst/>
          </a:prstGeom>
        </p:spPr>
        <p:txBody>
          <a:bodyPr/>
          <a:lstStyle/>
          <a:p>
            <a:r>
              <a:rPr lang="en-US" altLang="en-US" b="0" dirty="0"/>
              <a:t>Anomaly based systems, look for changes in “normal” behavior. To do this generally you let a anomaly based system learn what normal behavior is over a few days or weeks, creating a baseline. The anomaly based system will then look for traffic types and volume that is outside of the normal behavior.</a:t>
            </a:r>
          </a:p>
          <a:p>
            <a:pPr eaLnBrk="1" hangingPunct="1">
              <a:buFont typeface="Wingdings" panose="05000000000000000000" pitchFamily="2" charset="2"/>
              <a:buNone/>
            </a:pPr>
            <a:endParaRPr lang="en-US" altLang="en-US" b="0" dirty="0"/>
          </a:p>
        </p:txBody>
      </p:sp>
    </p:spTree>
    <p:extLst>
      <p:ext uri="{BB962C8B-B14F-4D97-AF65-F5344CB8AC3E}">
        <p14:creationId xmlns:p14="http://schemas.microsoft.com/office/powerpoint/2010/main" val="39066760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8CFB2C-9805-9649-AE57-C8B30873128F}"/>
              </a:ext>
            </a:extLst>
          </p:cNvPr>
          <p:cNvSpPr>
            <a:spLocks noGrp="1"/>
          </p:cNvSpPr>
          <p:nvPr>
            <p:ph type="title"/>
          </p:nvPr>
        </p:nvSpPr>
        <p:spPr/>
        <p:txBody>
          <a:bodyPr/>
          <a:lstStyle/>
          <a:p>
            <a:r>
              <a:rPr lang="en-US" dirty="0">
                <a:solidFill>
                  <a:schemeClr val="tx1"/>
                </a:solidFill>
              </a:rPr>
              <a:t>Anomaly/Behavior/Heuristics</a:t>
            </a:r>
            <a:br>
              <a:rPr lang="en-US" dirty="0">
                <a:solidFill>
                  <a:schemeClr val="tx1"/>
                </a:solidFill>
              </a:rPr>
            </a:br>
            <a:endParaRPr lang="en-US" dirty="0">
              <a:solidFill>
                <a:schemeClr val="tx1"/>
              </a:solidFill>
            </a:endParaRPr>
          </a:p>
        </p:txBody>
      </p:sp>
      <p:sp>
        <p:nvSpPr>
          <p:cNvPr id="2" name="Footer Placeholder 1">
            <a:extLst>
              <a:ext uri="{FF2B5EF4-FFF2-40B4-BE49-F238E27FC236}">
                <a16:creationId xmlns:a16="http://schemas.microsoft.com/office/drawing/2014/main" id="{170E85A9-3049-4BBC-A148-4DDC70C645F6}"/>
              </a:ext>
            </a:extLst>
          </p:cNvPr>
          <p:cNvSpPr>
            <a:spLocks noGrp="1"/>
          </p:cNvSpPr>
          <p:nvPr>
            <p:ph type="ftr" sz="quarter" idx="11"/>
          </p:nvPr>
        </p:nvSpPr>
        <p:spPr/>
        <p:txBody>
          <a:bodyPr/>
          <a:lstStyle/>
          <a:p>
            <a:pPr>
              <a:defRPr/>
            </a:pPr>
            <a:endParaRPr lang="en-US" dirty="0"/>
          </a:p>
        </p:txBody>
      </p:sp>
      <p:sp>
        <p:nvSpPr>
          <p:cNvPr id="267267"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434</a:t>
            </a:fld>
            <a:endParaRPr lang="en-US" altLang="en-US"/>
          </a:p>
        </p:txBody>
      </p:sp>
      <p:sp>
        <p:nvSpPr>
          <p:cNvPr id="267266" name="Rectangle 3"/>
          <p:cNvSpPr>
            <a:spLocks noGrp="1" noChangeArrowheads="1"/>
          </p:cNvSpPr>
          <p:nvPr>
            <p:ph idx="4294967295"/>
          </p:nvPr>
        </p:nvSpPr>
        <p:spPr>
          <a:xfrm>
            <a:off x="504825" y="1437646"/>
            <a:ext cx="9477375" cy="4289425"/>
          </a:xfrm>
          <a:prstGeom prst="rect">
            <a:avLst/>
          </a:prstGeom>
        </p:spPr>
        <p:txBody>
          <a:bodyPr>
            <a:normAutofit/>
          </a:bodyPr>
          <a:lstStyle/>
          <a:p>
            <a:pPr eaLnBrk="1" hangingPunct="1">
              <a:buFont typeface="Wingdings" panose="05000000000000000000" pitchFamily="2" charset="2"/>
              <a:buNone/>
            </a:pPr>
            <a:r>
              <a:rPr lang="en-US" altLang="en-US" dirty="0"/>
              <a:t>Advantages</a:t>
            </a:r>
          </a:p>
          <a:p>
            <a:pPr lvl="1" eaLnBrk="1" hangingPunct="1"/>
            <a:r>
              <a:rPr lang="en-US" altLang="en-US" dirty="0"/>
              <a:t>Can possibly detect 0days*</a:t>
            </a:r>
          </a:p>
          <a:p>
            <a:pPr lvl="1" eaLnBrk="1" hangingPunct="1"/>
            <a:r>
              <a:rPr lang="en-US" altLang="en-US" dirty="0"/>
              <a:t>Can detect behavioral changes that might not be technical attacks (like employees preparing to commit fraud)*</a:t>
            </a:r>
          </a:p>
          <a:p>
            <a:pPr eaLnBrk="1" hangingPunct="1">
              <a:buFont typeface="Wingdings" panose="05000000000000000000" pitchFamily="2" charset="2"/>
              <a:buNone/>
            </a:pPr>
            <a:r>
              <a:rPr lang="en-US" altLang="en-US" dirty="0"/>
              <a:t>Disadvantages</a:t>
            </a:r>
          </a:p>
          <a:p>
            <a:pPr lvl="1" eaLnBrk="1" hangingPunct="1"/>
            <a:r>
              <a:rPr lang="en-US" altLang="en-US" dirty="0"/>
              <a:t>Lots of false positives*</a:t>
            </a:r>
          </a:p>
          <a:p>
            <a:pPr lvl="1" eaLnBrk="1" hangingPunct="1"/>
            <a:r>
              <a:rPr lang="en-US" altLang="en-US" dirty="0"/>
              <a:t>Often ignored due to reason above</a:t>
            </a:r>
          </a:p>
          <a:p>
            <a:pPr lvl="1" eaLnBrk="1" hangingPunct="1"/>
            <a:r>
              <a:rPr lang="en-US" altLang="en-US" dirty="0"/>
              <a:t>Requires a much more skilled analyst</a:t>
            </a:r>
          </a:p>
          <a:p>
            <a:pPr eaLnBrk="1" hangingPunct="1"/>
            <a:endParaRPr lang="en-US" altLang="en-US" dirty="0"/>
          </a:p>
        </p:txBody>
      </p:sp>
      <p:sp>
        <p:nvSpPr>
          <p:cNvPr id="5" name="Rectangle 2"/>
          <p:cNvSpPr txBox="1">
            <a:spLocks noChangeArrowheads="1"/>
          </p:cNvSpPr>
          <p:nvPr/>
        </p:nvSpPr>
        <p:spPr>
          <a:xfrm>
            <a:off x="3155701" y="1487669"/>
            <a:ext cx="5990665" cy="832299"/>
          </a:xfrm>
          <a:prstGeom prst="rect">
            <a:avLst/>
          </a:prstGeom>
        </p:spPr>
        <p:txBody>
          <a:bodyPr lIns="0" tIns="33275" rIns="0" bIns="0" anchor="b">
            <a:normAutofit/>
          </a:bodyPr>
          <a:lstStyle/>
          <a:p>
            <a:pPr defTabSz="665510">
              <a:defRPr/>
            </a:pPr>
            <a:endParaRPr lang="en-US" sz="3632" dirty="0">
              <a:solidFill>
                <a:schemeClr val="tx2"/>
              </a:solidFill>
              <a:latin typeface="+mj-lt"/>
              <a:ea typeface="+mj-ea"/>
              <a:cs typeface="+mj-cs"/>
            </a:endParaRPr>
          </a:p>
        </p:txBody>
      </p:sp>
    </p:spTree>
    <p:extLst>
      <p:ext uri="{BB962C8B-B14F-4D97-AF65-F5344CB8AC3E}">
        <p14:creationId xmlns:p14="http://schemas.microsoft.com/office/powerpoint/2010/main" val="237702935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Bypassing an IDS</a:t>
            </a:r>
          </a:p>
        </p:txBody>
      </p:sp>
      <p:sp>
        <p:nvSpPr>
          <p:cNvPr id="3" name="Footer Placeholder 2">
            <a:extLst>
              <a:ext uri="{FF2B5EF4-FFF2-40B4-BE49-F238E27FC236}">
                <a16:creationId xmlns:a16="http://schemas.microsoft.com/office/drawing/2014/main" id="{0151D1E8-4DAB-43D0-BA6E-DD9F0B6258AD}"/>
              </a:ext>
            </a:extLst>
          </p:cNvPr>
          <p:cNvSpPr>
            <a:spLocks noGrp="1"/>
          </p:cNvSpPr>
          <p:nvPr>
            <p:ph type="ftr" sz="quarter" idx="11"/>
          </p:nvPr>
        </p:nvSpPr>
        <p:spPr/>
        <p:txBody>
          <a:bodyPr/>
          <a:lstStyle/>
          <a:p>
            <a:pPr>
              <a:defRPr/>
            </a:pPr>
            <a:endParaRPr lang="en-US" dirty="0"/>
          </a:p>
        </p:txBody>
      </p:sp>
      <p:sp>
        <p:nvSpPr>
          <p:cNvPr id="268292"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435</a:t>
            </a:fld>
            <a:endParaRPr lang="en-US" altLang="en-US"/>
          </a:p>
        </p:txBody>
      </p:sp>
      <p:sp>
        <p:nvSpPr>
          <p:cNvPr id="268291" name="Content Placeholder 2"/>
          <p:cNvSpPr>
            <a:spLocks noGrp="1"/>
          </p:cNvSpPr>
          <p:nvPr>
            <p:ph idx="4294967295"/>
          </p:nvPr>
        </p:nvSpPr>
        <p:spPr>
          <a:xfrm>
            <a:off x="566382" y="2255364"/>
            <a:ext cx="9539785" cy="3167062"/>
          </a:xfrm>
          <a:prstGeom prst="rect">
            <a:avLst/>
          </a:prstGeom>
        </p:spPr>
        <p:txBody>
          <a:bodyPr>
            <a:normAutofit/>
          </a:bodyPr>
          <a:lstStyle/>
          <a:p>
            <a:pPr eaLnBrk="1" hangingPunct="1"/>
            <a:r>
              <a:rPr lang="en-US" altLang="en-US" dirty="0"/>
              <a:t>Evasion Attack “Flying under the RADAR”.  Many small attacks from different directions</a:t>
            </a:r>
          </a:p>
          <a:p>
            <a:pPr eaLnBrk="1" hangingPunct="1"/>
            <a:r>
              <a:rPr lang="en-US" altLang="en-US" dirty="0"/>
              <a:t>Insertion attack (geared toward signature-based systems) Adding meaningless information (without modifying the payload) to a known attack</a:t>
            </a:r>
          </a:p>
        </p:txBody>
      </p:sp>
    </p:spTree>
    <p:extLst>
      <p:ext uri="{BB962C8B-B14F-4D97-AF65-F5344CB8AC3E}">
        <p14:creationId xmlns:p14="http://schemas.microsoft.com/office/powerpoint/2010/main" val="159643667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dirty="0"/>
              <a:t>Rules Based</a:t>
            </a:r>
          </a:p>
        </p:txBody>
      </p:sp>
      <p:sp>
        <p:nvSpPr>
          <p:cNvPr id="2" name="Footer Placeholder 1">
            <a:extLst>
              <a:ext uri="{FF2B5EF4-FFF2-40B4-BE49-F238E27FC236}">
                <a16:creationId xmlns:a16="http://schemas.microsoft.com/office/drawing/2014/main" id="{72006C5D-7207-48DF-9A79-F9D0E9C92EE7}"/>
              </a:ext>
            </a:extLst>
          </p:cNvPr>
          <p:cNvSpPr>
            <a:spLocks noGrp="1"/>
          </p:cNvSpPr>
          <p:nvPr>
            <p:ph type="ftr" sz="quarter" idx="11"/>
          </p:nvPr>
        </p:nvSpPr>
        <p:spPr/>
        <p:txBody>
          <a:bodyPr/>
          <a:lstStyle/>
          <a:p>
            <a:pPr>
              <a:defRPr/>
            </a:pPr>
            <a:endParaRPr lang="en-US" dirty="0"/>
          </a:p>
        </p:txBody>
      </p:sp>
      <p:sp>
        <p:nvSpPr>
          <p:cNvPr id="269316"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436</a:t>
            </a:fld>
            <a:endParaRPr lang="en-US" altLang="en-US"/>
          </a:p>
        </p:txBody>
      </p:sp>
      <p:sp>
        <p:nvSpPr>
          <p:cNvPr id="269315" name="Rectangle 3"/>
          <p:cNvSpPr>
            <a:spLocks noGrp="1" noChangeArrowheads="1"/>
          </p:cNvSpPr>
          <p:nvPr>
            <p:ph idx="4294967295"/>
          </p:nvPr>
        </p:nvSpPr>
        <p:spPr>
          <a:xfrm>
            <a:off x="607326" y="1764826"/>
            <a:ext cx="8464550" cy="3657600"/>
          </a:xfrm>
          <a:prstGeom prst="rect">
            <a:avLst/>
          </a:prstGeom>
        </p:spPr>
        <p:txBody>
          <a:bodyPr/>
          <a:lstStyle/>
          <a:p>
            <a:pPr eaLnBrk="1" hangingPunct="1"/>
            <a:r>
              <a:rPr lang="en-US" altLang="en-US" dirty="0"/>
              <a:t>Uses expert system/knowledge-based systems. </a:t>
            </a:r>
          </a:p>
          <a:p>
            <a:pPr eaLnBrk="1" hangingPunct="1"/>
            <a:r>
              <a:rPr lang="en-US" altLang="en-US" dirty="0"/>
              <a:t>These use a database of knowledge and an “inference engine”) to try to mimic human knowledge. It’s like of a person was watching data in real time and had knowledge of how attacks work.</a:t>
            </a:r>
          </a:p>
        </p:txBody>
      </p:sp>
    </p:spTree>
    <p:extLst>
      <p:ext uri="{BB962C8B-B14F-4D97-AF65-F5344CB8AC3E}">
        <p14:creationId xmlns:p14="http://schemas.microsoft.com/office/powerpoint/2010/main" val="4286265043"/>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title"/>
          </p:nvPr>
        </p:nvSpPr>
        <p:spPr/>
        <p:txBody>
          <a:bodyPr/>
          <a:lstStyle/>
          <a:p>
            <a:r>
              <a:rPr lang="en-US" dirty="0"/>
              <a:t>Honeypots</a:t>
            </a:r>
          </a:p>
        </p:txBody>
      </p:sp>
      <p:sp>
        <p:nvSpPr>
          <p:cNvPr id="2" name="Footer Placeholder 1">
            <a:extLst>
              <a:ext uri="{FF2B5EF4-FFF2-40B4-BE49-F238E27FC236}">
                <a16:creationId xmlns:a16="http://schemas.microsoft.com/office/drawing/2014/main" id="{BE98802C-17D2-4C09-A3C4-81F43B253CDC}"/>
              </a:ext>
            </a:extLst>
          </p:cNvPr>
          <p:cNvSpPr>
            <a:spLocks noGrp="1"/>
          </p:cNvSpPr>
          <p:nvPr>
            <p:ph type="ftr" sz="quarter" idx="11"/>
          </p:nvPr>
        </p:nvSpPr>
        <p:spPr/>
        <p:txBody>
          <a:bodyPr/>
          <a:lstStyle/>
          <a:p>
            <a:pPr>
              <a:defRPr/>
            </a:pPr>
            <a:endParaRPr lang="en-US" dirty="0"/>
          </a:p>
        </p:txBody>
      </p:sp>
      <p:sp>
        <p:nvSpPr>
          <p:cNvPr id="272388" name="Slide Number Placeholder 4"/>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437</a:t>
            </a:fld>
            <a:endParaRPr lang="en-US" altLang="en-US"/>
          </a:p>
        </p:txBody>
      </p:sp>
      <p:sp>
        <p:nvSpPr>
          <p:cNvPr id="272387" name="Rectangle 8"/>
          <p:cNvSpPr>
            <a:spLocks noGrp="1" noChangeArrowheads="1"/>
          </p:cNvSpPr>
          <p:nvPr>
            <p:ph idx="4294967295"/>
          </p:nvPr>
        </p:nvSpPr>
        <p:spPr>
          <a:xfrm>
            <a:off x="586854" y="1456497"/>
            <a:ext cx="8913813" cy="4281487"/>
          </a:xfrm>
          <a:prstGeom prst="rect">
            <a:avLst/>
          </a:prstGeom>
        </p:spPr>
        <p:txBody>
          <a:bodyPr>
            <a:normAutofit/>
          </a:bodyPr>
          <a:lstStyle/>
          <a:p>
            <a:pPr>
              <a:lnSpc>
                <a:spcPct val="100000"/>
              </a:lnSpc>
              <a:spcBef>
                <a:spcPts val="800"/>
              </a:spcBef>
            </a:pPr>
            <a:r>
              <a:rPr lang="en-US" altLang="en-US" sz="2400" dirty="0"/>
              <a:t>Deployment:</a:t>
            </a:r>
          </a:p>
          <a:p>
            <a:pPr lvl="1">
              <a:lnSpc>
                <a:spcPct val="100000"/>
              </a:lnSpc>
              <a:spcBef>
                <a:spcPts val="800"/>
              </a:spcBef>
            </a:pPr>
            <a:r>
              <a:rPr lang="en-US" altLang="en-US" sz="1600" dirty="0"/>
              <a:t>Pseudo Flaw: Loophole purposely added to operating system or application to trap intruders </a:t>
            </a:r>
            <a:br>
              <a:rPr lang="en-US" altLang="en-US" sz="1600" dirty="0"/>
            </a:br>
            <a:endParaRPr lang="en-US" altLang="en-US" sz="1600" dirty="0"/>
          </a:p>
          <a:p>
            <a:pPr lvl="1">
              <a:lnSpc>
                <a:spcPct val="100000"/>
              </a:lnSpc>
              <a:spcBef>
                <a:spcPts val="800"/>
              </a:spcBef>
            </a:pPr>
            <a:r>
              <a:rPr lang="en-US" altLang="en-US" sz="1600" dirty="0"/>
              <a:t>Sacrificial lamb system on the network</a:t>
            </a:r>
            <a:br>
              <a:rPr lang="en-US" altLang="en-US" sz="1600" dirty="0"/>
            </a:br>
            <a:endParaRPr lang="en-US" altLang="en-US" sz="1600" dirty="0"/>
          </a:p>
          <a:p>
            <a:pPr lvl="1">
              <a:lnSpc>
                <a:spcPct val="100000"/>
              </a:lnSpc>
              <a:spcBef>
                <a:spcPts val="800"/>
              </a:spcBef>
            </a:pPr>
            <a:r>
              <a:rPr lang="en-US" altLang="en-US" sz="1600" dirty="0"/>
              <a:t>Administrators hope that intruders will attack this system instead of their production systems</a:t>
            </a:r>
            <a:br>
              <a:rPr lang="en-US" altLang="en-US" sz="1600" dirty="0"/>
            </a:br>
            <a:endParaRPr lang="en-US" altLang="en-US" sz="1600" dirty="0"/>
          </a:p>
          <a:p>
            <a:pPr lvl="1">
              <a:lnSpc>
                <a:spcPct val="100000"/>
              </a:lnSpc>
              <a:spcBef>
                <a:spcPts val="800"/>
              </a:spcBef>
            </a:pPr>
            <a:r>
              <a:rPr lang="en-US" altLang="en-US" sz="1600" dirty="0"/>
              <a:t>It is enticing because many ports are open and services are running</a:t>
            </a:r>
            <a:br>
              <a:rPr lang="en-US" altLang="en-US" sz="1600" dirty="0"/>
            </a:br>
            <a:endParaRPr lang="en-US" altLang="en-US" sz="1600" dirty="0"/>
          </a:p>
          <a:p>
            <a:pPr>
              <a:lnSpc>
                <a:spcPct val="100000"/>
              </a:lnSpc>
              <a:spcBef>
                <a:spcPts val="800"/>
              </a:spcBef>
            </a:pPr>
            <a:r>
              <a:rPr lang="en-US" altLang="en-US" sz="2400" dirty="0"/>
              <a:t>Be careful of Enticement vs. En</a:t>
            </a:r>
            <a:r>
              <a:rPr lang="en-US" altLang="en-US" sz="1600" dirty="0"/>
              <a:t>trapment</a:t>
            </a:r>
          </a:p>
        </p:txBody>
      </p:sp>
    </p:spTree>
    <p:extLst>
      <p:ext uri="{BB962C8B-B14F-4D97-AF65-F5344CB8AC3E}">
        <p14:creationId xmlns:p14="http://schemas.microsoft.com/office/powerpoint/2010/main" val="1122384900"/>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title"/>
          </p:nvPr>
        </p:nvSpPr>
        <p:spPr/>
        <p:txBody>
          <a:bodyPr>
            <a:normAutofit/>
          </a:bodyPr>
          <a:lstStyle/>
          <a:p>
            <a:pPr>
              <a:defRPr/>
            </a:pPr>
            <a:r>
              <a:rPr lang="en-US" sz="3200" dirty="0">
                <a:solidFill>
                  <a:schemeClr val="tx1"/>
                </a:solidFill>
              </a:rPr>
              <a:t>Padded Cell and Vulnerability Tools</a:t>
            </a:r>
          </a:p>
        </p:txBody>
      </p:sp>
      <p:sp>
        <p:nvSpPr>
          <p:cNvPr id="2" name="Footer Placeholder 1">
            <a:extLst>
              <a:ext uri="{FF2B5EF4-FFF2-40B4-BE49-F238E27FC236}">
                <a16:creationId xmlns:a16="http://schemas.microsoft.com/office/drawing/2014/main" id="{768F5383-0952-4BA6-B1F4-3A7FB137E088}"/>
              </a:ext>
            </a:extLst>
          </p:cNvPr>
          <p:cNvSpPr>
            <a:spLocks noGrp="1"/>
          </p:cNvSpPr>
          <p:nvPr>
            <p:ph type="ftr" sz="quarter" idx="11"/>
          </p:nvPr>
        </p:nvSpPr>
        <p:spPr/>
        <p:txBody>
          <a:bodyPr/>
          <a:lstStyle/>
          <a:p>
            <a:pPr>
              <a:defRPr/>
            </a:pPr>
            <a:endParaRPr lang="en-US" dirty="0"/>
          </a:p>
        </p:txBody>
      </p:sp>
      <p:sp>
        <p:nvSpPr>
          <p:cNvPr id="274436" name="Slide Number Placeholder 4"/>
          <p:cNvSpPr>
            <a:spLocks noGrp="1"/>
          </p:cNvSpPr>
          <p:nvPr>
            <p:ph type="sldNum" sz="quarter" idx="4"/>
          </p:nvPr>
        </p:nvSpPr>
        <p:spPr bwMode="auto">
          <a:xfrm>
            <a:off x="8610600" y="6356351"/>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buClrTx/>
              <a:buSzTx/>
              <a:buFontTx/>
              <a:buNone/>
              <a:defRPr/>
            </a:pPr>
            <a:fld id="{9861821A-181D-4317-92E0-2829451E9DB3}" type="slidenum">
              <a:rPr lang="en-US" smtClean="0"/>
              <a:pPr>
                <a:spcBef>
                  <a:spcPct val="0"/>
                </a:spcBef>
                <a:buClrTx/>
                <a:buSzTx/>
                <a:buFontTx/>
                <a:buNone/>
                <a:defRPr/>
              </a:pPr>
              <a:t>438</a:t>
            </a:fld>
            <a:endParaRPr lang="en-US" altLang="en-US" sz="859">
              <a:solidFill>
                <a:srgbClr val="BCBCBC"/>
              </a:solidFill>
              <a:latin typeface="Arial" panose="020B0604020202020204" pitchFamily="34" charset="0"/>
            </a:endParaRPr>
          </a:p>
        </p:txBody>
      </p:sp>
      <p:sp>
        <p:nvSpPr>
          <p:cNvPr id="274435" name="Rectangle 8"/>
          <p:cNvSpPr>
            <a:spLocks noGrp="1" noChangeArrowheads="1"/>
          </p:cNvSpPr>
          <p:nvPr>
            <p:ph idx="4294967295"/>
          </p:nvPr>
        </p:nvSpPr>
        <p:spPr>
          <a:xfrm>
            <a:off x="750627" y="1690688"/>
            <a:ext cx="8959850" cy="4462463"/>
          </a:xfrm>
          <a:prstGeom prst="rect">
            <a:avLst/>
          </a:prstGeom>
        </p:spPr>
        <p:txBody>
          <a:bodyPr>
            <a:normAutofit/>
          </a:bodyPr>
          <a:lstStyle/>
          <a:p>
            <a:pPr eaLnBrk="1" hangingPunct="1"/>
            <a:r>
              <a:rPr lang="en-US" altLang="en-US" sz="1585" dirty="0"/>
              <a:t>Concept used in software programming where a “safe” environment is created for applications and processes to run in</a:t>
            </a:r>
          </a:p>
          <a:p>
            <a:pPr lvl="1" eaLnBrk="1" hangingPunct="1"/>
            <a:r>
              <a:rPr lang="en-US" altLang="en-US" sz="1321" dirty="0"/>
              <a:t>Similar to a virtual machine</a:t>
            </a:r>
            <a:br>
              <a:rPr lang="en-US" altLang="en-US" sz="1321" dirty="0"/>
            </a:br>
            <a:endParaRPr lang="en-US" altLang="en-US" sz="1321" dirty="0"/>
          </a:p>
          <a:p>
            <a:pPr eaLnBrk="1" hangingPunct="1"/>
            <a:r>
              <a:rPr lang="en-US" altLang="en-US" sz="1585" dirty="0"/>
              <a:t>Concept used in IDS where identified intruder is moved to a “safe” environment without their knowing </a:t>
            </a:r>
            <a:br>
              <a:rPr lang="en-US" altLang="en-US" sz="1585" dirty="0"/>
            </a:br>
            <a:endParaRPr lang="en-US" altLang="en-US" sz="1585" dirty="0"/>
          </a:p>
          <a:p>
            <a:pPr eaLnBrk="1" hangingPunct="1"/>
            <a:r>
              <a:rPr lang="en-US" altLang="en-US" sz="1585" dirty="0"/>
              <a:t>Simulated environment to keep the intruder happy and busy</a:t>
            </a:r>
          </a:p>
          <a:p>
            <a:pPr lvl="1" eaLnBrk="1" hangingPunct="1"/>
            <a:r>
              <a:rPr lang="en-US" altLang="en-US" sz="1321" dirty="0"/>
              <a:t>Hopefully leave production systems alone</a:t>
            </a:r>
            <a:br>
              <a:rPr lang="en-US" altLang="en-US" sz="1321" dirty="0"/>
            </a:br>
            <a:endParaRPr lang="en-US" altLang="en-US" sz="1321" dirty="0"/>
          </a:p>
          <a:p>
            <a:pPr eaLnBrk="1" hangingPunct="1"/>
            <a:r>
              <a:rPr lang="en-US" altLang="en-US" sz="1585" dirty="0"/>
              <a:t>aka: Self Mutating Honeypot, Tarpit</a:t>
            </a:r>
          </a:p>
        </p:txBody>
      </p:sp>
    </p:spTree>
    <p:extLst>
      <p:ext uri="{BB962C8B-B14F-4D97-AF65-F5344CB8AC3E}">
        <p14:creationId xmlns:p14="http://schemas.microsoft.com/office/powerpoint/2010/main" val="2804996638"/>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Security Assessment and Testing Objectives</a:t>
            </a:r>
          </a:p>
        </p:txBody>
      </p:sp>
      <p:sp>
        <p:nvSpPr>
          <p:cNvPr id="5" name="Footer Placeholder 4">
            <a:extLst>
              <a:ext uri="{FF2B5EF4-FFF2-40B4-BE49-F238E27FC236}">
                <a16:creationId xmlns:a16="http://schemas.microsoft.com/office/drawing/2014/main" id="{A39A76CF-5CF7-434B-8785-6E2D3F521A4B}"/>
              </a:ext>
            </a:extLst>
          </p:cNvPr>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439</a:t>
            </a:fld>
            <a:endParaRPr lang="en-US" altLang="en-US"/>
          </a:p>
        </p:txBody>
      </p:sp>
      <p:sp>
        <p:nvSpPr>
          <p:cNvPr id="3" name="Content Placeholder 2"/>
          <p:cNvSpPr>
            <a:spLocks noGrp="1"/>
          </p:cNvSpPr>
          <p:nvPr>
            <p:ph idx="4294967295"/>
          </p:nvPr>
        </p:nvSpPr>
        <p:spPr>
          <a:xfrm>
            <a:off x="812800" y="1690688"/>
            <a:ext cx="5200650" cy="3167062"/>
          </a:xfrm>
          <a:prstGeom prst="rect">
            <a:avLst/>
          </a:prstGeom>
        </p:spPr>
        <p:txBody>
          <a:bodyPr>
            <a:normAutofit fontScale="85000" lnSpcReduction="20000"/>
          </a:bodyPr>
          <a:lstStyle/>
          <a:p>
            <a:r>
              <a:rPr lang="en-US" dirty="0"/>
              <a:t>Audits</a:t>
            </a:r>
          </a:p>
          <a:p>
            <a:r>
              <a:rPr lang="en-US" dirty="0"/>
              <a:t>Vulnerability Assessments</a:t>
            </a:r>
          </a:p>
          <a:p>
            <a:r>
              <a:rPr lang="en-US" dirty="0"/>
              <a:t>Penetration Testing</a:t>
            </a:r>
          </a:p>
          <a:p>
            <a:r>
              <a:rPr lang="en-US" dirty="0"/>
              <a:t>Log Reviews </a:t>
            </a:r>
          </a:p>
          <a:p>
            <a:r>
              <a:rPr lang="en-US" dirty="0"/>
              <a:t>Intrusion  Detection and Prevention</a:t>
            </a:r>
          </a:p>
          <a:p>
            <a:r>
              <a:rPr lang="en-US" dirty="0"/>
              <a:t>Host-based IDS</a:t>
            </a:r>
          </a:p>
          <a:p>
            <a:r>
              <a:rPr lang="en-US" dirty="0"/>
              <a:t>Network-based IDS</a:t>
            </a:r>
          </a:p>
          <a:p>
            <a:r>
              <a:rPr lang="en-US" dirty="0"/>
              <a:t>Analysis Engines</a:t>
            </a:r>
          </a:p>
        </p:txBody>
      </p:sp>
    </p:spTree>
    <p:extLst>
      <p:ext uri="{BB962C8B-B14F-4D97-AF65-F5344CB8AC3E}">
        <p14:creationId xmlns:p14="http://schemas.microsoft.com/office/powerpoint/2010/main" val="160701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3"/>
          <p:cNvSpPr txBox="1"/>
          <p:nvPr/>
        </p:nvSpPr>
        <p:spPr>
          <a:xfrm>
            <a:off x="606736" y="1789315"/>
            <a:ext cx="5716800" cy="4248400"/>
          </a:xfrm>
          <a:prstGeom prst="rect">
            <a:avLst/>
          </a:prstGeom>
          <a:noFill/>
          <a:ln>
            <a:noFill/>
          </a:ln>
        </p:spPr>
        <p:txBody>
          <a:bodyPr spcFirstLastPara="1" wrap="square" lIns="0" tIns="5600" rIns="0" bIns="0" anchor="t" anchorCtr="0">
            <a:noAutofit/>
          </a:bodyPr>
          <a:lstStyle/>
          <a:p>
            <a:pPr marL="609585" indent="-448722" defTabSz="1219170">
              <a:lnSpc>
                <a:spcPct val="101800"/>
              </a:lnSpc>
              <a:buClr>
                <a:srgbClr val="000000"/>
              </a:buClr>
              <a:buSzPts val="1700"/>
              <a:buFont typeface="Assistant"/>
              <a:buChar char="●"/>
            </a:pPr>
            <a:r>
              <a:rPr lang="en" sz="2267" kern="0" dirty="0">
                <a:solidFill>
                  <a:srgbClr val="000000"/>
                </a:solidFill>
                <a:latin typeface="Assistant"/>
                <a:ea typeface="Assistant"/>
                <a:cs typeface="Assistant"/>
                <a:sym typeface="Assistant"/>
              </a:rPr>
              <a:t>Oversight of Information Security  Program</a:t>
            </a:r>
            <a:endParaRPr sz="2267" kern="0" dirty="0">
              <a:solidFill>
                <a:srgbClr val="000000"/>
              </a:solidFill>
              <a:latin typeface="Assistant"/>
              <a:ea typeface="Assistant"/>
              <a:cs typeface="Assistant"/>
              <a:sym typeface="Assistant"/>
            </a:endParaRPr>
          </a:p>
          <a:p>
            <a:pPr marL="609585" marR="626518" indent="-448722" defTabSz="1219170">
              <a:lnSpc>
                <a:spcPct val="101600"/>
              </a:lnSpc>
              <a:buClr>
                <a:srgbClr val="000000"/>
              </a:buClr>
              <a:buSzPts val="1700"/>
              <a:buFont typeface="Assistant"/>
              <a:buChar char="●"/>
            </a:pPr>
            <a:r>
              <a:rPr lang="en" sz="2267" kern="0" dirty="0">
                <a:solidFill>
                  <a:srgbClr val="000000"/>
                </a:solidFill>
                <a:latin typeface="Assistant"/>
                <a:ea typeface="Assistant"/>
                <a:cs typeface="Assistant"/>
                <a:sym typeface="Assistant"/>
              </a:rPr>
              <a:t>Acts as Liaison between  Management, Business,  Information Technology, and  Information Security</a:t>
            </a:r>
            <a:endParaRPr sz="2267" kern="0" dirty="0">
              <a:solidFill>
                <a:srgbClr val="000000"/>
              </a:solidFill>
              <a:latin typeface="Assistant"/>
              <a:ea typeface="Assistant"/>
              <a:cs typeface="Assistant"/>
              <a:sym typeface="Assistant"/>
            </a:endParaRPr>
          </a:p>
          <a:p>
            <a:pPr marL="609585" marR="50799" indent="-448722" defTabSz="1219170">
              <a:lnSpc>
                <a:spcPct val="101800"/>
              </a:lnSpc>
              <a:buClr>
                <a:srgbClr val="000000"/>
              </a:buClr>
              <a:buSzPts val="1700"/>
              <a:buFont typeface="Assistant"/>
              <a:buChar char="●"/>
            </a:pPr>
            <a:r>
              <a:rPr lang="en" sz="2267" kern="0" dirty="0">
                <a:solidFill>
                  <a:srgbClr val="000000"/>
                </a:solidFill>
                <a:latin typeface="Assistant"/>
                <a:ea typeface="Assistant"/>
                <a:cs typeface="Assistant"/>
                <a:sym typeface="Assistant"/>
              </a:rPr>
              <a:t>Assess and incorporate results of  the risk assessment activity</a:t>
            </a:r>
            <a:endParaRPr sz="2267" kern="0" dirty="0">
              <a:solidFill>
                <a:srgbClr val="000000"/>
              </a:solidFill>
              <a:latin typeface="Assistant"/>
              <a:ea typeface="Assistant"/>
              <a:cs typeface="Assistant"/>
              <a:sym typeface="Assistant"/>
            </a:endParaRPr>
          </a:p>
          <a:p>
            <a:pPr marL="609585" indent="-448722" defTabSz="1219170">
              <a:buClr>
                <a:srgbClr val="000000"/>
              </a:buClr>
              <a:buSzPts val="1700"/>
              <a:buFont typeface="Assistant"/>
              <a:buChar char="●"/>
            </a:pPr>
            <a:r>
              <a:rPr lang="en" sz="2267" kern="0" dirty="0">
                <a:solidFill>
                  <a:srgbClr val="000000"/>
                </a:solidFill>
                <a:latin typeface="Assistant"/>
                <a:ea typeface="Assistant"/>
                <a:cs typeface="Assistant"/>
                <a:sym typeface="Assistant"/>
              </a:rPr>
              <a:t>into the decision-making process</a:t>
            </a:r>
            <a:endParaRPr sz="2267" kern="0" dirty="0">
              <a:solidFill>
                <a:srgbClr val="000000"/>
              </a:solidFill>
              <a:latin typeface="Assistant"/>
              <a:ea typeface="Assistant"/>
              <a:cs typeface="Assistant"/>
              <a:sym typeface="Assistant"/>
            </a:endParaRPr>
          </a:p>
          <a:p>
            <a:pPr marL="609585" marR="152396" indent="-448722" defTabSz="1219170">
              <a:lnSpc>
                <a:spcPct val="101400"/>
              </a:lnSpc>
              <a:buClr>
                <a:srgbClr val="000000"/>
              </a:buClr>
              <a:buSzPts val="1700"/>
              <a:buFont typeface="Assistant"/>
              <a:buChar char="●"/>
            </a:pPr>
            <a:r>
              <a:rPr lang="en" sz="2267" kern="0" dirty="0">
                <a:solidFill>
                  <a:srgbClr val="000000"/>
                </a:solidFill>
                <a:latin typeface="Assistant"/>
                <a:ea typeface="Assistant"/>
                <a:cs typeface="Assistant"/>
                <a:sym typeface="Assistant"/>
              </a:rPr>
              <a:t>Ensures all stakeholder interests  are addressed</a:t>
            </a:r>
            <a:endParaRPr sz="2267" kern="0" dirty="0">
              <a:solidFill>
                <a:srgbClr val="000000"/>
              </a:solidFill>
              <a:latin typeface="Assistant"/>
              <a:ea typeface="Assistant"/>
              <a:cs typeface="Assistant"/>
              <a:sym typeface="Assistant"/>
            </a:endParaRPr>
          </a:p>
          <a:p>
            <a:pPr marL="609585" indent="-448722" defTabSz="1219170">
              <a:buClr>
                <a:srgbClr val="000000"/>
              </a:buClr>
              <a:buSzPts val="1700"/>
              <a:buFont typeface="Assistant"/>
              <a:buChar char="●"/>
            </a:pPr>
            <a:r>
              <a:rPr lang="en" sz="2267" kern="0" dirty="0">
                <a:solidFill>
                  <a:srgbClr val="000000"/>
                </a:solidFill>
                <a:latin typeface="Assistant"/>
                <a:ea typeface="Assistant"/>
                <a:cs typeface="Assistant"/>
                <a:sym typeface="Assistant"/>
              </a:rPr>
              <a:t>Oversees compliance activities</a:t>
            </a:r>
            <a:endParaRPr sz="2267" kern="0" dirty="0">
              <a:solidFill>
                <a:srgbClr val="000000"/>
              </a:solidFill>
              <a:latin typeface="Assistant"/>
              <a:ea typeface="Assistant"/>
              <a:cs typeface="Assistant"/>
              <a:sym typeface="Assistant"/>
            </a:endParaRPr>
          </a:p>
        </p:txBody>
      </p:sp>
      <p:sp>
        <p:nvSpPr>
          <p:cNvPr id="378" name="Google Shape;378;p53"/>
          <p:cNvSpPr txBox="1"/>
          <p:nvPr/>
        </p:nvSpPr>
        <p:spPr>
          <a:xfrm>
            <a:off x="5268513" y="538712"/>
            <a:ext cx="59124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3867" kern="0">
                <a:solidFill>
                  <a:srgbClr val="000000"/>
                </a:solidFill>
                <a:latin typeface="Assistant"/>
                <a:ea typeface="Assistant"/>
                <a:cs typeface="Assistant"/>
                <a:sym typeface="Assistant"/>
              </a:rPr>
              <a:t>Steering Committee</a:t>
            </a:r>
            <a:endParaRPr sz="1600" kern="0">
              <a:solidFill>
                <a:srgbClr val="000000"/>
              </a:solidFill>
              <a:latin typeface="Assistant"/>
              <a:ea typeface="Assistant"/>
              <a:cs typeface="Assistant"/>
              <a:sym typeface="Assistant"/>
            </a:endParaRPr>
          </a:p>
        </p:txBody>
      </p:sp>
      <p:sp>
        <p:nvSpPr>
          <p:cNvPr id="379" name="Google Shape;379;p53" descr="Image result for free clipart business meeting"/>
          <p:cNvSpPr/>
          <p:nvPr/>
        </p:nvSpPr>
        <p:spPr>
          <a:xfrm>
            <a:off x="5943600" y="3318061"/>
            <a:ext cx="304800" cy="222000"/>
          </a:xfrm>
          <a:prstGeom prst="rect">
            <a:avLst/>
          </a:prstGeom>
          <a:noFill/>
          <a:ln>
            <a:noFill/>
          </a:ln>
        </p:spPr>
        <p:txBody>
          <a:bodyPr spcFirstLastPara="1" wrap="square" lIns="83133" tIns="41567" rIns="83133" bIns="41567" anchor="t" anchorCtr="0">
            <a:noAutofit/>
          </a:bodyPr>
          <a:lstStyle/>
          <a:p>
            <a:pPr defTabSz="1219170">
              <a:buClr>
                <a:srgbClr val="000000"/>
              </a:buClr>
            </a:pPr>
            <a:endParaRPr sz="1600" kern="0">
              <a:solidFill>
                <a:srgbClr val="000000"/>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52CDD29E-E9AC-44CF-A835-CA5653372025}"/>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44</a:t>
            </a:fld>
            <a:endParaRPr lang="en"/>
          </a:p>
        </p:txBody>
      </p:sp>
    </p:spTree>
    <p:extLst>
      <p:ext uri="{BB962C8B-B14F-4D97-AF65-F5344CB8AC3E}">
        <p14:creationId xmlns:p14="http://schemas.microsoft.com/office/powerpoint/2010/main" val="274952831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Google Shape;112;p21"/>
          <p:cNvSpPr txBox="1">
            <a:spLocks noGrp="1"/>
          </p:cNvSpPr>
          <p:nvPr>
            <p:ph type="title"/>
          </p:nvPr>
        </p:nvSpPr>
        <p:spPr>
          <a:xfrm>
            <a:off x="640079" y="4526280"/>
            <a:ext cx="7410681" cy="1737360"/>
          </a:xfrm>
          <a:prstGeom prst="rect">
            <a:avLst/>
          </a:prstGeom>
        </p:spPr>
        <p:txBody>
          <a:bodyPr spcFirstLastPara="1" lIns="100767" tIns="50367" rIns="100767" bIns="50367" anchorCtr="0">
            <a:normAutofit/>
          </a:bodyPr>
          <a:lstStyle/>
          <a:p>
            <a:pPr>
              <a:buClr>
                <a:schemeClr val="lt1"/>
              </a:buClr>
              <a:buSzPts val="2200"/>
            </a:pPr>
            <a:r>
              <a:rPr lang="en-US" sz="4800" dirty="0"/>
              <a:t>Domain 7</a:t>
            </a:r>
          </a:p>
        </p:txBody>
      </p:sp>
      <p:sp>
        <p:nvSpPr>
          <p:cNvPr id="113" name="Google Shape;113;p21"/>
          <p:cNvSpPr txBox="1">
            <a:spLocks noGrp="1"/>
          </p:cNvSpPr>
          <p:nvPr>
            <p:ph idx="1"/>
          </p:nvPr>
        </p:nvSpPr>
        <p:spPr>
          <a:xfrm>
            <a:off x="640080" y="595293"/>
            <a:ext cx="5676637" cy="3463951"/>
          </a:xfrm>
          <a:prstGeom prst="rect">
            <a:avLst/>
          </a:prstGeom>
        </p:spPr>
        <p:txBody>
          <a:bodyPr spcFirstLastPara="1" lIns="100767" tIns="50367" rIns="100767" bIns="50367" anchor="ctr" anchorCtr="0">
            <a:normAutofit/>
          </a:bodyPr>
          <a:lstStyle/>
          <a:p>
            <a:pPr marL="0" indent="0">
              <a:spcBef>
                <a:spcPts val="0"/>
              </a:spcBef>
              <a:spcAft>
                <a:spcPts val="600"/>
              </a:spcAft>
              <a:buClr>
                <a:schemeClr val="lt1"/>
              </a:buClr>
              <a:buSzPts val="1600"/>
              <a:buNone/>
            </a:pPr>
            <a:r>
              <a:rPr lang="en-US" sz="1800" dirty="0">
                <a:latin typeface="Calibri"/>
                <a:cs typeface="Calibri"/>
                <a:sym typeface="Calibri"/>
              </a:rPr>
              <a:t>Security Operations</a:t>
            </a:r>
            <a:endParaRPr lang="en-US" sz="1800" dirty="0"/>
          </a:p>
        </p:txBody>
      </p:sp>
      <p:sp>
        <p:nvSpPr>
          <p:cNvPr id="120" name="Freeform: Shape 11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 name="Straight Connector 12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034BB15E-998B-4EFD-882F-45F42C1BF02E}"/>
              </a:ext>
            </a:extLst>
          </p:cNvPr>
          <p:cNvSpPr>
            <a:spLocks noGrp="1"/>
          </p:cNvSpPr>
          <p:nvPr>
            <p:ph type="ftr" sz="quarter" idx="11"/>
          </p:nvPr>
        </p:nvSpPr>
        <p:spPr>
          <a:xfrm>
            <a:off x="640079" y="6350238"/>
            <a:ext cx="6758941" cy="365125"/>
          </a:xfrm>
        </p:spPr>
        <p:txBody>
          <a:bodyPr>
            <a:normAutofit/>
          </a:bodyPr>
          <a:lstStyle/>
          <a:p>
            <a:pPr algn="l"/>
            <a:endParaRPr lang="en-US">
              <a:solidFill>
                <a:prstClr val="black">
                  <a:tint val="75000"/>
                </a:prstClr>
              </a:solidFill>
            </a:endParaRPr>
          </a:p>
        </p:txBody>
      </p:sp>
      <p:sp>
        <p:nvSpPr>
          <p:cNvPr id="2" name="Slide Number Placeholder 1">
            <a:extLst>
              <a:ext uri="{FF2B5EF4-FFF2-40B4-BE49-F238E27FC236}">
                <a16:creationId xmlns:a16="http://schemas.microsoft.com/office/drawing/2014/main" id="{902954B1-7839-4583-96BB-322CA3A1D911}"/>
              </a:ext>
            </a:extLst>
          </p:cNvPr>
          <p:cNvSpPr>
            <a:spLocks noGrp="1"/>
          </p:cNvSpPr>
          <p:nvPr>
            <p:ph type="sldNum" sz="quarter" idx="4"/>
          </p:nvPr>
        </p:nvSpPr>
        <p:spPr>
          <a:xfrm>
            <a:off x="11084767" y="6350238"/>
            <a:ext cx="365760" cy="365125"/>
          </a:xfrm>
          <a:prstGeom prst="ellipse">
            <a:avLst/>
          </a:prstGeom>
          <a:solidFill>
            <a:srgbClr val="595959"/>
          </a:solidFill>
        </p:spPr>
        <p:txBody>
          <a:bodyPr>
            <a:normAutofit fontScale="475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defRPr/>
            </a:pPr>
            <a:fld id="{9861821A-181D-4317-92E0-2829451E9DB3}" type="slidenum">
              <a:rPr lang="en-US" altLang="en-US" sz="1050">
                <a:solidFill>
                  <a:srgbClr val="FFFFFF"/>
                </a:solidFill>
              </a:rPr>
              <a:pPr algn="ctr">
                <a:spcAft>
                  <a:spcPts val="600"/>
                </a:spcAft>
                <a:defRPr/>
              </a:pPr>
              <a:t>440</a:t>
            </a:fld>
            <a:endParaRPr lang="en" sz="1050">
              <a:solidFill>
                <a:srgbClr val="FFFFFF"/>
              </a:solidFill>
            </a:endParaRPr>
          </a:p>
        </p:txBody>
      </p:sp>
    </p:spTree>
    <p:extLst>
      <p:ext uri="{BB962C8B-B14F-4D97-AF65-F5344CB8AC3E}">
        <p14:creationId xmlns:p14="http://schemas.microsoft.com/office/powerpoint/2010/main" val="148434010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5F4B90E1-F5C9-4B13-A110-CB7D0A2F384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lnSpc>
                <a:spcPct val="90000"/>
              </a:lnSpc>
              <a:spcBef>
                <a:spcPct val="0"/>
              </a:spcBef>
            </a:pPr>
            <a:r>
              <a:rPr lang="en-US" sz="6000" kern="1200" dirty="0">
                <a:solidFill>
                  <a:schemeClr val="tx1"/>
                </a:solidFill>
                <a:latin typeface="+mj-lt"/>
                <a:ea typeface="+mj-ea"/>
                <a:cs typeface="+mj-cs"/>
              </a:rPr>
              <a:t>Security Incident  Management</a:t>
            </a:r>
          </a:p>
        </p:txBody>
      </p:sp>
      <p:sp>
        <p:nvSpPr>
          <p:cNvPr id="12" name="Oval 1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60C5B5D-3001-4AC1-A3D0-5A009B78D9EC}"/>
              </a:ext>
            </a:extLst>
          </p:cNvPr>
          <p:cNvSpPr>
            <a:spLocks noGrp="1"/>
          </p:cNvSpPr>
          <p:nvPr>
            <p:ph type="sldNum" idx="12"/>
          </p:nvPr>
        </p:nvSpPr>
        <p:spPr>
          <a:xfrm>
            <a:off x="11082528" y="6356350"/>
            <a:ext cx="365760" cy="365125"/>
          </a:xfrm>
          <a:prstGeom prst="ellipse">
            <a:avLst/>
          </a:prstGeom>
          <a:solidFill>
            <a:srgbClr val="7F7F7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441</a:t>
            </a:fld>
            <a:endParaRPr lang="en-US" sz="600">
              <a:solidFill>
                <a:srgbClr val="FFFFFF"/>
              </a:solidFill>
            </a:endParaRPr>
          </a:p>
        </p:txBody>
      </p:sp>
    </p:spTree>
    <p:extLst>
      <p:ext uri="{BB962C8B-B14F-4D97-AF65-F5344CB8AC3E}">
        <p14:creationId xmlns:p14="http://schemas.microsoft.com/office/powerpoint/2010/main" val="15714425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E91B6F-EC43-4DE5-A9B5-9A4E64E657A6}"/>
              </a:ext>
            </a:extLst>
          </p:cNvPr>
          <p:cNvSpPr>
            <a:spLocks noGrp="1"/>
          </p:cNvSpPr>
          <p:nvPr>
            <p:ph type="title"/>
          </p:nvPr>
        </p:nvSpPr>
        <p:spPr>
          <a:xfrm>
            <a:off x="1158240" y="1122363"/>
            <a:ext cx="6339840" cy="2387600"/>
          </a:xfrm>
        </p:spPr>
        <p:txBody>
          <a:bodyPr vert="horz" lIns="91440" tIns="45720" rIns="91440" bIns="45720" rtlCol="0" anchor="b">
            <a:normAutofit fontScale="90000"/>
          </a:bodyPr>
          <a:lstStyle/>
          <a:p>
            <a:pPr algn="l">
              <a:lnSpc>
                <a:spcPct val="90000"/>
              </a:lnSpc>
              <a:spcBef>
                <a:spcPct val="0"/>
              </a:spcBef>
            </a:pPr>
            <a:r>
              <a:rPr lang="en-US" sz="6600" dirty="0">
                <a:solidFill>
                  <a:schemeClr val="tx1">
                    <a:lumMod val="85000"/>
                    <a:lumOff val="15000"/>
                  </a:schemeClr>
                </a:solidFill>
              </a:rPr>
              <a:t>Making the Case for Incident Response Planning</a:t>
            </a:r>
            <a:endParaRPr lang="en-US" sz="6600" kern="1200" dirty="0">
              <a:solidFill>
                <a:schemeClr val="tx1">
                  <a:lumMod val="85000"/>
                  <a:lumOff val="15000"/>
                </a:schemeClr>
              </a:solidFill>
              <a:latin typeface="+mj-lt"/>
              <a:ea typeface="+mj-ea"/>
              <a:cs typeface="+mj-cs"/>
            </a:endParaRPr>
          </a:p>
        </p:txBody>
      </p:sp>
      <p:cxnSp>
        <p:nvCxnSpPr>
          <p:cNvPr id="11" name="Straight Connector 1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31035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Security Incident Response </a:t>
            </a:r>
            <a:endParaRPr sz="1600" dirty="0"/>
          </a:p>
        </p:txBody>
      </p:sp>
      <p:sp>
        <p:nvSpPr>
          <p:cNvPr id="2" name="Footer Placeholder 1">
            <a:extLst>
              <a:ext uri="{FF2B5EF4-FFF2-40B4-BE49-F238E27FC236}">
                <a16:creationId xmlns:a16="http://schemas.microsoft.com/office/drawing/2014/main" id="{CE8CE9C7-1FED-4B89-8FB2-EFB60D7FD98A}"/>
              </a:ext>
            </a:extLst>
          </p:cNvPr>
          <p:cNvSpPr>
            <a:spLocks noGrp="1"/>
          </p:cNvSpPr>
          <p:nvPr>
            <p:ph type="ftr" sz="quarter" idx="11"/>
          </p:nvPr>
        </p:nvSpPr>
        <p:spPr/>
        <p:txBody>
          <a:bodyPr/>
          <a:lstStyle/>
          <a:p>
            <a:endParaRPr lang="en-US"/>
          </a:p>
        </p:txBody>
      </p:sp>
      <p:sp>
        <p:nvSpPr>
          <p:cNvPr id="129" name="Google Shape;129;p2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443</a:t>
            </a:fld>
            <a:endParaRPr/>
          </a:p>
        </p:txBody>
      </p:sp>
      <p:sp>
        <p:nvSpPr>
          <p:cNvPr id="128" name="Google Shape;128;p23"/>
          <p:cNvSpPr txBox="1">
            <a:spLocks noGrp="1"/>
          </p:cNvSpPr>
          <p:nvPr>
            <p:ph type="body" idx="4294967295"/>
          </p:nvPr>
        </p:nvSpPr>
        <p:spPr>
          <a:xfrm>
            <a:off x="713678" y="1844675"/>
            <a:ext cx="889867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Event:  A </a:t>
            </a:r>
            <a:r>
              <a:rPr lang="en-US" sz="2533" dirty="0" err="1">
                <a:solidFill>
                  <a:schemeClr val="dk1"/>
                </a:solidFill>
                <a:latin typeface="Calibri"/>
                <a:ea typeface="Calibri"/>
                <a:cs typeface="Calibri"/>
                <a:sym typeface="Calibri"/>
              </a:rPr>
              <a:t>measureable</a:t>
            </a:r>
            <a:r>
              <a:rPr lang="en-US" sz="2533" dirty="0">
                <a:solidFill>
                  <a:schemeClr val="dk1"/>
                </a:solidFill>
                <a:latin typeface="Calibri"/>
                <a:ea typeface="Calibri"/>
                <a:cs typeface="Calibri"/>
                <a:sym typeface="Calibri"/>
              </a:rPr>
              <a:t> </a:t>
            </a:r>
            <a:r>
              <a:rPr lang="en" sz="2533" dirty="0">
                <a:solidFill>
                  <a:schemeClr val="dk1"/>
                </a:solidFill>
                <a:latin typeface="Calibri"/>
                <a:ea typeface="Calibri"/>
                <a:cs typeface="Calibri"/>
                <a:sym typeface="Calibri"/>
              </a:rPr>
              <a:t>change in state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Incident:  </a:t>
            </a:r>
            <a:r>
              <a:rPr lang="en-US" sz="2533" dirty="0">
                <a:solidFill>
                  <a:schemeClr val="dk1"/>
                </a:solidFill>
                <a:latin typeface="Calibri"/>
                <a:ea typeface="Calibri"/>
                <a:cs typeface="Calibri"/>
                <a:sym typeface="Calibri"/>
              </a:rPr>
              <a:t>Event(s) </a:t>
            </a:r>
            <a:r>
              <a:rPr lang="en" sz="2533" dirty="0">
                <a:solidFill>
                  <a:schemeClr val="dk1"/>
                </a:solidFill>
                <a:latin typeface="Calibri"/>
                <a:ea typeface="Calibri"/>
                <a:cs typeface="Calibri"/>
                <a:sym typeface="Calibri"/>
              </a:rPr>
              <a:t>that has a negative impact on the company and its security</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Incident response focuses on containing the damage of an attack and restoring normal operations</a:t>
            </a:r>
            <a:endParaRPr sz="1600" dirty="0"/>
          </a:p>
          <a:p>
            <a:pPr marL="203195" indent="-194728">
              <a:lnSpc>
                <a:spcPct val="90000"/>
              </a:lnSpc>
              <a:spcBef>
                <a:spcPts val="933"/>
              </a:spcBef>
              <a:buClr>
                <a:schemeClr val="dk1"/>
              </a:buClr>
              <a:buSzPts val="1900"/>
              <a:buFont typeface="Arial"/>
              <a:buChar char="•"/>
            </a:pPr>
            <a:r>
              <a:rPr lang="en-US" sz="2533" dirty="0">
                <a:solidFill>
                  <a:schemeClr val="dk1"/>
                </a:solidFill>
                <a:latin typeface="Calibri"/>
                <a:ea typeface="Calibri"/>
                <a:cs typeface="Calibri"/>
                <a:sym typeface="Calibri"/>
              </a:rPr>
              <a:t>Forensic </a:t>
            </a:r>
            <a:r>
              <a:rPr lang="en-US" sz="2533" dirty="0" err="1">
                <a:solidFill>
                  <a:schemeClr val="dk1"/>
                </a:solidFill>
                <a:latin typeface="Calibri"/>
                <a:ea typeface="Calibri"/>
                <a:cs typeface="Calibri"/>
                <a:sym typeface="Calibri"/>
              </a:rPr>
              <a:t>i</a:t>
            </a:r>
            <a:r>
              <a:rPr lang="en" sz="2533" dirty="0">
                <a:solidFill>
                  <a:schemeClr val="dk1"/>
                </a:solidFill>
                <a:latin typeface="Calibri"/>
                <a:ea typeface="Calibri"/>
                <a:cs typeface="Calibri"/>
                <a:sym typeface="Calibri"/>
              </a:rPr>
              <a:t>nvestigations focuses on gathering evidence of an attack with the goal of prosecuting the attacker</a:t>
            </a:r>
          </a:p>
          <a:p>
            <a:pPr marL="203195" indent="-203195">
              <a:lnSpc>
                <a:spcPct val="90000"/>
              </a:lnSpc>
              <a:spcBef>
                <a:spcPts val="933"/>
              </a:spcBef>
              <a:spcAft>
                <a:spcPts val="2133"/>
              </a:spcAft>
              <a:buClr>
                <a:schemeClr val="dk1"/>
              </a:buClr>
              <a:buSzPts val="1900"/>
              <a:buNone/>
            </a:pPr>
            <a:endParaRPr lang="en-US" sz="2533" dirty="0">
              <a:solidFill>
                <a:schemeClr val="dk1"/>
              </a:solidFill>
              <a:latin typeface="Calibri"/>
              <a:ea typeface="Calibri"/>
              <a:cs typeface="Calibri"/>
              <a:sym typeface="Calibri"/>
            </a:endParaRPr>
          </a:p>
          <a:p>
            <a:pPr marL="203195" indent="-203195">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8888465"/>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DB9B-F371-4311-8DAB-74C8E0ED5BE3}"/>
              </a:ext>
            </a:extLst>
          </p:cNvPr>
          <p:cNvSpPr>
            <a:spLocks noGrp="1"/>
          </p:cNvSpPr>
          <p:nvPr>
            <p:ph type="title"/>
          </p:nvPr>
        </p:nvSpPr>
        <p:spPr/>
        <p:txBody>
          <a:bodyPr/>
          <a:lstStyle/>
          <a:p>
            <a:r>
              <a:rPr lang="en-US" dirty="0"/>
              <a:t>Value to the Business</a:t>
            </a:r>
          </a:p>
        </p:txBody>
      </p:sp>
      <p:sp>
        <p:nvSpPr>
          <p:cNvPr id="3" name="TextBox 2">
            <a:extLst>
              <a:ext uri="{FF2B5EF4-FFF2-40B4-BE49-F238E27FC236}">
                <a16:creationId xmlns:a16="http://schemas.microsoft.com/office/drawing/2014/main" id="{C80AAF43-6D22-405F-A519-35BE1CC33060}"/>
              </a:ext>
            </a:extLst>
          </p:cNvPr>
          <p:cNvSpPr txBox="1"/>
          <p:nvPr/>
        </p:nvSpPr>
        <p:spPr>
          <a:xfrm>
            <a:off x="988742" y="2222810"/>
            <a:ext cx="822216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Impact on the business will be minimized</a:t>
            </a:r>
          </a:p>
          <a:p>
            <a:pPr marL="285750" indent="-285750">
              <a:buFont typeface="Arial" panose="020B0604020202020204" pitchFamily="34" charset="0"/>
              <a:buChar char="•"/>
            </a:pPr>
            <a:r>
              <a:rPr lang="en-US" dirty="0"/>
              <a:t>Higher return on investment of security tools</a:t>
            </a:r>
          </a:p>
          <a:p>
            <a:pPr marL="285750" indent="-285750">
              <a:buFont typeface="Arial" panose="020B0604020202020204" pitchFamily="34" charset="0"/>
              <a:buChar char="•"/>
            </a:pPr>
            <a:r>
              <a:rPr lang="en-US" dirty="0"/>
              <a:t>Effective plans are in place and understood by stakeholders, providing assurance </a:t>
            </a:r>
          </a:p>
          <a:p>
            <a:pPr marL="285750" indent="-285750">
              <a:buFont typeface="Arial" panose="020B0604020202020204" pitchFamily="34" charset="0"/>
              <a:buChar char="•"/>
            </a:pPr>
            <a:r>
              <a:rPr lang="en-US" dirty="0"/>
              <a:t>Laws/Regulations satisfied</a:t>
            </a:r>
          </a:p>
          <a:p>
            <a:pPr marL="285750" indent="-285750">
              <a:buFont typeface="Arial" panose="020B0604020202020204" pitchFamily="34" charset="0"/>
              <a:buChar char="•"/>
            </a:pPr>
            <a:r>
              <a:rPr lang="en-US" dirty="0"/>
              <a:t>Less potential liability</a:t>
            </a:r>
          </a:p>
          <a:p>
            <a:pPr marL="285750" indent="-285750">
              <a:buFont typeface="Arial" panose="020B0604020202020204" pitchFamily="34" charset="0"/>
              <a:buChar char="•"/>
            </a:pPr>
            <a:r>
              <a:rPr lang="en-US" dirty="0"/>
              <a:t>Incidents are identified and contained</a:t>
            </a:r>
          </a:p>
          <a:p>
            <a:pPr marL="285750" indent="-285750">
              <a:buFont typeface="Arial" panose="020B0604020202020204" pitchFamily="34" charset="0"/>
              <a:buChar char="•"/>
            </a:pPr>
            <a:r>
              <a:rPr lang="en-US" dirty="0"/>
              <a:t>Identification of root causes</a:t>
            </a:r>
          </a:p>
          <a:p>
            <a:pPr marL="285750" indent="-285750">
              <a:buFont typeface="Arial" panose="020B0604020202020204" pitchFamily="34" charset="0"/>
              <a:buChar char="•"/>
            </a:pPr>
            <a:r>
              <a:rPr lang="en-US" dirty="0"/>
              <a:t>Desired recovery of services within the AIW (Acceptable Interruption Window,) MTD (Maximum Tolerable Downtime,) and RTO (Recovery Time Objective) RPO (Recovery Point Objectives)</a:t>
            </a:r>
          </a:p>
          <a:p>
            <a:pPr marL="285750" indent="-285750">
              <a:buFont typeface="Arial" panose="020B0604020202020204" pitchFamily="34" charset="0"/>
              <a:buChar char="•"/>
            </a:pPr>
            <a:r>
              <a:rPr lang="en-US" dirty="0"/>
              <a:t>REDUCED LOSS = HIGHER VALUE</a:t>
            </a:r>
          </a:p>
        </p:txBody>
      </p:sp>
    </p:spTree>
    <p:extLst>
      <p:ext uri="{BB962C8B-B14F-4D97-AF65-F5344CB8AC3E}">
        <p14:creationId xmlns:p14="http://schemas.microsoft.com/office/powerpoint/2010/main" val="411550314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846AA-18B3-4720-A126-2BF29A958B5C}"/>
              </a:ext>
            </a:extLst>
          </p:cNvPr>
          <p:cNvSpPr>
            <a:spLocks noGrp="1"/>
          </p:cNvSpPr>
          <p:nvPr>
            <p:ph type="title"/>
          </p:nvPr>
        </p:nvSpPr>
        <p:spPr/>
        <p:txBody>
          <a:bodyPr/>
          <a:lstStyle/>
          <a:p>
            <a:r>
              <a:rPr lang="en-US" dirty="0"/>
              <a:t>Responsibilities of the CISSP</a:t>
            </a:r>
          </a:p>
        </p:txBody>
      </p:sp>
      <p:sp>
        <p:nvSpPr>
          <p:cNvPr id="3" name="TextBox 2">
            <a:extLst>
              <a:ext uri="{FF2B5EF4-FFF2-40B4-BE49-F238E27FC236}">
                <a16:creationId xmlns:a16="http://schemas.microsoft.com/office/drawing/2014/main" id="{6B0A7817-CE6C-4AF6-8993-F8F5D4B272C5}"/>
              </a:ext>
            </a:extLst>
          </p:cNvPr>
          <p:cNvSpPr txBox="1"/>
          <p:nvPr/>
        </p:nvSpPr>
        <p:spPr>
          <a:xfrm>
            <a:off x="934872" y="2190466"/>
            <a:ext cx="9273653" cy="3416320"/>
          </a:xfrm>
          <a:prstGeom prst="rect">
            <a:avLst/>
          </a:prstGeom>
          <a:noFill/>
        </p:spPr>
        <p:txBody>
          <a:bodyPr wrap="square" rtlCol="0">
            <a:spAutoFit/>
          </a:bodyPr>
          <a:lstStyle/>
          <a:p>
            <a:r>
              <a:rPr lang="en-US" dirty="0"/>
              <a:t>The CISSP may be responsible for</a:t>
            </a:r>
          </a:p>
          <a:p>
            <a:pPr marL="285750" indent="-285750">
              <a:buFont typeface="Arial" panose="020B0604020202020204" pitchFamily="34" charset="0"/>
              <a:buChar char="•"/>
            </a:pPr>
            <a:r>
              <a:rPr lang="en-US" dirty="0"/>
              <a:t>Development of Incident management policy with a risk-based methodology</a:t>
            </a:r>
          </a:p>
          <a:p>
            <a:pPr marL="285750" indent="-285750">
              <a:buFont typeface="Arial" panose="020B0604020202020204" pitchFamily="34" charset="0"/>
              <a:buChar char="•"/>
            </a:pPr>
            <a:r>
              <a:rPr lang="en-US" dirty="0"/>
              <a:t>Set expectations for stakeholders</a:t>
            </a:r>
          </a:p>
          <a:p>
            <a:pPr marL="285750" indent="-285750">
              <a:buFont typeface="Arial" panose="020B0604020202020204" pitchFamily="34" charset="0"/>
              <a:buChar char="•"/>
            </a:pPr>
            <a:r>
              <a:rPr lang="en-US" dirty="0"/>
              <a:t>Maintain the consistency and reliability of services</a:t>
            </a:r>
          </a:p>
          <a:p>
            <a:pPr marL="285750" indent="-285750">
              <a:buFont typeface="Arial" panose="020B0604020202020204" pitchFamily="34" charset="0"/>
              <a:buChar char="•"/>
            </a:pPr>
            <a:r>
              <a:rPr lang="en-US" dirty="0"/>
              <a:t>Provide documentation for roles and responsibilities</a:t>
            </a:r>
          </a:p>
          <a:p>
            <a:pPr marL="285750" indent="-285750">
              <a:buFont typeface="Arial" panose="020B0604020202020204" pitchFamily="34" charset="0"/>
              <a:buChar char="•"/>
            </a:pPr>
            <a:r>
              <a:rPr lang="en-US" dirty="0"/>
              <a:t>Set requirements for identified alternatives for important functions</a:t>
            </a:r>
          </a:p>
          <a:p>
            <a:pPr marL="285750" indent="-285750">
              <a:buFont typeface="Arial" panose="020B0604020202020204" pitchFamily="34" charset="0"/>
              <a:buChar char="•"/>
            </a:pPr>
            <a:r>
              <a:rPr lang="en-US" dirty="0"/>
              <a:t>Development of incident management and response plans</a:t>
            </a:r>
          </a:p>
          <a:p>
            <a:pPr marL="285750" indent="-285750">
              <a:buFont typeface="Arial" panose="020B0604020202020204" pitchFamily="34" charset="0"/>
              <a:buChar char="•"/>
            </a:pPr>
            <a:r>
              <a:rPr lang="en-US" dirty="0"/>
              <a:t>Handling and coordinating incident response activities</a:t>
            </a:r>
          </a:p>
          <a:p>
            <a:pPr marL="285750" indent="-285750">
              <a:buFont typeface="Arial" panose="020B0604020202020204" pitchFamily="34" charset="0"/>
              <a:buChar char="•"/>
            </a:pPr>
            <a:r>
              <a:rPr lang="en-US" dirty="0"/>
              <a:t>Verifying, validating and reporting of countermeasures</a:t>
            </a:r>
          </a:p>
          <a:p>
            <a:pPr marL="285750" indent="-285750">
              <a:buFont typeface="Arial" panose="020B0604020202020204" pitchFamily="34" charset="0"/>
              <a:buChar char="•"/>
            </a:pPr>
            <a:r>
              <a:rPr lang="en-US" dirty="0"/>
              <a:t>Planning, budgeting and program development for all matters related to IS incident management</a:t>
            </a:r>
          </a:p>
          <a:p>
            <a:endParaRPr lang="en-US" dirty="0"/>
          </a:p>
        </p:txBody>
      </p:sp>
    </p:spTree>
    <p:extLst>
      <p:ext uri="{BB962C8B-B14F-4D97-AF65-F5344CB8AC3E}">
        <p14:creationId xmlns:p14="http://schemas.microsoft.com/office/powerpoint/2010/main" val="218733010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Response Capability</a:t>
            </a:r>
            <a:endParaRPr sz="1600" dirty="0"/>
          </a:p>
        </p:txBody>
      </p:sp>
      <p:sp>
        <p:nvSpPr>
          <p:cNvPr id="2" name="Footer Placeholder 1">
            <a:extLst>
              <a:ext uri="{FF2B5EF4-FFF2-40B4-BE49-F238E27FC236}">
                <a16:creationId xmlns:a16="http://schemas.microsoft.com/office/drawing/2014/main" id="{110620DD-9E1C-4ED4-8C0C-424DA084D35D}"/>
              </a:ext>
            </a:extLst>
          </p:cNvPr>
          <p:cNvSpPr>
            <a:spLocks noGrp="1"/>
          </p:cNvSpPr>
          <p:nvPr>
            <p:ph type="ftr" sz="quarter" idx="11"/>
          </p:nvPr>
        </p:nvSpPr>
        <p:spPr/>
        <p:txBody>
          <a:bodyPr/>
          <a:lstStyle/>
          <a:p>
            <a:endParaRPr lang="en-US"/>
          </a:p>
        </p:txBody>
      </p:sp>
      <p:sp>
        <p:nvSpPr>
          <p:cNvPr id="144" name="Google Shape;144;p2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446</a:t>
            </a:fld>
            <a:endParaRPr/>
          </a:p>
        </p:txBody>
      </p:sp>
      <p:sp>
        <p:nvSpPr>
          <p:cNvPr id="143" name="Google Shape;143;p25"/>
          <p:cNvSpPr txBox="1">
            <a:spLocks noGrp="1"/>
          </p:cNvSpPr>
          <p:nvPr>
            <p:ph type="body" idx="4294967295"/>
          </p:nvPr>
        </p:nvSpPr>
        <p:spPr>
          <a:xfrm>
            <a:off x="627796" y="1622425"/>
            <a:ext cx="9758149" cy="3167063"/>
          </a:xfrm>
          <a:prstGeom prst="rect">
            <a:avLst/>
          </a:prstGeom>
          <a:noFill/>
          <a:ln>
            <a:noFill/>
          </a:ln>
        </p:spPr>
        <p:txBody>
          <a:bodyPr spcFirstLastPara="1" wrap="square" lIns="100767" tIns="50367" rIns="100767" bIns="50367" anchor="t" anchorCtr="0">
            <a:noAutofit/>
          </a:bodyPr>
          <a:lstStyle/>
          <a:p>
            <a:pPr marL="203195" indent="-194728">
              <a:lnSpc>
                <a:spcPct val="80000"/>
              </a:lnSpc>
              <a:buClr>
                <a:schemeClr val="dk1"/>
              </a:buClr>
              <a:buSzPts val="1900"/>
              <a:buFont typeface="Arial"/>
              <a:buChar char="•"/>
            </a:pPr>
            <a:r>
              <a:rPr lang="en" sz="2533" dirty="0">
                <a:solidFill>
                  <a:schemeClr val="dk1"/>
                </a:solidFill>
                <a:latin typeface="Calibri"/>
                <a:ea typeface="Calibri"/>
                <a:cs typeface="Calibri"/>
                <a:sym typeface="Calibri"/>
              </a:rPr>
              <a:t>Incident Response</a:t>
            </a:r>
            <a:endParaRPr sz="1600" dirty="0"/>
          </a:p>
          <a:p>
            <a:pPr marL="626518" lvl="1" indent="-220128">
              <a:lnSpc>
                <a:spcPct val="8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Corporate incident response polices, procedures and guidelines should be in place</a:t>
            </a:r>
            <a:endParaRPr sz="1600" dirty="0"/>
          </a:p>
          <a:p>
            <a:pPr marL="626518" lvl="1" indent="-220128">
              <a:lnSpc>
                <a:spcPct val="8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Legal, HR, Executive management, and key business units must be involved</a:t>
            </a:r>
            <a:endParaRPr sz="1600" dirty="0"/>
          </a:p>
          <a:p>
            <a:pPr marL="626518" lvl="1" indent="-220128">
              <a:lnSpc>
                <a:spcPct val="8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If handling in-house, an incident response team must be in place</a:t>
            </a:r>
            <a:endParaRPr sz="1600" dirty="0"/>
          </a:p>
          <a:p>
            <a:pPr marL="1032908" lvl="2" indent="-203195">
              <a:lnSpc>
                <a:spcPct val="80000"/>
              </a:lnSpc>
              <a:spcBef>
                <a:spcPts val="400"/>
              </a:spcBef>
              <a:buClr>
                <a:schemeClr val="dk1"/>
              </a:buClr>
              <a:buSzPts val="1200"/>
              <a:buFont typeface="Arial"/>
              <a:buChar char="•"/>
            </a:pPr>
            <a:r>
              <a:rPr lang="en" sz="1600" dirty="0">
                <a:solidFill>
                  <a:schemeClr val="dk1"/>
                </a:solidFill>
                <a:latin typeface="Calibri"/>
                <a:ea typeface="Calibri"/>
                <a:cs typeface="Calibri"/>
                <a:sym typeface="Calibri"/>
              </a:rPr>
              <a:t>Items the Computer Incident Response Team must have at its disposal</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List of outside agencies and resources to contact or report to</a:t>
            </a:r>
            <a:endParaRPr sz="1600" dirty="0"/>
          </a:p>
          <a:p>
            <a:pPr marL="1862620" lvl="4" indent="-194728">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Computer Emergency Response Team (CERT)</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List of computer or forensics experts to contact</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Steps on how to secure and preserve evidence</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Steps on how to search for evidence</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List of items that should be included on the report</a:t>
            </a:r>
            <a:endParaRPr sz="1600" dirty="0"/>
          </a:p>
          <a:p>
            <a:pPr marL="1456230" lvl="3" indent="-211661">
              <a:lnSpc>
                <a:spcPct val="80000"/>
              </a:lnSpc>
              <a:spcBef>
                <a:spcPts val="400"/>
              </a:spcBef>
              <a:buClr>
                <a:schemeClr val="dk1"/>
              </a:buClr>
              <a:buSzPts val="1100"/>
              <a:buFont typeface="Arial"/>
              <a:buChar char="•"/>
            </a:pPr>
            <a:r>
              <a:rPr lang="en" sz="1467" dirty="0">
                <a:solidFill>
                  <a:schemeClr val="dk1"/>
                </a:solidFill>
                <a:latin typeface="Calibri"/>
                <a:ea typeface="Calibri"/>
                <a:cs typeface="Calibri"/>
                <a:sym typeface="Calibri"/>
              </a:rPr>
              <a:t> A list that indicates how the different systems should be treated in this type of situation</a:t>
            </a:r>
            <a:endParaRPr sz="1600" dirty="0"/>
          </a:p>
          <a:p>
            <a:pPr marL="626518" lvl="1" indent="-101597">
              <a:lnSpc>
                <a:spcPct val="80000"/>
              </a:lnSpc>
              <a:spcBef>
                <a:spcPts val="400"/>
              </a:spcBef>
              <a:spcAft>
                <a:spcPts val="2133"/>
              </a:spcAft>
              <a:buClr>
                <a:schemeClr val="dk1"/>
              </a:buClr>
              <a:buSzPts val="1400"/>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0079926"/>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CCE1-C75E-44CF-9B35-28DCBA60A88F}"/>
              </a:ext>
            </a:extLst>
          </p:cNvPr>
          <p:cNvSpPr>
            <a:spLocks noGrp="1"/>
          </p:cNvSpPr>
          <p:nvPr>
            <p:ph type="title"/>
          </p:nvPr>
        </p:nvSpPr>
        <p:spPr>
          <a:xfrm>
            <a:off x="838199" y="365125"/>
            <a:ext cx="10878403" cy="1325563"/>
          </a:xfrm>
        </p:spPr>
        <p:txBody>
          <a:bodyPr/>
          <a:lstStyle/>
          <a:p>
            <a:r>
              <a:rPr lang="en-US" dirty="0"/>
              <a:t>Roles and Responsibilities in Incident Response</a:t>
            </a:r>
          </a:p>
        </p:txBody>
      </p:sp>
      <p:sp>
        <p:nvSpPr>
          <p:cNvPr id="3" name="TextBox 2">
            <a:extLst>
              <a:ext uri="{FF2B5EF4-FFF2-40B4-BE49-F238E27FC236}">
                <a16:creationId xmlns:a16="http://schemas.microsoft.com/office/drawing/2014/main" id="{4DA3EFD2-91AA-49BE-8867-5885A65A9613}"/>
              </a:ext>
            </a:extLst>
          </p:cNvPr>
          <p:cNvSpPr txBox="1"/>
          <p:nvPr/>
        </p:nvSpPr>
        <p:spPr>
          <a:xfrm>
            <a:off x="887104" y="2122227"/>
            <a:ext cx="9280478" cy="289310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t>Emergency action team:  designated evacuation and safety team</a:t>
            </a:r>
          </a:p>
          <a:p>
            <a:pPr marL="285750" indent="-285750">
              <a:spcBef>
                <a:spcPts val="600"/>
              </a:spcBef>
              <a:buFont typeface="Arial" panose="020B0604020202020204" pitchFamily="34" charset="0"/>
              <a:buChar char="•"/>
            </a:pPr>
            <a:r>
              <a:rPr lang="en-US" dirty="0"/>
              <a:t>Damage assessment team:  Qualified team who assesses the extent of the damage to physical assets and determines salvage capability of resources and assets</a:t>
            </a:r>
          </a:p>
          <a:p>
            <a:pPr marL="285750" indent="-285750">
              <a:spcBef>
                <a:spcPts val="600"/>
              </a:spcBef>
              <a:buFont typeface="Arial" panose="020B0604020202020204" pitchFamily="34" charset="0"/>
              <a:buChar char="•"/>
            </a:pPr>
            <a:r>
              <a:rPr lang="en-US" dirty="0"/>
              <a:t>Emergency management team:  Coordinates the actions of other recovery teams and makes key decisions when necessary</a:t>
            </a:r>
          </a:p>
          <a:p>
            <a:pPr marL="285750" indent="-285750">
              <a:spcBef>
                <a:spcPts val="600"/>
              </a:spcBef>
              <a:buFont typeface="Arial" panose="020B0604020202020204" pitchFamily="34" charset="0"/>
              <a:buChar char="•"/>
            </a:pPr>
            <a:r>
              <a:rPr lang="en-US" dirty="0"/>
              <a:t>Relocation team:  Responsible for coordination of process of moving to offsite facility, and back to the restored facility or facility of permanence</a:t>
            </a:r>
          </a:p>
          <a:p>
            <a:pPr marL="285750" indent="-285750">
              <a:spcBef>
                <a:spcPts val="600"/>
              </a:spcBef>
              <a:buFont typeface="Arial" panose="020B0604020202020204" pitchFamily="34" charset="0"/>
              <a:buChar char="•"/>
            </a:pPr>
            <a:r>
              <a:rPr lang="en-US" dirty="0"/>
              <a:t>Security team:  Often called the CIRT responsible for monitoring the system and communication links, containing security threats, resolving issues that impede recovery</a:t>
            </a:r>
          </a:p>
        </p:txBody>
      </p:sp>
    </p:spTree>
    <p:extLst>
      <p:ext uri="{BB962C8B-B14F-4D97-AF65-F5344CB8AC3E}">
        <p14:creationId xmlns:p14="http://schemas.microsoft.com/office/powerpoint/2010/main" val="3671492328"/>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Incident Response and Handling </a:t>
            </a:r>
            <a:endParaRPr sz="1600" dirty="0"/>
          </a:p>
        </p:txBody>
      </p:sp>
      <p:sp>
        <p:nvSpPr>
          <p:cNvPr id="152" name="Google Shape;152;p2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448</a:t>
            </a:fld>
            <a:endParaRPr/>
          </a:p>
        </p:txBody>
      </p:sp>
      <p:sp>
        <p:nvSpPr>
          <p:cNvPr id="151" name="Google Shape;151;p26"/>
          <p:cNvSpPr txBox="1">
            <a:spLocks noGrp="1"/>
          </p:cNvSpPr>
          <p:nvPr>
            <p:ph type="body" idx="4294967295"/>
          </p:nvPr>
        </p:nvSpPr>
        <p:spPr>
          <a:xfrm>
            <a:off x="812800" y="1844675"/>
            <a:ext cx="7866626"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US" sz="2533" dirty="0">
                <a:solidFill>
                  <a:schemeClr val="dk1"/>
                </a:solidFill>
                <a:latin typeface="Calibri"/>
                <a:ea typeface="Calibri"/>
                <a:cs typeface="Calibri"/>
                <a:sym typeface="Calibri"/>
              </a:rPr>
              <a:t>Detection</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Response</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Mitigation</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Reporting</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Recovery</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Remediation</a:t>
            </a:r>
          </a:p>
          <a:p>
            <a:pPr marL="203195" indent="-194728">
              <a:lnSpc>
                <a:spcPct val="90000"/>
              </a:lnSpc>
              <a:buClr>
                <a:schemeClr val="dk1"/>
              </a:buClr>
              <a:buSzPts val="1900"/>
              <a:buFont typeface="Arial"/>
              <a:buChar char="•"/>
            </a:pPr>
            <a:r>
              <a:rPr lang="en-US" sz="2533" dirty="0">
                <a:solidFill>
                  <a:schemeClr val="dk1"/>
                </a:solidFill>
                <a:latin typeface="Calibri"/>
                <a:cs typeface="Calibri"/>
                <a:sym typeface="Calibri"/>
              </a:rPr>
              <a:t>Lessons Learned</a:t>
            </a:r>
            <a:endParaRPr sz="1600" dirty="0"/>
          </a:p>
        </p:txBody>
      </p:sp>
    </p:spTree>
    <p:extLst>
      <p:ext uri="{BB962C8B-B14F-4D97-AF65-F5344CB8AC3E}">
        <p14:creationId xmlns:p14="http://schemas.microsoft.com/office/powerpoint/2010/main" val="213346629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838200" y="170392"/>
            <a:ext cx="10515600" cy="1325600"/>
          </a:xfrm>
          <a:prstGeom prst="rect">
            <a:avLst/>
          </a:prstGeom>
          <a:noFill/>
          <a:ln>
            <a:noFill/>
          </a:ln>
        </p:spPr>
        <p:txBody>
          <a:bodyPr spcFirstLastPara="1" wrap="square" lIns="100767" tIns="50367" rIns="100767" bIns="50367" anchor="ctr" anchorCtr="0">
            <a:noAutofit/>
          </a:bodyPr>
          <a:lstStyle/>
          <a:p>
            <a:r>
              <a:rPr lang="en" dirty="0"/>
              <a:t>Computer Forensics</a:t>
            </a:r>
            <a:endParaRPr sz="1600" dirty="0"/>
          </a:p>
        </p:txBody>
      </p:sp>
      <p:sp>
        <p:nvSpPr>
          <p:cNvPr id="2" name="Footer Placeholder 1">
            <a:extLst>
              <a:ext uri="{FF2B5EF4-FFF2-40B4-BE49-F238E27FC236}">
                <a16:creationId xmlns:a16="http://schemas.microsoft.com/office/drawing/2014/main" id="{0539C607-1413-4CE9-954F-D14A26CD6285}"/>
              </a:ext>
            </a:extLst>
          </p:cNvPr>
          <p:cNvSpPr>
            <a:spLocks noGrp="1"/>
          </p:cNvSpPr>
          <p:nvPr>
            <p:ph type="ftr" sz="quarter" idx="11"/>
          </p:nvPr>
        </p:nvSpPr>
        <p:spPr/>
        <p:txBody>
          <a:bodyPr/>
          <a:lstStyle/>
          <a:p>
            <a:endParaRPr lang="en-US"/>
          </a:p>
        </p:txBody>
      </p:sp>
      <p:sp>
        <p:nvSpPr>
          <p:cNvPr id="167" name="Google Shape;167;p2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449</a:t>
            </a:fld>
            <a:endParaRPr/>
          </a:p>
        </p:txBody>
      </p:sp>
      <p:sp>
        <p:nvSpPr>
          <p:cNvPr id="166" name="Google Shape;166;p28"/>
          <p:cNvSpPr txBox="1">
            <a:spLocks noGrp="1"/>
          </p:cNvSpPr>
          <p:nvPr>
            <p:ph type="body" idx="4294967295"/>
          </p:nvPr>
        </p:nvSpPr>
        <p:spPr>
          <a:xfrm>
            <a:off x="0" y="1196975"/>
            <a:ext cx="8228013" cy="3462338"/>
          </a:xfrm>
          <a:prstGeom prst="rect">
            <a:avLst/>
          </a:prstGeom>
          <a:noFill/>
          <a:ln>
            <a:noFill/>
          </a:ln>
        </p:spPr>
        <p:txBody>
          <a:bodyPr spcFirstLastPara="1" wrap="square" lIns="100767" tIns="50367" rIns="100767" bIns="50367" anchor="t" anchorCtr="0">
            <a:noAutofit/>
          </a:bodyPr>
          <a:lstStyle/>
          <a:p>
            <a:pPr marL="203195" indent="-203195">
              <a:lnSpc>
                <a:spcPct val="70000"/>
              </a:lnSpc>
              <a:buClr>
                <a:schemeClr val="dk1"/>
              </a:buClr>
              <a:buSzPts val="1600"/>
              <a:buFont typeface="Arial"/>
              <a:buChar char="•"/>
            </a:pPr>
            <a:r>
              <a:rPr lang="en" sz="2133">
                <a:solidFill>
                  <a:schemeClr val="dk1"/>
                </a:solidFill>
                <a:latin typeface="Calibri"/>
                <a:ea typeface="Calibri"/>
                <a:cs typeface="Calibri"/>
                <a:sym typeface="Calibri"/>
              </a:rPr>
              <a:t>Computer Forensics:  The  discipline of using proven methods toward the collection, preservation, validation, identification, analysis, interpretation, documentation and presentation of digital evidence.  </a:t>
            </a:r>
            <a:endParaRPr sz="1600"/>
          </a:p>
          <a:p>
            <a:pPr marL="203195" indent="-203195">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IOCE  and SWGDE are two entities that provide forensics guidelines and principles as follows</a:t>
            </a:r>
            <a:endParaRPr sz="1600"/>
          </a:p>
          <a:p>
            <a:pPr marL="626518" lvl="1" indent="-203195">
              <a:lnSpc>
                <a:spcPct val="70000"/>
              </a:lnSpc>
              <a:spcBef>
                <a:spcPts val="400"/>
              </a:spcBef>
              <a:buClr>
                <a:schemeClr val="dk1"/>
              </a:buClr>
              <a:buSzPts val="1400"/>
              <a:buFont typeface="Arial"/>
              <a:buChar char="•"/>
            </a:pPr>
            <a:r>
              <a:rPr lang="en">
                <a:solidFill>
                  <a:schemeClr val="dk1"/>
                </a:solidFill>
                <a:latin typeface="Calibri"/>
                <a:ea typeface="Calibri"/>
                <a:cs typeface="Calibri"/>
                <a:sym typeface="Calibri"/>
              </a:rPr>
              <a:t>All </a:t>
            </a:r>
            <a:r>
              <a:rPr lang="en" b="1">
                <a:solidFill>
                  <a:schemeClr val="dk1"/>
                </a:solidFill>
                <a:latin typeface="Calibri"/>
                <a:ea typeface="Calibri"/>
                <a:cs typeface="Calibri"/>
                <a:sym typeface="Calibri"/>
              </a:rPr>
              <a:t>forensic principles must be applied to digital evidence</a:t>
            </a:r>
            <a:endParaRPr sz="1600"/>
          </a:p>
          <a:p>
            <a:pPr marL="626518" lvl="1" indent="-203195">
              <a:lnSpc>
                <a:spcPct val="70000"/>
              </a:lnSpc>
              <a:spcBef>
                <a:spcPts val="400"/>
              </a:spcBef>
              <a:buClr>
                <a:schemeClr val="dk1"/>
              </a:buClr>
              <a:buSzPts val="1400"/>
              <a:buFont typeface="Arial"/>
              <a:buChar char="•"/>
            </a:pPr>
            <a:r>
              <a:rPr lang="en">
                <a:solidFill>
                  <a:schemeClr val="dk1"/>
                </a:solidFill>
                <a:latin typeface="Calibri"/>
                <a:ea typeface="Calibri"/>
                <a:cs typeface="Calibri"/>
                <a:sym typeface="Calibri"/>
              </a:rPr>
              <a:t>Evidence </a:t>
            </a:r>
            <a:r>
              <a:rPr lang="en" b="1">
                <a:solidFill>
                  <a:schemeClr val="dk1"/>
                </a:solidFill>
                <a:latin typeface="Calibri"/>
                <a:ea typeface="Calibri"/>
                <a:cs typeface="Calibri"/>
                <a:sym typeface="Calibri"/>
              </a:rPr>
              <a:t>should not be altered </a:t>
            </a:r>
            <a:r>
              <a:rPr lang="en">
                <a:solidFill>
                  <a:schemeClr val="dk1"/>
                </a:solidFill>
                <a:latin typeface="Calibri"/>
                <a:ea typeface="Calibri"/>
                <a:cs typeface="Calibri"/>
                <a:sym typeface="Calibri"/>
              </a:rPr>
              <a:t>as a result of collection</a:t>
            </a:r>
            <a:endParaRPr sz="1600"/>
          </a:p>
          <a:p>
            <a:pPr marL="626518" lvl="1" indent="-203195">
              <a:lnSpc>
                <a:spcPct val="70000"/>
              </a:lnSpc>
              <a:spcBef>
                <a:spcPts val="400"/>
              </a:spcBef>
              <a:buClr>
                <a:schemeClr val="dk1"/>
              </a:buClr>
              <a:buSzPts val="1400"/>
              <a:buFont typeface="Arial"/>
              <a:buChar char="•"/>
            </a:pPr>
            <a:r>
              <a:rPr lang="en">
                <a:solidFill>
                  <a:schemeClr val="dk1"/>
                </a:solidFill>
                <a:latin typeface="Calibri"/>
                <a:ea typeface="Calibri"/>
                <a:cs typeface="Calibri"/>
                <a:sym typeface="Calibri"/>
              </a:rPr>
              <a:t>If a person is to access original digital evidence, that person </a:t>
            </a:r>
            <a:r>
              <a:rPr lang="en" b="1">
                <a:solidFill>
                  <a:schemeClr val="dk1"/>
                </a:solidFill>
                <a:latin typeface="Calibri"/>
                <a:ea typeface="Calibri"/>
                <a:cs typeface="Calibri"/>
                <a:sym typeface="Calibri"/>
              </a:rPr>
              <a:t>must be trained </a:t>
            </a:r>
            <a:r>
              <a:rPr lang="en">
                <a:solidFill>
                  <a:schemeClr val="dk1"/>
                </a:solidFill>
                <a:latin typeface="Calibri"/>
                <a:ea typeface="Calibri"/>
                <a:cs typeface="Calibri"/>
                <a:sym typeface="Calibri"/>
              </a:rPr>
              <a:t>for such a purpose</a:t>
            </a:r>
            <a:endParaRPr sz="1600"/>
          </a:p>
          <a:p>
            <a:pPr marL="626518" lvl="1" indent="-203195">
              <a:lnSpc>
                <a:spcPct val="70000"/>
              </a:lnSpc>
              <a:spcBef>
                <a:spcPts val="400"/>
              </a:spcBef>
              <a:buClr>
                <a:schemeClr val="dk1"/>
              </a:buClr>
              <a:buSzPts val="1400"/>
              <a:buFont typeface="Arial"/>
              <a:buChar char="•"/>
            </a:pPr>
            <a:r>
              <a:rPr lang="en" b="1">
                <a:solidFill>
                  <a:schemeClr val="dk1"/>
                </a:solidFill>
                <a:latin typeface="Calibri"/>
                <a:ea typeface="Calibri"/>
                <a:cs typeface="Calibri"/>
                <a:sym typeface="Calibri"/>
              </a:rPr>
              <a:t>All activity </a:t>
            </a:r>
            <a:r>
              <a:rPr lang="en">
                <a:solidFill>
                  <a:schemeClr val="dk1"/>
                </a:solidFill>
                <a:latin typeface="Calibri"/>
                <a:ea typeface="Calibri"/>
                <a:cs typeface="Calibri"/>
                <a:sym typeface="Calibri"/>
              </a:rPr>
              <a:t>relating to the seizure,  access, storage, and transfer of digital evidence </a:t>
            </a:r>
            <a:r>
              <a:rPr lang="en" b="1">
                <a:solidFill>
                  <a:schemeClr val="dk1"/>
                </a:solidFill>
                <a:latin typeface="Calibri"/>
                <a:ea typeface="Calibri"/>
                <a:cs typeface="Calibri"/>
                <a:sym typeface="Calibri"/>
              </a:rPr>
              <a:t>must be fully documented </a:t>
            </a:r>
            <a:r>
              <a:rPr lang="en">
                <a:solidFill>
                  <a:schemeClr val="dk1"/>
                </a:solidFill>
                <a:latin typeface="Calibri"/>
                <a:ea typeface="Calibri"/>
                <a:cs typeface="Calibri"/>
                <a:sym typeface="Calibri"/>
              </a:rPr>
              <a:t>and available for review</a:t>
            </a:r>
            <a:endParaRPr sz="1600"/>
          </a:p>
          <a:p>
            <a:pPr marL="626518" lvl="1" indent="-203195">
              <a:lnSpc>
                <a:spcPct val="70000"/>
              </a:lnSpc>
              <a:spcBef>
                <a:spcPts val="400"/>
              </a:spcBef>
              <a:buClr>
                <a:schemeClr val="dk1"/>
              </a:buClr>
              <a:buSzPts val="1400"/>
              <a:buFont typeface="Arial"/>
              <a:buChar char="•"/>
            </a:pPr>
            <a:r>
              <a:rPr lang="en" b="1">
                <a:solidFill>
                  <a:schemeClr val="dk1"/>
                </a:solidFill>
                <a:latin typeface="Calibri"/>
                <a:ea typeface="Calibri"/>
                <a:cs typeface="Calibri"/>
                <a:sym typeface="Calibri"/>
              </a:rPr>
              <a:t>An individual is responsible </a:t>
            </a:r>
            <a:r>
              <a:rPr lang="en">
                <a:solidFill>
                  <a:schemeClr val="dk1"/>
                </a:solidFill>
                <a:latin typeface="Calibri"/>
                <a:ea typeface="Calibri"/>
                <a:cs typeface="Calibri"/>
                <a:sym typeface="Calibri"/>
              </a:rPr>
              <a:t>for actions affecting digital evidence while that </a:t>
            </a:r>
            <a:r>
              <a:rPr lang="en" b="1">
                <a:solidFill>
                  <a:schemeClr val="dk1"/>
                </a:solidFill>
                <a:latin typeface="Calibri"/>
                <a:ea typeface="Calibri"/>
                <a:cs typeface="Calibri"/>
                <a:sym typeface="Calibri"/>
              </a:rPr>
              <a:t>evidence is in their possession</a:t>
            </a:r>
            <a:endParaRPr sz="1600"/>
          </a:p>
          <a:p>
            <a:pPr marL="626518" lvl="1" indent="-203195">
              <a:lnSpc>
                <a:spcPct val="70000"/>
              </a:lnSpc>
              <a:spcBef>
                <a:spcPts val="400"/>
              </a:spcBef>
              <a:buClr>
                <a:schemeClr val="dk1"/>
              </a:buClr>
              <a:buSzPts val="1400"/>
              <a:buFont typeface="Arial"/>
              <a:buChar char="•"/>
            </a:pPr>
            <a:r>
              <a:rPr lang="en">
                <a:solidFill>
                  <a:schemeClr val="dk1"/>
                </a:solidFill>
                <a:latin typeface="Calibri"/>
                <a:ea typeface="Calibri"/>
                <a:cs typeface="Calibri"/>
                <a:sym typeface="Calibri"/>
              </a:rPr>
              <a:t>Any entity responsible for seizing, accessing, storing or transferring digital evidence is </a:t>
            </a:r>
            <a:r>
              <a:rPr lang="en" b="1">
                <a:solidFill>
                  <a:schemeClr val="dk1"/>
                </a:solidFill>
                <a:latin typeface="Calibri"/>
                <a:ea typeface="Calibri"/>
                <a:cs typeface="Calibri"/>
                <a:sym typeface="Calibri"/>
              </a:rPr>
              <a:t>responsible for compliance with these principles</a:t>
            </a:r>
            <a:endParaRPr sz="1600"/>
          </a:p>
          <a:p>
            <a:pPr marL="626518" lvl="1" indent="-203195">
              <a:lnSpc>
                <a:spcPct val="70000"/>
              </a:lnSpc>
              <a:spcBef>
                <a:spcPts val="400"/>
              </a:spcBef>
              <a:spcAft>
                <a:spcPts val="2133"/>
              </a:spcAft>
              <a:buClr>
                <a:schemeClr val="dk1"/>
              </a:buClr>
              <a:buSzPts val="1400"/>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168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p:nvPr/>
        </p:nvSpPr>
        <p:spPr>
          <a:xfrm>
            <a:off x="969795" y="479432"/>
            <a:ext cx="10252400" cy="486000"/>
          </a:xfrm>
          <a:prstGeom prst="rect">
            <a:avLst/>
          </a:prstGeom>
          <a:noFill/>
          <a:ln>
            <a:noFill/>
          </a:ln>
        </p:spPr>
        <p:txBody>
          <a:bodyPr spcFirstLastPara="1" wrap="square" lIns="0" tIns="5600" rIns="0" bIns="0" anchor="t" anchorCtr="0">
            <a:noAutofit/>
          </a:bodyPr>
          <a:lstStyle/>
          <a:p>
            <a:pPr marL="186262" indent="-169329" algn="r" defTabSz="1219170">
              <a:lnSpc>
                <a:spcPct val="101800"/>
              </a:lnSpc>
              <a:buClr>
                <a:srgbClr val="000000"/>
              </a:buClr>
              <a:buSzPts val="3000"/>
            </a:pPr>
            <a:r>
              <a:rPr lang="en" sz="4000" kern="0" dirty="0">
                <a:solidFill>
                  <a:srgbClr val="000000"/>
                </a:solidFill>
                <a:latin typeface="Assistant"/>
                <a:ea typeface="Assistant"/>
                <a:cs typeface="Assistant"/>
                <a:sym typeface="Assistant"/>
              </a:rPr>
              <a:t>Chief Information Officer (CIO)</a:t>
            </a:r>
            <a:endParaRPr sz="4000" kern="0" dirty="0">
              <a:solidFill>
                <a:srgbClr val="000000"/>
              </a:solidFill>
              <a:latin typeface="Assistant"/>
              <a:ea typeface="Assistant"/>
              <a:cs typeface="Assistant"/>
              <a:sym typeface="Assistant"/>
            </a:endParaRPr>
          </a:p>
        </p:txBody>
      </p:sp>
      <p:pic>
        <p:nvPicPr>
          <p:cNvPr id="386" name="Google Shape;386;p54"/>
          <p:cNvPicPr preferRelativeResize="0"/>
          <p:nvPr/>
        </p:nvPicPr>
        <p:blipFill rotWithShape="1">
          <a:blip r:embed="rId3">
            <a:alphaModFix/>
          </a:blip>
          <a:srcRect/>
          <a:stretch/>
        </p:blipFill>
        <p:spPr>
          <a:xfrm>
            <a:off x="5679167" y="1283733"/>
            <a:ext cx="4747133" cy="4697699"/>
          </a:xfrm>
          <a:prstGeom prst="rect">
            <a:avLst/>
          </a:prstGeom>
          <a:noFill/>
          <a:ln>
            <a:noFill/>
          </a:ln>
        </p:spPr>
      </p:pic>
      <p:sp>
        <p:nvSpPr>
          <p:cNvPr id="387" name="Google Shape;387;p54"/>
          <p:cNvSpPr txBox="1"/>
          <p:nvPr/>
        </p:nvSpPr>
        <p:spPr>
          <a:xfrm>
            <a:off x="1269224" y="2300143"/>
            <a:ext cx="4526000" cy="2362800"/>
          </a:xfrm>
          <a:prstGeom prst="rect">
            <a:avLst/>
          </a:prstGeom>
          <a:noFill/>
          <a:ln>
            <a:noFill/>
          </a:ln>
        </p:spPr>
        <p:txBody>
          <a:bodyPr spcFirstLastPara="1" wrap="square" lIns="100767" tIns="50367" rIns="100767" bIns="50367" anchor="t" anchorCtr="0">
            <a:noAutofit/>
          </a:bodyPr>
          <a:lstStyle/>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Strategic Planning</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Policy Development</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Technology Assessments</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Process Improvement</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Acquisitions</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Capital Planning</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Security</a:t>
            </a:r>
            <a:endParaRPr sz="1600" kern="0">
              <a:solidFill>
                <a:srgbClr val="000000"/>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D327E744-962C-459E-949C-8D7ADA404B9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45</a:t>
            </a:fld>
            <a:endParaRPr lang="en"/>
          </a:p>
        </p:txBody>
      </p:sp>
    </p:spTree>
    <p:extLst>
      <p:ext uri="{BB962C8B-B14F-4D97-AF65-F5344CB8AC3E}">
        <p14:creationId xmlns:p14="http://schemas.microsoft.com/office/powerpoint/2010/main" val="18159293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748AE2D6-A666-4DE0-AABE-DDD4FC5D3695}"/>
              </a:ext>
            </a:extLst>
          </p:cNvPr>
          <p:cNvSpPr>
            <a:spLocks noGrp="1"/>
          </p:cNvSpPr>
          <p:nvPr>
            <p:ph type="ftr" sz="quarter" idx="11"/>
          </p:nvPr>
        </p:nvSpPr>
        <p:spPr/>
        <p:txBody>
          <a:bodyPr/>
          <a:lstStyle/>
          <a:p>
            <a:endParaRPr lang="en-US"/>
          </a:p>
        </p:txBody>
      </p:sp>
      <p:sp>
        <p:nvSpPr>
          <p:cNvPr id="183" name="Google Shape;183;p3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450</a:t>
            </a:fld>
            <a:endParaRPr/>
          </a:p>
        </p:txBody>
      </p:sp>
      <p:sp>
        <p:nvSpPr>
          <p:cNvPr id="182" name="Google Shape;182;p30"/>
          <p:cNvSpPr txBox="1">
            <a:spLocks noGrp="1"/>
          </p:cNvSpPr>
          <p:nvPr>
            <p:ph type="body" idx="4294967295"/>
          </p:nvPr>
        </p:nvSpPr>
        <p:spPr>
          <a:xfrm>
            <a:off x="436729"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Identification</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Preservation</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Collection</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Examination</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Analysis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Presentation</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Decision</a:t>
            </a:r>
            <a:endParaRPr sz="1600" dirty="0"/>
          </a:p>
        </p:txBody>
      </p:sp>
    </p:spTree>
    <p:extLst>
      <p:ext uri="{BB962C8B-B14F-4D97-AF65-F5344CB8AC3E}">
        <p14:creationId xmlns:p14="http://schemas.microsoft.com/office/powerpoint/2010/main" val="572259961"/>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40586A26-0F87-4430-AFE8-E625F927BBCC}"/>
              </a:ext>
            </a:extLst>
          </p:cNvPr>
          <p:cNvSpPr>
            <a:spLocks noGrp="1"/>
          </p:cNvSpPr>
          <p:nvPr>
            <p:ph type="ftr" sz="quarter" idx="11"/>
          </p:nvPr>
        </p:nvSpPr>
        <p:spPr/>
        <p:txBody>
          <a:bodyPr/>
          <a:lstStyle/>
          <a:p>
            <a:endParaRPr lang="en-US"/>
          </a:p>
        </p:txBody>
      </p:sp>
      <p:sp>
        <p:nvSpPr>
          <p:cNvPr id="191" name="Google Shape;191;p3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451</a:t>
            </a:fld>
            <a:endParaRPr/>
          </a:p>
        </p:txBody>
      </p:sp>
      <p:sp>
        <p:nvSpPr>
          <p:cNvPr id="190" name="Google Shape;190;p31"/>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b="1">
                <a:solidFill>
                  <a:schemeClr val="dk1"/>
                </a:solidFill>
                <a:latin typeface="Calibri"/>
                <a:ea typeface="Calibri"/>
                <a:cs typeface="Calibri"/>
                <a:sym typeface="Calibri"/>
              </a:rPr>
              <a:t>Identification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Locard’s principle of  Exchange:  when a crime is committed, the attacker takes something and leaves something behind.  What they leave behind can help us identify aspects of the responsible party</a:t>
            </a:r>
            <a:endParaRPr sz="1600"/>
          </a:p>
          <a:p>
            <a:pPr marL="626518" lvl="1" indent="-203195">
              <a:lnSpc>
                <a:spcPct val="90000"/>
              </a:lnSpc>
              <a:spcBef>
                <a:spcPts val="400"/>
              </a:spcBef>
              <a:buClr>
                <a:schemeClr val="dk1"/>
              </a:buClr>
              <a:buSzPts val="1600"/>
              <a:buNone/>
            </a:pPr>
            <a:endParaRPr sz="2133">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761161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A26BDA32-F000-484B-9B13-458F4CE7AEC6}"/>
              </a:ext>
            </a:extLst>
          </p:cNvPr>
          <p:cNvSpPr>
            <a:spLocks noGrp="1"/>
          </p:cNvSpPr>
          <p:nvPr>
            <p:ph type="ftr" sz="quarter" idx="11"/>
          </p:nvPr>
        </p:nvSpPr>
        <p:spPr/>
        <p:txBody>
          <a:bodyPr/>
          <a:lstStyle/>
          <a:p>
            <a:endParaRPr lang="en-US"/>
          </a:p>
        </p:txBody>
      </p:sp>
      <p:sp>
        <p:nvSpPr>
          <p:cNvPr id="199" name="Google Shape;199;p3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452</a:t>
            </a:fld>
            <a:endParaRPr/>
          </a:p>
        </p:txBody>
      </p:sp>
      <p:sp>
        <p:nvSpPr>
          <p:cNvPr id="198" name="Google Shape;198;p32"/>
          <p:cNvSpPr txBox="1">
            <a:spLocks noGrp="1"/>
          </p:cNvSpPr>
          <p:nvPr>
            <p:ph type="body" idx="4294967295"/>
          </p:nvPr>
        </p:nvSpPr>
        <p:spPr>
          <a:xfrm>
            <a:off x="0" y="2262188"/>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Preservation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Chain of Custody </a:t>
            </a:r>
            <a:r>
              <a:rPr lang="en" sz="2133" b="1">
                <a:solidFill>
                  <a:schemeClr val="dk1"/>
                </a:solidFill>
                <a:latin typeface="Calibri"/>
                <a:ea typeface="Calibri"/>
                <a:cs typeface="Calibri"/>
                <a:sym typeface="Calibri"/>
              </a:rPr>
              <a:t>must </a:t>
            </a:r>
            <a:r>
              <a:rPr lang="en" sz="2133">
                <a:solidFill>
                  <a:schemeClr val="dk1"/>
                </a:solidFill>
                <a:latin typeface="Calibri"/>
                <a:ea typeface="Calibri"/>
                <a:cs typeface="Calibri"/>
                <a:sym typeface="Calibri"/>
              </a:rPr>
              <a:t>be well documented</a:t>
            </a:r>
            <a:endParaRPr sz="1600"/>
          </a:p>
          <a:p>
            <a:pPr marL="1032908" lvl="2" indent="-203195">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A history of how the evidence was</a:t>
            </a:r>
            <a:endParaRPr sz="1600"/>
          </a:p>
          <a:p>
            <a:pPr marL="1456230" lvl="3" indent="-203195">
              <a:lnSpc>
                <a:spcPct val="90000"/>
              </a:lnSpc>
              <a:spcBef>
                <a:spcPts val="400"/>
              </a:spcBef>
              <a:buClr>
                <a:schemeClr val="dk1"/>
              </a:buClr>
              <a:buSzPts val="1200"/>
              <a:buFont typeface="Arial"/>
              <a:buChar char="•"/>
            </a:pPr>
            <a:r>
              <a:rPr lang="en" sz="1600">
                <a:solidFill>
                  <a:schemeClr val="dk1"/>
                </a:solidFill>
                <a:latin typeface="Calibri"/>
                <a:ea typeface="Calibri"/>
                <a:cs typeface="Calibri"/>
                <a:sym typeface="Calibri"/>
              </a:rPr>
              <a:t>Collected</a:t>
            </a:r>
            <a:endParaRPr sz="1600"/>
          </a:p>
          <a:p>
            <a:pPr marL="1456230" lvl="3" indent="-203195">
              <a:lnSpc>
                <a:spcPct val="90000"/>
              </a:lnSpc>
              <a:spcBef>
                <a:spcPts val="400"/>
              </a:spcBef>
              <a:buClr>
                <a:schemeClr val="dk1"/>
              </a:buClr>
              <a:buSzPts val="1200"/>
              <a:buFont typeface="Arial"/>
              <a:buChar char="•"/>
            </a:pPr>
            <a:r>
              <a:rPr lang="en" sz="1600">
                <a:solidFill>
                  <a:schemeClr val="dk1"/>
                </a:solidFill>
                <a:latin typeface="Calibri"/>
                <a:ea typeface="Calibri"/>
                <a:cs typeface="Calibri"/>
                <a:sym typeface="Calibri"/>
              </a:rPr>
              <a:t>Analyzed</a:t>
            </a:r>
            <a:endParaRPr sz="1600"/>
          </a:p>
          <a:p>
            <a:pPr marL="1456230" lvl="3" indent="-203195">
              <a:lnSpc>
                <a:spcPct val="90000"/>
              </a:lnSpc>
              <a:spcBef>
                <a:spcPts val="400"/>
              </a:spcBef>
              <a:buClr>
                <a:schemeClr val="dk1"/>
              </a:buClr>
              <a:buSzPts val="1200"/>
              <a:buFont typeface="Arial"/>
              <a:buChar char="•"/>
            </a:pPr>
            <a:r>
              <a:rPr lang="en" sz="1600">
                <a:solidFill>
                  <a:schemeClr val="dk1"/>
                </a:solidFill>
                <a:latin typeface="Calibri"/>
                <a:ea typeface="Calibri"/>
                <a:cs typeface="Calibri"/>
                <a:sym typeface="Calibri"/>
              </a:rPr>
              <a:t>Transported </a:t>
            </a:r>
            <a:endParaRPr sz="1600"/>
          </a:p>
          <a:p>
            <a:pPr marL="1456230" lvl="3" indent="-203195">
              <a:lnSpc>
                <a:spcPct val="90000"/>
              </a:lnSpc>
              <a:spcBef>
                <a:spcPts val="400"/>
              </a:spcBef>
              <a:buClr>
                <a:schemeClr val="dk1"/>
              </a:buClr>
              <a:buSzPts val="1200"/>
              <a:buFont typeface="Arial"/>
              <a:buChar char="•"/>
            </a:pPr>
            <a:r>
              <a:rPr lang="en" sz="1600">
                <a:solidFill>
                  <a:schemeClr val="dk1"/>
                </a:solidFill>
                <a:latin typeface="Calibri"/>
                <a:ea typeface="Calibri"/>
                <a:cs typeface="Calibri"/>
                <a:sym typeface="Calibri"/>
              </a:rPr>
              <a:t>Preserved</a:t>
            </a:r>
            <a:endParaRPr sz="1600"/>
          </a:p>
          <a:p>
            <a:pPr marL="1032908" lvl="2" indent="-203195">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Necessary because digital evidence can be manipulated so easily</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Hashing Algorithms are used to show the integrity of the evidence has not been modified by the investigation process</a:t>
            </a:r>
            <a:endParaRPr sz="1600"/>
          </a:p>
          <a:p>
            <a:pPr marL="626518" lvl="1" indent="-203195">
              <a:lnSpc>
                <a:spcPct val="90000"/>
              </a:lnSpc>
              <a:spcBef>
                <a:spcPts val="400"/>
              </a:spcBef>
              <a:buClr>
                <a:schemeClr val="dk1"/>
              </a:buClr>
              <a:buSzPts val="1600"/>
              <a:buNone/>
            </a:pPr>
            <a:endParaRPr sz="2133">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96610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F2D93A83-F5BE-405C-B948-EB7F7F1AD53D}"/>
              </a:ext>
            </a:extLst>
          </p:cNvPr>
          <p:cNvSpPr>
            <a:spLocks noGrp="1"/>
          </p:cNvSpPr>
          <p:nvPr>
            <p:ph type="ftr" sz="quarter" idx="11"/>
          </p:nvPr>
        </p:nvSpPr>
        <p:spPr/>
        <p:txBody>
          <a:bodyPr/>
          <a:lstStyle/>
          <a:p>
            <a:endParaRPr lang="en-US"/>
          </a:p>
        </p:txBody>
      </p:sp>
      <p:sp>
        <p:nvSpPr>
          <p:cNvPr id="207" name="Google Shape;207;p3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453</a:t>
            </a:fld>
            <a:endParaRPr/>
          </a:p>
        </p:txBody>
      </p:sp>
      <p:sp>
        <p:nvSpPr>
          <p:cNvPr id="206" name="Google Shape;206;p33"/>
          <p:cNvSpPr txBox="1">
            <a:spLocks noGrp="1"/>
          </p:cNvSpPr>
          <p:nvPr>
            <p:ph type="body" idx="4294967295"/>
          </p:nvPr>
        </p:nvSpPr>
        <p:spPr>
          <a:xfrm>
            <a:off x="0" y="1781175"/>
            <a:ext cx="8228013" cy="3295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Collection</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Minimize handling/corruption of evidence</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Keep detailed logs of your actions</a:t>
            </a:r>
            <a:endParaRPr sz="1600" dirty="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Do </a:t>
            </a:r>
            <a:r>
              <a:rPr lang="en" dirty="0">
                <a:solidFill>
                  <a:schemeClr val="dk1"/>
                </a:solidFill>
                <a:latin typeface="Calibri"/>
                <a:ea typeface="Calibri"/>
                <a:cs typeface="Calibri"/>
                <a:sym typeface="Calibri"/>
              </a:rPr>
              <a:t>not exceed your knowledge</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Follow organization’s security policy</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Capture an accurate image of the system</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Ensure actions are repeatable</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Work Fast (digital evidence may have a short lifespan)</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Work from volatile to persistent evidence</a:t>
            </a:r>
            <a:endParaRPr sz="1600" dirty="0"/>
          </a:p>
          <a:p>
            <a:pPr marL="626518" lvl="1" indent="-220128">
              <a:lnSpc>
                <a:spcPct val="90000"/>
              </a:lnSpc>
              <a:spcBef>
                <a:spcPts val="400"/>
              </a:spcBef>
              <a:buClr>
                <a:schemeClr val="dk1"/>
              </a:buClr>
              <a:buSzPts val="1400"/>
              <a:buFont typeface="Arial"/>
              <a:buChar char="•"/>
            </a:pPr>
            <a:r>
              <a:rPr lang="en" dirty="0">
                <a:solidFill>
                  <a:schemeClr val="dk1"/>
                </a:solidFill>
                <a:latin typeface="Calibri"/>
                <a:ea typeface="Calibri"/>
                <a:cs typeface="Calibri"/>
                <a:sym typeface="Calibri"/>
              </a:rPr>
              <a:t>DO NOT run any programs or open any files on the infected system until a forensic copy of the disk has been made</a:t>
            </a:r>
            <a:endParaRPr sz="1600" dirty="0"/>
          </a:p>
          <a:p>
            <a:pPr marL="626518" lvl="1" indent="-101597">
              <a:lnSpc>
                <a:spcPct val="90000"/>
              </a:lnSpc>
              <a:spcBef>
                <a:spcPts val="400"/>
              </a:spcBef>
              <a:spcAft>
                <a:spcPts val="2133"/>
              </a:spcAft>
              <a:buClr>
                <a:schemeClr val="dk1"/>
              </a:buClr>
              <a:buSzPts val="1400"/>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4778130"/>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C1E46BD2-3C8F-41B9-AEA1-A5D3A86EF18B}"/>
              </a:ext>
            </a:extLst>
          </p:cNvPr>
          <p:cNvSpPr>
            <a:spLocks noGrp="1"/>
          </p:cNvSpPr>
          <p:nvPr>
            <p:ph type="ftr" sz="quarter" idx="11"/>
          </p:nvPr>
        </p:nvSpPr>
        <p:spPr/>
        <p:txBody>
          <a:bodyPr/>
          <a:lstStyle/>
          <a:p>
            <a:endParaRPr lang="en-US"/>
          </a:p>
        </p:txBody>
      </p:sp>
      <p:sp>
        <p:nvSpPr>
          <p:cNvPr id="215" name="Google Shape;215;p3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454</a:t>
            </a:fld>
            <a:endParaRPr/>
          </a:p>
        </p:txBody>
      </p:sp>
      <p:sp>
        <p:nvSpPr>
          <p:cNvPr id="214" name="Google Shape;214;p34"/>
          <p:cNvSpPr txBox="1">
            <a:spLocks noGrp="1"/>
          </p:cNvSpPr>
          <p:nvPr>
            <p:ph type="body" idx="4294967295"/>
          </p:nvPr>
        </p:nvSpPr>
        <p:spPr>
          <a:xfrm>
            <a:off x="0" y="1781175"/>
            <a:ext cx="8228013" cy="3295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Collection (Continued)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Steps to evidence collection: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Photograph area, record what is on the screen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Dump contents from memory</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Power down system</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Photograph inside of system</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Label each piece of evidence</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Record who collected what and how</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Have legal department and possibly human resources involved</a:t>
            </a:r>
            <a:endParaRPr sz="1600"/>
          </a:p>
          <a:p>
            <a:pPr marL="626518" lvl="1" indent="-101597">
              <a:lnSpc>
                <a:spcPct val="90000"/>
              </a:lnSpc>
              <a:spcBef>
                <a:spcPts val="400"/>
              </a:spcBef>
              <a:spcAft>
                <a:spcPts val="2133"/>
              </a:spcAft>
              <a:buClr>
                <a:schemeClr val="dk1"/>
              </a:buClr>
              <a:buSzPts val="1400"/>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055202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838200" y="173559"/>
            <a:ext cx="10515600" cy="1325600"/>
          </a:xfrm>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EC854840-B655-4405-ACDA-E871BACB1239}"/>
              </a:ext>
            </a:extLst>
          </p:cNvPr>
          <p:cNvSpPr>
            <a:spLocks noGrp="1"/>
          </p:cNvSpPr>
          <p:nvPr>
            <p:ph type="ftr" sz="quarter" idx="11"/>
          </p:nvPr>
        </p:nvSpPr>
        <p:spPr/>
        <p:txBody>
          <a:bodyPr/>
          <a:lstStyle/>
          <a:p>
            <a:endParaRPr lang="en-US"/>
          </a:p>
        </p:txBody>
      </p:sp>
      <p:sp>
        <p:nvSpPr>
          <p:cNvPr id="223" name="Google Shape;223;p3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455</a:t>
            </a:fld>
            <a:endParaRPr/>
          </a:p>
        </p:txBody>
      </p:sp>
      <p:sp>
        <p:nvSpPr>
          <p:cNvPr id="222" name="Google Shape;222;p35"/>
          <p:cNvSpPr txBox="1">
            <a:spLocks noGrp="1"/>
          </p:cNvSpPr>
          <p:nvPr>
            <p:ph type="body" idx="4294967295"/>
          </p:nvPr>
        </p:nvSpPr>
        <p:spPr>
          <a:xfrm>
            <a:off x="0" y="1498600"/>
            <a:ext cx="8228013" cy="3295650"/>
          </a:xfrm>
          <a:prstGeom prst="rect">
            <a:avLst/>
          </a:prstGeom>
          <a:noFill/>
          <a:ln>
            <a:noFill/>
          </a:ln>
        </p:spPr>
        <p:txBody>
          <a:bodyPr spcFirstLastPara="1" wrap="square" lIns="100767" tIns="50367" rIns="100767" bIns="50367" anchor="t" anchorCtr="0">
            <a:noAutofit/>
          </a:bodyPr>
          <a:lstStyle/>
          <a:p>
            <a:pPr marL="203195" indent="-186262">
              <a:lnSpc>
                <a:spcPct val="70000"/>
              </a:lnSpc>
              <a:buClr>
                <a:schemeClr val="dk1"/>
              </a:buClr>
              <a:buSzPts val="1600"/>
              <a:buFont typeface="Arial"/>
              <a:buChar char="•"/>
            </a:pPr>
            <a:r>
              <a:rPr lang="en" sz="2133">
                <a:solidFill>
                  <a:schemeClr val="dk1"/>
                </a:solidFill>
                <a:latin typeface="Calibri"/>
                <a:ea typeface="Calibri"/>
                <a:cs typeface="Calibri"/>
                <a:sym typeface="Calibri"/>
              </a:rPr>
              <a:t>Collection (Continued)</a:t>
            </a:r>
            <a:endParaRPr sz="2133"/>
          </a:p>
          <a:p>
            <a:pPr marL="203195" indent="-186262">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The Fourth Amendment protects against illegal search and seizure</a:t>
            </a:r>
            <a:endParaRPr sz="2133">
              <a:solidFill>
                <a:schemeClr val="dk1"/>
              </a:solidFill>
              <a:latin typeface="Calibri"/>
              <a:ea typeface="Calibri"/>
              <a:cs typeface="Calibri"/>
              <a:sym typeface="Calibri"/>
            </a:endParaRPr>
          </a:p>
          <a:p>
            <a:pPr marL="203195" indent="-186262">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Exceptions to previous statement</a:t>
            </a:r>
            <a:endParaRPr sz="2133"/>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Private citizen not subject to Fourth Amendment rules unless acting as a police agent</a:t>
            </a:r>
            <a:endParaRPr sz="1600"/>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Citizen may be subject to restrictions of Electronic Communications Privacy Act</a:t>
            </a:r>
            <a:endParaRPr sz="1600"/>
          </a:p>
          <a:p>
            <a:pPr marL="203195" indent="-186262">
              <a:lnSpc>
                <a:spcPct val="7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Computer evidence can be obtained by law enforcement only through:</a:t>
            </a:r>
            <a:endParaRPr sz="2133"/>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Subpoena</a:t>
            </a:r>
            <a:endParaRPr sz="1600"/>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Search warrant</a:t>
            </a:r>
            <a:endParaRPr sz="1600"/>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Voluntary consent</a:t>
            </a:r>
            <a:endParaRPr sz="1600"/>
          </a:p>
          <a:p>
            <a:pPr marL="626518" lvl="1" indent="-211661">
              <a:lnSpc>
                <a:spcPct val="70000"/>
              </a:lnSpc>
              <a:spcBef>
                <a:spcPts val="400"/>
              </a:spcBef>
              <a:buClr>
                <a:schemeClr val="dk1"/>
              </a:buClr>
              <a:buSzPts val="1500"/>
              <a:buFont typeface="Arial"/>
              <a:buChar char="•"/>
            </a:pPr>
            <a:r>
              <a:rPr lang="en" sz="2000">
                <a:solidFill>
                  <a:schemeClr val="dk1"/>
                </a:solidFill>
                <a:latin typeface="Calibri"/>
                <a:ea typeface="Calibri"/>
                <a:cs typeface="Calibri"/>
                <a:sym typeface="Calibri"/>
              </a:rPr>
              <a:t>Exigent Circumstances</a:t>
            </a:r>
            <a:endParaRPr sz="1600"/>
          </a:p>
          <a:p>
            <a:pPr marL="626518" lvl="1" indent="-135463">
              <a:lnSpc>
                <a:spcPct val="70000"/>
              </a:lnSpc>
              <a:spcBef>
                <a:spcPts val="400"/>
              </a:spcBef>
              <a:spcAft>
                <a:spcPts val="2133"/>
              </a:spcAft>
              <a:buClr>
                <a:schemeClr val="dk1"/>
              </a:buClr>
              <a:buSzPts val="900"/>
              <a:buNone/>
            </a:pP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8081042"/>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0501080A-5CF7-4CE3-8C29-323AE2AD4394}"/>
              </a:ext>
            </a:extLst>
          </p:cNvPr>
          <p:cNvSpPr>
            <a:spLocks noGrp="1"/>
          </p:cNvSpPr>
          <p:nvPr>
            <p:ph type="ftr" sz="quarter" idx="11"/>
          </p:nvPr>
        </p:nvSpPr>
        <p:spPr/>
        <p:txBody>
          <a:bodyPr/>
          <a:lstStyle/>
          <a:p>
            <a:endParaRPr lang="en-US"/>
          </a:p>
        </p:txBody>
      </p:sp>
      <p:sp>
        <p:nvSpPr>
          <p:cNvPr id="231" name="Google Shape;231;p3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456</a:t>
            </a:fld>
            <a:endParaRPr/>
          </a:p>
        </p:txBody>
      </p:sp>
      <p:sp>
        <p:nvSpPr>
          <p:cNvPr id="230" name="Google Shape;230;p36"/>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Examination</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Look for signatures of known attacks</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Review audit logs</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Hidden data recovery</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Analysis</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Primary image (original) vs. Working image (copy)</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Working image should be a bit by bit copy of original</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Both copies must be hashed and the  working copy should be write-protected</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What is the root cause?</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What files were altered/installed?</a:t>
            </a:r>
            <a:endParaRPr sz="1600"/>
          </a:p>
          <a:p>
            <a:pPr marL="626518" lvl="1" indent="-220128">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What communications channels were opened?</a:t>
            </a:r>
            <a:endParaRPr sz="1600"/>
          </a:p>
          <a:p>
            <a:pPr marL="626518" lvl="1" indent="-101597">
              <a:lnSpc>
                <a:spcPct val="90000"/>
              </a:lnSpc>
              <a:spcBef>
                <a:spcPts val="400"/>
              </a:spcBef>
              <a:buClr>
                <a:schemeClr val="dk1"/>
              </a:buClr>
              <a:buSzPts val="1400"/>
              <a:buNone/>
            </a:pPr>
            <a:endParaRPr>
              <a:solidFill>
                <a:schemeClr val="dk1"/>
              </a:solidFill>
              <a:latin typeface="Calibri"/>
              <a:ea typeface="Calibri"/>
              <a:cs typeface="Calibri"/>
              <a:sym typeface="Calibri"/>
            </a:endParaRPr>
          </a:p>
          <a:p>
            <a:pPr marL="626518" lvl="1" indent="-101597">
              <a:lnSpc>
                <a:spcPct val="90000"/>
              </a:lnSpc>
              <a:spcBef>
                <a:spcPts val="400"/>
              </a:spcBef>
              <a:buClr>
                <a:schemeClr val="dk1"/>
              </a:buClr>
              <a:buSzPts val="1400"/>
              <a:buNone/>
            </a:pPr>
            <a:endParaRPr>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400"/>
              <a:buNone/>
            </a:pPr>
            <a:endParaRPr>
              <a:solidFill>
                <a:schemeClr val="dk1"/>
              </a:solidFill>
              <a:latin typeface="Calibri"/>
              <a:ea typeface="Calibri"/>
              <a:cs typeface="Calibri"/>
              <a:sym typeface="Calibri"/>
            </a:endParaRPr>
          </a:p>
          <a:p>
            <a:pPr marL="626518" lvl="1" indent="-101597">
              <a:lnSpc>
                <a:spcPct val="90000"/>
              </a:lnSpc>
              <a:spcBef>
                <a:spcPts val="400"/>
              </a:spcBef>
              <a:spcAft>
                <a:spcPts val="2133"/>
              </a:spcAft>
              <a:buClr>
                <a:schemeClr val="dk1"/>
              </a:buClr>
              <a:buSzPts val="1400"/>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3644903"/>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The Forensics Investigation Process</a:t>
            </a:r>
            <a:endParaRPr sz="1600" dirty="0"/>
          </a:p>
        </p:txBody>
      </p:sp>
      <p:sp>
        <p:nvSpPr>
          <p:cNvPr id="2" name="Footer Placeholder 1">
            <a:extLst>
              <a:ext uri="{FF2B5EF4-FFF2-40B4-BE49-F238E27FC236}">
                <a16:creationId xmlns:a16="http://schemas.microsoft.com/office/drawing/2014/main" id="{B3903CD9-5423-4025-A0AC-922E4C714B33}"/>
              </a:ext>
            </a:extLst>
          </p:cNvPr>
          <p:cNvSpPr>
            <a:spLocks noGrp="1"/>
          </p:cNvSpPr>
          <p:nvPr>
            <p:ph type="ftr" sz="quarter" idx="11"/>
          </p:nvPr>
        </p:nvSpPr>
        <p:spPr/>
        <p:txBody>
          <a:bodyPr/>
          <a:lstStyle/>
          <a:p>
            <a:endParaRPr lang="en-US"/>
          </a:p>
        </p:txBody>
      </p:sp>
      <p:sp>
        <p:nvSpPr>
          <p:cNvPr id="239" name="Google Shape;239;p3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457</a:t>
            </a:fld>
            <a:endParaRPr/>
          </a:p>
        </p:txBody>
      </p:sp>
      <p:sp>
        <p:nvSpPr>
          <p:cNvPr id="238" name="Google Shape;238;p37"/>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Presentation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Interpreting the results of the investigation and presenting the findings in an appropriate format</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Documentation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Expert Testimony</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Decision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What is the result of the investigation?</a:t>
            </a:r>
            <a:endParaRPr sz="1600"/>
          </a:p>
          <a:p>
            <a:pPr marL="1032908" lvl="2" indent="-203195">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Suspects?</a:t>
            </a:r>
            <a:endParaRPr sz="1600"/>
          </a:p>
          <a:p>
            <a:pPr marL="1032908" lvl="2" indent="-203195">
              <a:lnSpc>
                <a:spcPct val="90000"/>
              </a:lnSpc>
              <a:spcBef>
                <a:spcPts val="400"/>
              </a:spcBef>
              <a:buClr>
                <a:schemeClr val="dk1"/>
              </a:buClr>
              <a:buSzPts val="1400"/>
              <a:buFont typeface="Arial"/>
              <a:buChar char="•"/>
            </a:pPr>
            <a:r>
              <a:rPr lang="en">
                <a:solidFill>
                  <a:schemeClr val="dk1"/>
                </a:solidFill>
                <a:latin typeface="Calibri"/>
                <a:ea typeface="Calibri"/>
                <a:cs typeface="Calibri"/>
                <a:sym typeface="Calibri"/>
              </a:rPr>
              <a:t>Corrective Actions?</a:t>
            </a:r>
            <a:endParaRPr sz="1600"/>
          </a:p>
          <a:p>
            <a:pPr marL="626518" lvl="1" indent="-67732">
              <a:lnSpc>
                <a:spcPct val="90000"/>
              </a:lnSpc>
              <a:spcBef>
                <a:spcPts val="400"/>
              </a:spcBef>
              <a:buClr>
                <a:schemeClr val="dk1"/>
              </a:buClr>
              <a:buSzPts val="1600"/>
              <a:buNone/>
            </a:pPr>
            <a:endParaRPr sz="2133">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600"/>
              <a:buNone/>
            </a:pPr>
            <a:endParaRPr sz="2133">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63605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500"/>
            </a:pPr>
            <a:r>
              <a:rPr lang="en" sz="3333" dirty="0"/>
              <a:t>Controlling the Crime Scene</a:t>
            </a:r>
            <a:endParaRPr sz="1600" dirty="0"/>
          </a:p>
        </p:txBody>
      </p:sp>
      <p:sp>
        <p:nvSpPr>
          <p:cNvPr id="2" name="Footer Placeholder 1">
            <a:extLst>
              <a:ext uri="{FF2B5EF4-FFF2-40B4-BE49-F238E27FC236}">
                <a16:creationId xmlns:a16="http://schemas.microsoft.com/office/drawing/2014/main" id="{0D30AD7C-8197-437C-92AD-20BCE2C551B7}"/>
              </a:ext>
            </a:extLst>
          </p:cNvPr>
          <p:cNvSpPr>
            <a:spLocks noGrp="1"/>
          </p:cNvSpPr>
          <p:nvPr>
            <p:ph type="ftr" sz="quarter" idx="11"/>
          </p:nvPr>
        </p:nvSpPr>
        <p:spPr/>
        <p:txBody>
          <a:bodyPr/>
          <a:lstStyle/>
          <a:p>
            <a:endParaRPr lang="en-US"/>
          </a:p>
        </p:txBody>
      </p:sp>
      <p:sp>
        <p:nvSpPr>
          <p:cNvPr id="253" name="Google Shape;253;p3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458</a:t>
            </a:fld>
            <a:endParaRPr/>
          </a:p>
        </p:txBody>
      </p:sp>
      <p:sp>
        <p:nvSpPr>
          <p:cNvPr id="252" name="Google Shape;252;p39"/>
          <p:cNvSpPr txBox="1">
            <a:spLocks noGrp="1"/>
          </p:cNvSpPr>
          <p:nvPr>
            <p:ph type="body" idx="4294967295"/>
          </p:nvPr>
        </p:nvSpPr>
        <p:spPr>
          <a:xfrm>
            <a:off x="627797" y="1779398"/>
            <a:ext cx="7885113" cy="3167062"/>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800"/>
              <a:buFont typeface="Arial"/>
              <a:buChar char="•"/>
            </a:pPr>
            <a:r>
              <a:rPr lang="en" sz="2400" dirty="0">
                <a:solidFill>
                  <a:schemeClr val="dk1"/>
                </a:solidFill>
                <a:latin typeface="Calibri"/>
                <a:ea typeface="Calibri"/>
                <a:cs typeface="Calibri"/>
                <a:sym typeface="Calibri"/>
              </a:rPr>
              <a:t>The scene of the crime should be immediately secured with only authorized individuals allowed in</a:t>
            </a:r>
            <a:endParaRPr sz="1600" dirty="0"/>
          </a:p>
          <a:p>
            <a:pPr marL="203195" indent="-203195">
              <a:lnSpc>
                <a:spcPct val="90000"/>
              </a:lnSpc>
              <a:spcBef>
                <a:spcPts val="933"/>
              </a:spcBef>
              <a:buClr>
                <a:schemeClr val="dk1"/>
              </a:buClr>
              <a:buSzPts val="1800"/>
              <a:buFont typeface="Arial"/>
              <a:buChar char="•"/>
            </a:pPr>
            <a:r>
              <a:rPr lang="en" sz="2400" dirty="0">
                <a:solidFill>
                  <a:schemeClr val="dk1"/>
                </a:solidFill>
                <a:latin typeface="Calibri"/>
                <a:ea typeface="Calibri"/>
                <a:cs typeface="Calibri"/>
                <a:sym typeface="Calibri"/>
              </a:rPr>
              <a:t>Document, document, document—the integrity of the evidence could be called in to question if it is not properly documented</a:t>
            </a:r>
            <a:endParaRPr sz="1600" dirty="0"/>
          </a:p>
          <a:p>
            <a:pPr marL="626518" lvl="1" indent="-211661">
              <a:lnSpc>
                <a:spcPct val="90000"/>
              </a:lnSpc>
              <a:spcBef>
                <a:spcPts val="400"/>
              </a:spcBef>
              <a:buClr>
                <a:schemeClr val="dk1"/>
              </a:buClr>
              <a:buSzPts val="1300"/>
              <a:buFont typeface="Arial"/>
              <a:buChar char="•"/>
            </a:pPr>
            <a:r>
              <a:rPr lang="en" sz="1733" dirty="0">
                <a:solidFill>
                  <a:schemeClr val="dk1"/>
                </a:solidFill>
                <a:latin typeface="Calibri"/>
                <a:ea typeface="Calibri"/>
                <a:cs typeface="Calibri"/>
                <a:sym typeface="Calibri"/>
              </a:rPr>
              <a:t>Who is at the crime scene/who has interaction with the systems and to what degree.  Also, any contamination at the crime scene must be documented (contamination does not always negate the evidence)</a:t>
            </a:r>
            <a:endParaRPr sz="1600" dirty="0"/>
          </a:p>
          <a:p>
            <a:pPr marL="203195" indent="-203195">
              <a:lnSpc>
                <a:spcPct val="90000"/>
              </a:lnSpc>
              <a:spcBef>
                <a:spcPts val="933"/>
              </a:spcBef>
              <a:spcAft>
                <a:spcPts val="2133"/>
              </a:spcAft>
              <a:buClr>
                <a:schemeClr val="dk1"/>
              </a:buClr>
              <a:buSzPts val="1800"/>
              <a:buFont typeface="Arial"/>
              <a:buChar char="•"/>
            </a:pPr>
            <a:r>
              <a:rPr lang="en" sz="2400" dirty="0">
                <a:solidFill>
                  <a:schemeClr val="dk1"/>
                </a:solidFill>
                <a:latin typeface="Calibri"/>
                <a:ea typeface="Calibri"/>
                <a:cs typeface="Calibri"/>
                <a:sym typeface="Calibri"/>
              </a:rPr>
              <a:t>Logs should be kept detailing all activities. In most instances, an investigator’s notebook is not admissible as evidence, however the investigator can use it to refer to during testimony</a:t>
            </a:r>
            <a:endParaRPr sz="1600" dirty="0"/>
          </a:p>
        </p:txBody>
      </p:sp>
    </p:spTree>
    <p:extLst>
      <p:ext uri="{BB962C8B-B14F-4D97-AF65-F5344CB8AC3E}">
        <p14:creationId xmlns:p14="http://schemas.microsoft.com/office/powerpoint/2010/main" val="2358328519"/>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Evidence Types</a:t>
            </a:r>
            <a:endParaRPr sz="1600" dirty="0"/>
          </a:p>
        </p:txBody>
      </p:sp>
      <p:sp>
        <p:nvSpPr>
          <p:cNvPr id="2" name="Footer Placeholder 1">
            <a:extLst>
              <a:ext uri="{FF2B5EF4-FFF2-40B4-BE49-F238E27FC236}">
                <a16:creationId xmlns:a16="http://schemas.microsoft.com/office/drawing/2014/main" id="{A3DF1725-874F-4BF3-A0EF-BA573C3554C9}"/>
              </a:ext>
            </a:extLst>
          </p:cNvPr>
          <p:cNvSpPr>
            <a:spLocks noGrp="1"/>
          </p:cNvSpPr>
          <p:nvPr>
            <p:ph type="ftr" sz="quarter" idx="11"/>
          </p:nvPr>
        </p:nvSpPr>
        <p:spPr/>
        <p:txBody>
          <a:bodyPr/>
          <a:lstStyle/>
          <a:p>
            <a:endParaRPr lang="en-US"/>
          </a:p>
        </p:txBody>
      </p:sp>
      <p:sp>
        <p:nvSpPr>
          <p:cNvPr id="261" name="Google Shape;261;p4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459</a:t>
            </a:fld>
            <a:endParaRPr/>
          </a:p>
        </p:txBody>
      </p:sp>
      <p:sp>
        <p:nvSpPr>
          <p:cNvPr id="260" name="Google Shape;260;p40"/>
          <p:cNvSpPr txBox="1">
            <a:spLocks noGrp="1"/>
          </p:cNvSpPr>
          <p:nvPr>
            <p:ph type="body" idx="4294967295"/>
          </p:nvPr>
        </p:nvSpPr>
        <p:spPr>
          <a:xfrm>
            <a:off x="429905" y="2088676"/>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b="1" dirty="0">
                <a:solidFill>
                  <a:schemeClr val="dk1"/>
                </a:solidFill>
                <a:latin typeface="Calibri"/>
                <a:ea typeface="Calibri"/>
                <a:cs typeface="Calibri"/>
                <a:sym typeface="Calibri"/>
              </a:rPr>
              <a:t>Direct Evidence</a:t>
            </a:r>
            <a:r>
              <a:rPr lang="en" sz="2533" dirty="0">
                <a:solidFill>
                  <a:schemeClr val="dk1"/>
                </a:solidFill>
                <a:latin typeface="Calibri"/>
                <a:ea typeface="Calibri"/>
                <a:cs typeface="Calibri"/>
                <a:sym typeface="Calibri"/>
              </a:rPr>
              <a:t>:  Can prove a fact by itself and does not need backup information.  Information provided based on the 5 sense of a (reliable) witness.</a:t>
            </a:r>
            <a:endParaRPr sz="1600" dirty="0"/>
          </a:p>
          <a:p>
            <a:pPr marL="203195" indent="-194728">
              <a:lnSpc>
                <a:spcPct val="90000"/>
              </a:lnSpc>
              <a:spcBef>
                <a:spcPts val="933"/>
              </a:spcBef>
              <a:buClr>
                <a:schemeClr val="dk1"/>
              </a:buClr>
              <a:buSzPts val="1900"/>
              <a:buFont typeface="Arial"/>
              <a:buChar char="•"/>
            </a:pPr>
            <a:r>
              <a:rPr lang="en" sz="2533" b="1" dirty="0">
                <a:solidFill>
                  <a:schemeClr val="dk1"/>
                </a:solidFill>
                <a:latin typeface="Calibri"/>
                <a:ea typeface="Calibri"/>
                <a:cs typeface="Calibri"/>
                <a:sym typeface="Calibri"/>
              </a:rPr>
              <a:t>Real Evidence</a:t>
            </a:r>
            <a:r>
              <a:rPr lang="en" sz="2533" dirty="0">
                <a:solidFill>
                  <a:schemeClr val="dk1"/>
                </a:solidFill>
                <a:latin typeface="Calibri"/>
                <a:ea typeface="Calibri"/>
                <a:cs typeface="Calibri"/>
                <a:sym typeface="Calibri"/>
              </a:rPr>
              <a:t>:  Physical evidence.  The objects themselves that are used in a crime.</a:t>
            </a:r>
            <a:endParaRPr sz="1600" dirty="0"/>
          </a:p>
          <a:p>
            <a:pPr marL="203195" indent="-194728">
              <a:lnSpc>
                <a:spcPct val="90000"/>
              </a:lnSpc>
              <a:spcBef>
                <a:spcPts val="933"/>
              </a:spcBef>
              <a:buClr>
                <a:schemeClr val="dk1"/>
              </a:buClr>
              <a:buSzPts val="1900"/>
              <a:buFont typeface="Arial"/>
              <a:buChar char="•"/>
            </a:pPr>
            <a:r>
              <a:rPr lang="en" sz="2533" b="1" dirty="0">
                <a:solidFill>
                  <a:schemeClr val="dk1"/>
                </a:solidFill>
                <a:latin typeface="Calibri"/>
                <a:ea typeface="Calibri"/>
                <a:cs typeface="Calibri"/>
                <a:sym typeface="Calibri"/>
              </a:rPr>
              <a:t>Best Evidence</a:t>
            </a:r>
            <a:r>
              <a:rPr lang="en" sz="2533" dirty="0">
                <a:solidFill>
                  <a:schemeClr val="dk1"/>
                </a:solidFill>
                <a:latin typeface="Calibri"/>
                <a:ea typeface="Calibri"/>
                <a:cs typeface="Calibri"/>
                <a:sym typeface="Calibri"/>
              </a:rPr>
              <a:t>:  Most reliable—a</a:t>
            </a:r>
            <a:r>
              <a:rPr lang="en-US" sz="2533" dirty="0">
                <a:solidFill>
                  <a:schemeClr val="dk1"/>
                </a:solidFill>
                <a:latin typeface="Calibri"/>
                <a:ea typeface="Calibri"/>
                <a:cs typeface="Calibri"/>
                <a:sym typeface="Calibri"/>
              </a:rPr>
              <a:t>n original</a:t>
            </a:r>
            <a:r>
              <a:rPr lang="en" sz="2533" dirty="0">
                <a:solidFill>
                  <a:schemeClr val="dk1"/>
                </a:solidFill>
                <a:latin typeface="Calibri"/>
                <a:ea typeface="Calibri"/>
                <a:cs typeface="Calibri"/>
                <a:sym typeface="Calibri"/>
              </a:rPr>
              <a:t> signed contract</a:t>
            </a:r>
            <a:endParaRPr sz="1600" dirty="0"/>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2348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p:nvPr/>
        </p:nvSpPr>
        <p:spPr>
          <a:xfrm>
            <a:off x="635739" y="2455463"/>
            <a:ext cx="10279200" cy="2411600"/>
          </a:xfrm>
          <a:prstGeom prst="rect">
            <a:avLst/>
          </a:prstGeom>
          <a:noFill/>
          <a:ln>
            <a:noFill/>
          </a:ln>
        </p:spPr>
        <p:txBody>
          <a:bodyPr spcFirstLastPara="1" wrap="square" lIns="0" tIns="6100" rIns="0" bIns="0" anchor="t" anchorCtr="0">
            <a:noAutofit/>
          </a:bodyPr>
          <a:lstStyle/>
          <a:p>
            <a:pPr marL="609585" indent="-448722" defTabSz="1219170">
              <a:lnSpc>
                <a:spcPct val="101600"/>
              </a:lnSpc>
              <a:buClr>
                <a:srgbClr val="000000"/>
              </a:buClr>
              <a:buSzPts val="1700"/>
              <a:buFont typeface="Assistant"/>
              <a:buChar char="●"/>
            </a:pPr>
            <a:r>
              <a:rPr lang="en" sz="2267" kern="0">
                <a:solidFill>
                  <a:srgbClr val="000000"/>
                </a:solidFill>
                <a:latin typeface="Assistant"/>
                <a:ea typeface="Assistant"/>
                <a:cs typeface="Assistant"/>
                <a:sym typeface="Assistant"/>
              </a:rPr>
              <a:t>Functional Manager, responsible for achieving for determining the “how”</a:t>
            </a:r>
            <a:endParaRPr sz="2267" kern="0">
              <a:solidFill>
                <a:srgbClr val="000000"/>
              </a:solidFill>
              <a:latin typeface="Assistant"/>
              <a:ea typeface="Assistant"/>
              <a:cs typeface="Assistant"/>
              <a:sym typeface="Assistant"/>
            </a:endParaRPr>
          </a:p>
          <a:p>
            <a:pPr marL="609585" defTabSz="1219170">
              <a:lnSpc>
                <a:spcPct val="101600"/>
              </a:lnSpc>
              <a:buClr>
                <a:srgbClr val="000000"/>
              </a:buClr>
            </a:pPr>
            <a:endParaRPr sz="2267" kern="0">
              <a:solidFill>
                <a:srgbClr val="000000"/>
              </a:solidFill>
              <a:latin typeface="Assistant"/>
              <a:ea typeface="Assistant"/>
              <a:cs typeface="Assistant"/>
              <a:sym typeface="Assistant"/>
            </a:endParaRPr>
          </a:p>
          <a:p>
            <a:pPr marL="609585" marR="84665" indent="-448722" defTabSz="1219170">
              <a:lnSpc>
                <a:spcPct val="101600"/>
              </a:lnSpc>
              <a:spcBef>
                <a:spcPts val="533"/>
              </a:spcBef>
              <a:buClr>
                <a:srgbClr val="000000"/>
              </a:buClr>
              <a:buSzPts val="1700"/>
              <a:buFont typeface="Assistant"/>
              <a:buChar char="●"/>
            </a:pPr>
            <a:r>
              <a:rPr lang="en" sz="2267" kern="0">
                <a:solidFill>
                  <a:srgbClr val="000000"/>
                </a:solidFill>
                <a:latin typeface="Assistant"/>
                <a:ea typeface="Assistant"/>
                <a:cs typeface="Assistant"/>
                <a:sym typeface="Assistant"/>
              </a:rPr>
              <a:t>Play a leading role in introducing  an appropriate, structured  methodology</a:t>
            </a:r>
            <a:endParaRPr sz="2267" kern="0">
              <a:solidFill>
                <a:srgbClr val="000000"/>
              </a:solidFill>
              <a:latin typeface="Assistant"/>
              <a:ea typeface="Assistant"/>
              <a:cs typeface="Assistant"/>
              <a:sym typeface="Assistant"/>
            </a:endParaRPr>
          </a:p>
          <a:p>
            <a:pPr marL="609585" marR="84665" defTabSz="1219170">
              <a:lnSpc>
                <a:spcPct val="101600"/>
              </a:lnSpc>
              <a:spcBef>
                <a:spcPts val="533"/>
              </a:spcBef>
              <a:buClr>
                <a:srgbClr val="000000"/>
              </a:buClr>
            </a:pPr>
            <a:endParaRPr sz="2267" kern="0">
              <a:solidFill>
                <a:srgbClr val="000000"/>
              </a:solidFill>
              <a:latin typeface="Assistant"/>
              <a:ea typeface="Assistant"/>
              <a:cs typeface="Assistant"/>
              <a:sym typeface="Assistant"/>
            </a:endParaRPr>
          </a:p>
          <a:p>
            <a:pPr marL="609585" marR="253994" indent="-448722" defTabSz="1219170">
              <a:lnSpc>
                <a:spcPct val="101400"/>
              </a:lnSpc>
              <a:spcBef>
                <a:spcPts val="533"/>
              </a:spcBef>
              <a:buClr>
                <a:srgbClr val="000000"/>
              </a:buClr>
              <a:buSzPts val="1700"/>
              <a:buFont typeface="Assistant"/>
              <a:buChar char="●"/>
            </a:pPr>
            <a:r>
              <a:rPr lang="en" sz="2267" kern="0">
                <a:solidFill>
                  <a:srgbClr val="000000"/>
                </a:solidFill>
                <a:latin typeface="Assistant"/>
                <a:ea typeface="Assistant"/>
                <a:cs typeface="Assistant"/>
                <a:sym typeface="Assistant"/>
              </a:rPr>
              <a:t>Act as major consultants in  support of senior management</a:t>
            </a:r>
            <a:endParaRPr sz="2267" kern="0">
              <a:solidFill>
                <a:srgbClr val="000000"/>
              </a:solidFill>
              <a:latin typeface="Assistant"/>
              <a:ea typeface="Assistant"/>
              <a:cs typeface="Assistant"/>
              <a:sym typeface="Assistant"/>
            </a:endParaRPr>
          </a:p>
        </p:txBody>
      </p:sp>
      <p:sp>
        <p:nvSpPr>
          <p:cNvPr id="394" name="Google Shape;394;p55"/>
          <p:cNvSpPr txBox="1"/>
          <p:nvPr/>
        </p:nvSpPr>
        <p:spPr>
          <a:xfrm>
            <a:off x="2663855" y="646657"/>
            <a:ext cx="85908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3867" kern="0">
                <a:solidFill>
                  <a:srgbClr val="000000"/>
                </a:solidFill>
                <a:latin typeface="Assistant"/>
                <a:ea typeface="Assistant"/>
                <a:cs typeface="Assistant"/>
                <a:sym typeface="Assistant"/>
              </a:rPr>
              <a:t>Information Security Manager</a:t>
            </a:r>
            <a:endParaRPr sz="1600" kern="0">
              <a:solidFill>
                <a:srgbClr val="000000"/>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C46685A8-1FB4-4148-966A-CDCD68C6FA7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46</a:t>
            </a:fld>
            <a:endParaRPr lang="en"/>
          </a:p>
        </p:txBody>
      </p:sp>
    </p:spTree>
    <p:extLst>
      <p:ext uri="{BB962C8B-B14F-4D97-AF65-F5344CB8AC3E}">
        <p14:creationId xmlns:p14="http://schemas.microsoft.com/office/powerpoint/2010/main" val="354613254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Evidence Types</a:t>
            </a:r>
            <a:endParaRPr sz="1600" dirty="0"/>
          </a:p>
        </p:txBody>
      </p:sp>
      <p:sp>
        <p:nvSpPr>
          <p:cNvPr id="2" name="Footer Placeholder 1">
            <a:extLst>
              <a:ext uri="{FF2B5EF4-FFF2-40B4-BE49-F238E27FC236}">
                <a16:creationId xmlns:a16="http://schemas.microsoft.com/office/drawing/2014/main" id="{F60E355D-DE62-4FBD-9D74-7418CD7265B9}"/>
              </a:ext>
            </a:extLst>
          </p:cNvPr>
          <p:cNvSpPr>
            <a:spLocks noGrp="1"/>
          </p:cNvSpPr>
          <p:nvPr>
            <p:ph type="ftr" sz="quarter" idx="11"/>
          </p:nvPr>
        </p:nvSpPr>
        <p:spPr/>
        <p:txBody>
          <a:bodyPr/>
          <a:lstStyle/>
          <a:p>
            <a:endParaRPr lang="en-US"/>
          </a:p>
        </p:txBody>
      </p:sp>
      <p:sp>
        <p:nvSpPr>
          <p:cNvPr id="269" name="Google Shape;269;p4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460</a:t>
            </a:fld>
            <a:endParaRPr/>
          </a:p>
        </p:txBody>
      </p:sp>
      <p:sp>
        <p:nvSpPr>
          <p:cNvPr id="268" name="Google Shape;268;p41"/>
          <p:cNvSpPr txBox="1">
            <a:spLocks noGrp="1"/>
          </p:cNvSpPr>
          <p:nvPr>
            <p:ph type="body" idx="4294967295"/>
          </p:nvPr>
        </p:nvSpPr>
        <p:spPr>
          <a:xfrm>
            <a:off x="320722"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b="1" dirty="0">
                <a:solidFill>
                  <a:schemeClr val="dk1"/>
                </a:solidFill>
                <a:latin typeface="Calibri"/>
                <a:ea typeface="Calibri"/>
                <a:cs typeface="Calibri"/>
                <a:sym typeface="Calibri"/>
              </a:rPr>
              <a:t>Secondary</a:t>
            </a:r>
            <a:r>
              <a:rPr lang="en" sz="2533" dirty="0">
                <a:solidFill>
                  <a:schemeClr val="dk1"/>
                </a:solidFill>
                <a:latin typeface="Calibri"/>
                <a:ea typeface="Calibri"/>
                <a:cs typeface="Calibri"/>
                <a:sym typeface="Calibri"/>
              </a:rPr>
              <a:t>:  Not strong enough to stand alone, but can support other evidence.  Expert Opinion</a:t>
            </a:r>
            <a:endParaRPr sz="1600" dirty="0"/>
          </a:p>
          <a:p>
            <a:pPr marL="203195" indent="-194728">
              <a:lnSpc>
                <a:spcPct val="90000"/>
              </a:lnSpc>
              <a:spcBef>
                <a:spcPts val="933"/>
              </a:spcBef>
              <a:buClr>
                <a:schemeClr val="dk1"/>
              </a:buClr>
              <a:buSzPts val="1900"/>
              <a:buFont typeface="Arial"/>
              <a:buChar char="•"/>
            </a:pPr>
            <a:r>
              <a:rPr lang="en" sz="2533" b="1" dirty="0">
                <a:solidFill>
                  <a:schemeClr val="dk1"/>
                </a:solidFill>
                <a:latin typeface="Calibri"/>
                <a:ea typeface="Calibri"/>
                <a:cs typeface="Calibri"/>
                <a:sym typeface="Calibri"/>
              </a:rPr>
              <a:t>Corroborative Evidence</a:t>
            </a:r>
            <a:r>
              <a:rPr lang="en" sz="2533" dirty="0">
                <a:solidFill>
                  <a:schemeClr val="dk1"/>
                </a:solidFill>
                <a:latin typeface="Calibri"/>
                <a:ea typeface="Calibri"/>
                <a:cs typeface="Calibri"/>
                <a:sym typeface="Calibri"/>
              </a:rPr>
              <a:t>:  Support evidence.  Backs up other information presented.  Can’t stand on its own.  </a:t>
            </a:r>
            <a:endParaRPr sz="1600" dirty="0"/>
          </a:p>
          <a:p>
            <a:pPr marL="203195" indent="-194728">
              <a:lnSpc>
                <a:spcPct val="90000"/>
              </a:lnSpc>
              <a:spcBef>
                <a:spcPts val="933"/>
              </a:spcBef>
              <a:spcAft>
                <a:spcPts val="2133"/>
              </a:spcAft>
              <a:buClr>
                <a:schemeClr val="dk1"/>
              </a:buClr>
              <a:buSzPts val="1900"/>
              <a:buFont typeface="Arial"/>
              <a:buChar char="•"/>
            </a:pPr>
            <a:r>
              <a:rPr lang="en" sz="2533" b="1" dirty="0">
                <a:solidFill>
                  <a:schemeClr val="dk1"/>
                </a:solidFill>
                <a:latin typeface="Calibri"/>
                <a:ea typeface="Calibri"/>
                <a:cs typeface="Calibri"/>
                <a:sym typeface="Calibri"/>
              </a:rPr>
              <a:t>Circumstantial</a:t>
            </a:r>
            <a:r>
              <a:rPr lang="en" sz="2533" dirty="0">
                <a:solidFill>
                  <a:schemeClr val="dk1"/>
                </a:solidFill>
                <a:latin typeface="Calibri"/>
                <a:ea typeface="Calibri"/>
                <a:cs typeface="Calibri"/>
                <a:sym typeface="Calibri"/>
              </a:rPr>
              <a:t>:  Proves one fact which can be used to reasonably to suggest another.  Again, can’t stand on its own.  </a:t>
            </a:r>
            <a:endParaRPr sz="1600" dirty="0"/>
          </a:p>
        </p:txBody>
      </p:sp>
    </p:spTree>
    <p:extLst>
      <p:ext uri="{BB962C8B-B14F-4D97-AF65-F5344CB8AC3E}">
        <p14:creationId xmlns:p14="http://schemas.microsoft.com/office/powerpoint/2010/main" val="30021338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Evidence Types</a:t>
            </a:r>
            <a:endParaRPr sz="1600" dirty="0"/>
          </a:p>
        </p:txBody>
      </p:sp>
      <p:sp>
        <p:nvSpPr>
          <p:cNvPr id="2" name="Footer Placeholder 1">
            <a:extLst>
              <a:ext uri="{FF2B5EF4-FFF2-40B4-BE49-F238E27FC236}">
                <a16:creationId xmlns:a16="http://schemas.microsoft.com/office/drawing/2014/main" id="{A76D7F61-4339-4648-9028-14AFF3D4E138}"/>
              </a:ext>
            </a:extLst>
          </p:cNvPr>
          <p:cNvSpPr>
            <a:spLocks noGrp="1"/>
          </p:cNvSpPr>
          <p:nvPr>
            <p:ph type="ftr" sz="quarter" idx="11"/>
          </p:nvPr>
        </p:nvSpPr>
        <p:spPr/>
        <p:txBody>
          <a:bodyPr/>
          <a:lstStyle/>
          <a:p>
            <a:endParaRPr lang="en-US"/>
          </a:p>
        </p:txBody>
      </p:sp>
      <p:sp>
        <p:nvSpPr>
          <p:cNvPr id="277" name="Google Shape;277;p4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461</a:t>
            </a:fld>
            <a:endParaRPr/>
          </a:p>
        </p:txBody>
      </p:sp>
      <p:sp>
        <p:nvSpPr>
          <p:cNvPr id="276" name="Google Shape;276;p42"/>
          <p:cNvSpPr txBox="1">
            <a:spLocks noGrp="1"/>
          </p:cNvSpPr>
          <p:nvPr>
            <p:ph type="body" idx="4294967295"/>
          </p:nvPr>
        </p:nvSpPr>
        <p:spPr>
          <a:xfrm>
            <a:off x="566383" y="1749141"/>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b="1" dirty="0">
                <a:solidFill>
                  <a:schemeClr val="dk1"/>
                </a:solidFill>
                <a:latin typeface="Calibri"/>
                <a:ea typeface="Calibri"/>
                <a:cs typeface="Calibri"/>
                <a:sym typeface="Calibri"/>
              </a:rPr>
              <a:t>Hearsay</a:t>
            </a:r>
            <a:r>
              <a:rPr lang="en" sz="2533" dirty="0">
                <a:solidFill>
                  <a:schemeClr val="dk1"/>
                </a:solidFill>
                <a:latin typeface="Calibri"/>
                <a:ea typeface="Calibri"/>
                <a:cs typeface="Calibri"/>
                <a:sym typeface="Calibri"/>
              </a:rPr>
              <a:t>:  2</a:t>
            </a:r>
            <a:r>
              <a:rPr lang="en" sz="2533" baseline="30000" dirty="0">
                <a:solidFill>
                  <a:schemeClr val="dk1"/>
                </a:solidFill>
                <a:latin typeface="Calibri"/>
                <a:ea typeface="Calibri"/>
                <a:cs typeface="Calibri"/>
                <a:sym typeface="Calibri"/>
              </a:rPr>
              <a:t>nd</a:t>
            </a:r>
            <a:r>
              <a:rPr lang="en" sz="2533" dirty="0">
                <a:solidFill>
                  <a:schemeClr val="dk1"/>
                </a:solidFill>
                <a:latin typeface="Calibri"/>
                <a:ea typeface="Calibri"/>
                <a:cs typeface="Calibri"/>
                <a:sym typeface="Calibri"/>
              </a:rPr>
              <a:t> hand oral or written.  Usually not admissible.  “John heard that Bill heard that…..” Copies of a document.  </a:t>
            </a:r>
            <a:endParaRPr sz="1600" dirty="0"/>
          </a:p>
          <a:p>
            <a:pPr marL="203195" indent="-194728">
              <a:lnSpc>
                <a:spcPct val="90000"/>
              </a:lnSpc>
              <a:spcBef>
                <a:spcPts val="933"/>
              </a:spcBef>
              <a:spcAft>
                <a:spcPts val="2133"/>
              </a:spcAft>
              <a:buClr>
                <a:schemeClr val="dk1"/>
              </a:buClr>
              <a:buSzPts val="1900"/>
              <a:buFont typeface="Arial"/>
              <a:buChar char="•"/>
            </a:pPr>
            <a:r>
              <a:rPr lang="en" sz="2533" b="1" dirty="0">
                <a:solidFill>
                  <a:schemeClr val="dk1"/>
                </a:solidFill>
                <a:latin typeface="Calibri"/>
                <a:ea typeface="Calibri"/>
                <a:cs typeface="Calibri"/>
                <a:sym typeface="Calibri"/>
              </a:rPr>
              <a:t>Demonstrative</a:t>
            </a:r>
            <a:r>
              <a:rPr lang="en" sz="2533" dirty="0">
                <a:solidFill>
                  <a:schemeClr val="dk1"/>
                </a:solidFill>
                <a:latin typeface="Calibri"/>
                <a:ea typeface="Calibri"/>
                <a:cs typeface="Calibri"/>
                <a:sym typeface="Calibri"/>
              </a:rPr>
              <a:t>:  Presentation based.  Photos of a crime scene, x-rays, diagrams.</a:t>
            </a:r>
            <a:endParaRPr sz="1600" dirty="0"/>
          </a:p>
        </p:txBody>
      </p:sp>
    </p:spTree>
    <p:extLst>
      <p:ext uri="{BB962C8B-B14F-4D97-AF65-F5344CB8AC3E}">
        <p14:creationId xmlns:p14="http://schemas.microsoft.com/office/powerpoint/2010/main" val="2217941323"/>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Who Should Do The Investigation?</a:t>
            </a:r>
            <a:endParaRPr sz="1600" dirty="0"/>
          </a:p>
        </p:txBody>
      </p:sp>
      <p:sp>
        <p:nvSpPr>
          <p:cNvPr id="2" name="Footer Placeholder 1">
            <a:extLst>
              <a:ext uri="{FF2B5EF4-FFF2-40B4-BE49-F238E27FC236}">
                <a16:creationId xmlns:a16="http://schemas.microsoft.com/office/drawing/2014/main" id="{27B32B5F-302B-45A5-8222-AF66B8704289}"/>
              </a:ext>
            </a:extLst>
          </p:cNvPr>
          <p:cNvSpPr>
            <a:spLocks noGrp="1"/>
          </p:cNvSpPr>
          <p:nvPr>
            <p:ph type="ftr" sz="quarter" idx="11"/>
          </p:nvPr>
        </p:nvSpPr>
        <p:spPr/>
        <p:txBody>
          <a:bodyPr/>
          <a:lstStyle/>
          <a:p>
            <a:endParaRPr lang="en-US"/>
          </a:p>
        </p:txBody>
      </p:sp>
      <p:sp>
        <p:nvSpPr>
          <p:cNvPr id="285" name="Google Shape;285;p4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462</a:t>
            </a:fld>
            <a:endParaRPr/>
          </a:p>
        </p:txBody>
      </p:sp>
      <p:sp>
        <p:nvSpPr>
          <p:cNvPr id="284" name="Google Shape;284;p43"/>
          <p:cNvSpPr txBox="1">
            <a:spLocks noGrp="1"/>
          </p:cNvSpPr>
          <p:nvPr>
            <p:ph type="body" idx="4294967295"/>
          </p:nvPr>
        </p:nvSpPr>
        <p:spPr>
          <a:xfrm>
            <a:off x="450376"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Law Enforcement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Available skilled resources for this investigation?</a:t>
            </a:r>
            <a:br>
              <a:rPr lang="en" sz="2133" dirty="0">
                <a:solidFill>
                  <a:schemeClr val="dk1"/>
                </a:solidFill>
                <a:latin typeface="Calibri"/>
                <a:ea typeface="Calibri"/>
                <a:cs typeface="Calibri"/>
                <a:sym typeface="Calibri"/>
              </a:rPr>
            </a:br>
            <a:endParaRPr sz="2133" dirty="0">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Fourth amendment, jurisdiction, Miranda, privacy issues</a:t>
            </a:r>
            <a:endParaRPr sz="1600" dirty="0"/>
          </a:p>
          <a:p>
            <a:pPr marL="1032908" lvl="2" indent="-203195">
              <a:lnSpc>
                <a:spcPct val="90000"/>
              </a:lnSpc>
              <a:spcBef>
                <a:spcPts val="400"/>
              </a:spcBef>
              <a:buClr>
                <a:schemeClr val="dk1"/>
              </a:buClr>
              <a:buSzPts val="1200"/>
              <a:buFont typeface="Arial"/>
              <a:buChar char="•"/>
            </a:pPr>
            <a:r>
              <a:rPr lang="en" sz="1600" dirty="0">
                <a:solidFill>
                  <a:schemeClr val="dk1"/>
                </a:solidFill>
                <a:latin typeface="Calibri"/>
                <a:ea typeface="Calibri"/>
                <a:cs typeface="Calibri"/>
                <a:sym typeface="Calibri"/>
              </a:rPr>
              <a:t>More restrictions than private citizen</a:t>
            </a:r>
            <a:br>
              <a:rPr lang="en" sz="1600" dirty="0">
                <a:solidFill>
                  <a:schemeClr val="dk1"/>
                </a:solidFill>
                <a:latin typeface="Calibri"/>
                <a:ea typeface="Calibri"/>
                <a:cs typeface="Calibri"/>
                <a:sym typeface="Calibri"/>
              </a:rPr>
            </a:br>
            <a:endParaRPr sz="1600" dirty="0">
              <a:solidFill>
                <a:schemeClr val="dk1"/>
              </a:solidFill>
              <a:latin typeface="Calibri"/>
              <a:ea typeface="Calibri"/>
              <a:cs typeface="Calibri"/>
              <a:sym typeface="Calibri"/>
            </a:endParaRPr>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Information dissemination is not controlled</a:t>
            </a:r>
            <a:endParaRPr sz="1600" dirty="0"/>
          </a:p>
        </p:txBody>
      </p:sp>
    </p:spTree>
    <p:extLst>
      <p:ext uri="{BB962C8B-B14F-4D97-AF65-F5344CB8AC3E}">
        <p14:creationId xmlns:p14="http://schemas.microsoft.com/office/powerpoint/2010/main" val="93423256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Suspect’s Actions and Intent</a:t>
            </a:r>
            <a:endParaRPr sz="1600" dirty="0"/>
          </a:p>
        </p:txBody>
      </p:sp>
      <p:sp>
        <p:nvSpPr>
          <p:cNvPr id="2" name="Footer Placeholder 1">
            <a:extLst>
              <a:ext uri="{FF2B5EF4-FFF2-40B4-BE49-F238E27FC236}">
                <a16:creationId xmlns:a16="http://schemas.microsoft.com/office/drawing/2014/main" id="{81B3E67C-B39A-4379-830F-964BAA616143}"/>
              </a:ext>
            </a:extLst>
          </p:cNvPr>
          <p:cNvSpPr>
            <a:spLocks noGrp="1"/>
          </p:cNvSpPr>
          <p:nvPr>
            <p:ph type="ftr" sz="quarter" idx="11"/>
          </p:nvPr>
        </p:nvSpPr>
        <p:spPr/>
        <p:txBody>
          <a:bodyPr/>
          <a:lstStyle/>
          <a:p>
            <a:endParaRPr lang="en-US"/>
          </a:p>
        </p:txBody>
      </p:sp>
      <p:sp>
        <p:nvSpPr>
          <p:cNvPr id="293" name="Google Shape;293;p4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463</a:t>
            </a:fld>
            <a:endParaRPr/>
          </a:p>
        </p:txBody>
      </p:sp>
      <p:sp>
        <p:nvSpPr>
          <p:cNvPr id="292" name="Google Shape;292;p44"/>
          <p:cNvSpPr txBox="1">
            <a:spLocks noGrp="1"/>
          </p:cNvSpPr>
          <p:nvPr>
            <p:ph type="body" idx="4294967295"/>
          </p:nvPr>
        </p:nvSpPr>
        <p:spPr>
          <a:xfrm>
            <a:off x="532262" y="1762789"/>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Enticement</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Tempting a potential criminal</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Legal and ethical</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Honeypot</a:t>
            </a:r>
            <a:br>
              <a:rPr lang="en" sz="2133" dirty="0">
                <a:solidFill>
                  <a:schemeClr val="dk1"/>
                </a:solidFill>
                <a:latin typeface="Calibri"/>
                <a:ea typeface="Calibri"/>
                <a:cs typeface="Calibri"/>
                <a:sym typeface="Calibri"/>
              </a:rPr>
            </a:br>
            <a:endParaRPr sz="2133" dirty="0">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Entrapment</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Tricking a person into committing a crime</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Illegal and unethical</a:t>
            </a:r>
            <a:endParaRPr sz="1600" dirty="0"/>
          </a:p>
          <a:p>
            <a:pPr marL="626518" lvl="1" indent="-203195">
              <a:lnSpc>
                <a:spcPct val="90000"/>
              </a:lnSpc>
              <a:spcBef>
                <a:spcPts val="400"/>
              </a:spcBef>
              <a:spcAft>
                <a:spcPts val="2133"/>
              </a:spcAft>
              <a:buClr>
                <a:schemeClr val="dk1"/>
              </a:buClr>
              <a:buSzPts val="1600"/>
              <a:buFont typeface="Arial"/>
              <a:buChar char="•"/>
            </a:pPr>
            <a:r>
              <a:rPr lang="en" sz="2133" dirty="0">
                <a:solidFill>
                  <a:schemeClr val="dk1"/>
                </a:solidFill>
                <a:latin typeface="Calibri"/>
                <a:ea typeface="Calibri"/>
                <a:cs typeface="Calibri"/>
                <a:sym typeface="Calibri"/>
              </a:rPr>
              <a:t>Pointing user to a site and then saying they trespassed </a:t>
            </a:r>
            <a:endParaRPr sz="1600" dirty="0"/>
          </a:p>
        </p:txBody>
      </p:sp>
    </p:spTree>
    <p:extLst>
      <p:ext uri="{BB962C8B-B14F-4D97-AF65-F5344CB8AC3E}">
        <p14:creationId xmlns:p14="http://schemas.microsoft.com/office/powerpoint/2010/main" val="3889486540"/>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8" name="Google Shape;508;p56"/>
          <p:cNvSpPr>
            <a:spLocks noGrp="1"/>
          </p:cNvSpPr>
          <p:nvPr>
            <p:ph type="title"/>
          </p:nvPr>
        </p:nvSpPr>
        <p:spPr>
          <a:xfrm>
            <a:off x="1158240" y="1122363"/>
            <a:ext cx="7501264" cy="2387600"/>
          </a:xfrm>
          <a:prstGeom prst="ellipse">
            <a:avLst/>
          </a:prstGeom>
        </p:spPr>
        <p:txBody>
          <a:bodyPr spcFirstLastPara="1" vert="horz" lIns="91440" tIns="45720" rIns="91440" bIns="45720" rtlCol="0" anchor="b" anchorCtr="0">
            <a:normAutofit/>
          </a:bodyPr>
          <a:lstStyle/>
          <a:p>
            <a:pPr algn="l">
              <a:lnSpc>
                <a:spcPct val="90000"/>
              </a:lnSpc>
              <a:spcBef>
                <a:spcPct val="0"/>
              </a:spcBef>
              <a:buClr>
                <a:srgbClr val="FEFEFE"/>
              </a:buClr>
              <a:buSzPts val="2000"/>
            </a:pPr>
            <a:r>
              <a:rPr lang="en-US" sz="3600" kern="1200" dirty="0">
                <a:solidFill>
                  <a:schemeClr val="bg1"/>
                </a:solidFill>
                <a:latin typeface="+mj-lt"/>
                <a:ea typeface="+mj-ea"/>
                <a:cs typeface="+mj-cs"/>
                <a:sym typeface="Assistant"/>
              </a:rPr>
              <a:t>Business Continuity and Disaster Recovery Planning  </a:t>
            </a:r>
          </a:p>
        </p:txBody>
      </p:sp>
      <p:sp>
        <p:nvSpPr>
          <p:cNvPr id="509" name="Google Shape;509;p56"/>
          <p:cNvSpPr txBox="1">
            <a:spLocks noGrp="1"/>
          </p:cNvSpPr>
          <p:nvPr>
            <p:ph type="sldNum" idx="12"/>
          </p:nvPr>
        </p:nvSpPr>
        <p:spPr>
          <a:xfrm>
            <a:off x="11082528" y="6356350"/>
            <a:ext cx="365760" cy="365125"/>
          </a:xfrm>
          <a:prstGeom prst="ellipse">
            <a:avLst/>
          </a:prstGeom>
          <a:solidFill>
            <a:srgbClr val="3F3F3F"/>
          </a:solidFill>
        </p:spPr>
        <p:txBody>
          <a:bodyPr spcFirstLastPara="1" vert="horz" lIns="91440" tIns="45720" rIns="91440" bIns="45720" rtlCol="0" anchor="ctr" anchorCtr="0">
            <a:normAutofit fontScale="700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buClr>
                <a:srgbClr val="000000"/>
              </a:buClr>
              <a:defRPr/>
            </a:pPr>
            <a:fld id="{9861821A-181D-4317-92E0-2829451E9DB3}" type="slidenum">
              <a:rPr lang="en-US" altLang="en-US" sz="600" smtClean="0">
                <a:solidFill>
                  <a:srgbClr val="FFFFFF"/>
                </a:solidFill>
              </a:rPr>
              <a:pPr algn="ctr">
                <a:lnSpc>
                  <a:spcPct val="90000"/>
                </a:lnSpc>
                <a:spcAft>
                  <a:spcPts val="600"/>
                </a:spcAft>
                <a:buClr>
                  <a:srgbClr val="000000"/>
                </a:buClr>
                <a:defRPr/>
              </a:pPr>
              <a:t>464</a:t>
            </a:fld>
            <a:endParaRPr lang="en-US" sz="600">
              <a:solidFill>
                <a:srgbClr val="FFFFFF"/>
              </a:solidFill>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C7D354A-027E-4884-AD96-8637850199EA}"/>
                  </a:ext>
                </a:extLst>
              </p14:cNvPr>
              <p14:cNvContentPartPr/>
              <p14:nvPr/>
            </p14:nvContentPartPr>
            <p14:xfrm>
              <a:off x="2981611" y="2545179"/>
              <a:ext cx="360" cy="2880"/>
            </p14:xfrm>
          </p:contentPart>
        </mc:Choice>
        <mc:Fallback xmlns="">
          <p:pic>
            <p:nvPicPr>
              <p:cNvPr id="2" name="Ink 1">
                <a:extLst>
                  <a:ext uri="{FF2B5EF4-FFF2-40B4-BE49-F238E27FC236}">
                    <a16:creationId xmlns:a16="http://schemas.microsoft.com/office/drawing/2014/main" id="{7C7D354A-027E-4884-AD96-8637850199EA}"/>
                  </a:ext>
                </a:extLst>
              </p:cNvPr>
              <p:cNvPicPr/>
              <p:nvPr/>
            </p:nvPicPr>
            <p:blipFill>
              <a:blip r:embed="rId4"/>
              <a:stretch>
                <a:fillRect/>
              </a:stretch>
            </p:blipFill>
            <p:spPr>
              <a:xfrm>
                <a:off x="2972971" y="2536179"/>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7984A853-5E26-4243-AC2C-968425FDFE3A}"/>
                  </a:ext>
                </a:extLst>
              </p14:cNvPr>
              <p14:cNvContentPartPr/>
              <p14:nvPr/>
            </p14:nvContentPartPr>
            <p14:xfrm>
              <a:off x="2981611" y="2551659"/>
              <a:ext cx="360" cy="360"/>
            </p14:xfrm>
          </p:contentPart>
        </mc:Choice>
        <mc:Fallback xmlns="">
          <p:pic>
            <p:nvPicPr>
              <p:cNvPr id="3" name="Ink 2">
                <a:extLst>
                  <a:ext uri="{FF2B5EF4-FFF2-40B4-BE49-F238E27FC236}">
                    <a16:creationId xmlns:a16="http://schemas.microsoft.com/office/drawing/2014/main" id="{7984A853-5E26-4243-AC2C-968425FDFE3A}"/>
                  </a:ext>
                </a:extLst>
              </p:cNvPr>
              <p:cNvPicPr/>
              <p:nvPr/>
            </p:nvPicPr>
            <p:blipFill>
              <a:blip r:embed="rId4"/>
              <a:stretch>
                <a:fillRect/>
              </a:stretch>
            </p:blipFill>
            <p:spPr>
              <a:xfrm>
                <a:off x="2972971" y="25430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3CF96EA-3638-4126-8327-98EC2D99B724}"/>
                  </a:ext>
                </a:extLst>
              </p14:cNvPr>
              <p14:cNvContentPartPr/>
              <p14:nvPr/>
            </p14:nvContentPartPr>
            <p14:xfrm>
              <a:off x="2135611" y="2497299"/>
              <a:ext cx="360" cy="360"/>
            </p14:xfrm>
          </p:contentPart>
        </mc:Choice>
        <mc:Fallback xmlns="">
          <p:pic>
            <p:nvPicPr>
              <p:cNvPr id="8" name="Ink 7">
                <a:extLst>
                  <a:ext uri="{FF2B5EF4-FFF2-40B4-BE49-F238E27FC236}">
                    <a16:creationId xmlns:a16="http://schemas.microsoft.com/office/drawing/2014/main" id="{63CF96EA-3638-4126-8327-98EC2D99B724}"/>
                  </a:ext>
                </a:extLst>
              </p:cNvPr>
              <p:cNvPicPr/>
              <p:nvPr/>
            </p:nvPicPr>
            <p:blipFill>
              <a:blip r:embed="rId4"/>
              <a:stretch>
                <a:fillRect/>
              </a:stretch>
            </p:blipFill>
            <p:spPr>
              <a:xfrm>
                <a:off x="2126611" y="24886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02C2F6F-8525-45E5-A4B7-A65AFC71F34E}"/>
                  </a:ext>
                </a:extLst>
              </p14:cNvPr>
              <p14:cNvContentPartPr/>
              <p14:nvPr/>
            </p14:nvContentPartPr>
            <p14:xfrm>
              <a:off x="2224171" y="2510979"/>
              <a:ext cx="47520" cy="16200"/>
            </p14:xfrm>
          </p:contentPart>
        </mc:Choice>
        <mc:Fallback xmlns="">
          <p:pic>
            <p:nvPicPr>
              <p:cNvPr id="9" name="Ink 8">
                <a:extLst>
                  <a:ext uri="{FF2B5EF4-FFF2-40B4-BE49-F238E27FC236}">
                    <a16:creationId xmlns:a16="http://schemas.microsoft.com/office/drawing/2014/main" id="{502C2F6F-8525-45E5-A4B7-A65AFC71F34E}"/>
                  </a:ext>
                </a:extLst>
              </p:cNvPr>
              <p:cNvPicPr/>
              <p:nvPr/>
            </p:nvPicPr>
            <p:blipFill>
              <a:blip r:embed="rId8"/>
              <a:stretch>
                <a:fillRect/>
              </a:stretch>
            </p:blipFill>
            <p:spPr>
              <a:xfrm>
                <a:off x="2215531" y="2502339"/>
                <a:ext cx="65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7323C3B-1725-4242-9A27-195DB8F12891}"/>
                  </a:ext>
                </a:extLst>
              </p14:cNvPr>
              <p14:cNvContentPartPr/>
              <p14:nvPr/>
            </p14:nvContentPartPr>
            <p14:xfrm>
              <a:off x="2278891" y="2531499"/>
              <a:ext cx="360" cy="360"/>
            </p14:xfrm>
          </p:contentPart>
        </mc:Choice>
        <mc:Fallback xmlns="">
          <p:pic>
            <p:nvPicPr>
              <p:cNvPr id="10" name="Ink 9">
                <a:extLst>
                  <a:ext uri="{FF2B5EF4-FFF2-40B4-BE49-F238E27FC236}">
                    <a16:creationId xmlns:a16="http://schemas.microsoft.com/office/drawing/2014/main" id="{E7323C3B-1725-4242-9A27-195DB8F12891}"/>
                  </a:ext>
                </a:extLst>
              </p:cNvPr>
              <p:cNvPicPr/>
              <p:nvPr/>
            </p:nvPicPr>
            <p:blipFill>
              <a:blip r:embed="rId4"/>
              <a:stretch>
                <a:fillRect/>
              </a:stretch>
            </p:blipFill>
            <p:spPr>
              <a:xfrm>
                <a:off x="2270251" y="2522499"/>
                <a:ext cx="18000" cy="18000"/>
              </a:xfrm>
              <a:prstGeom prst="rect">
                <a:avLst/>
              </a:prstGeom>
            </p:spPr>
          </p:pic>
        </mc:Fallback>
      </mc:AlternateContent>
    </p:spTree>
    <p:extLst>
      <p:ext uri="{BB962C8B-B14F-4D97-AF65-F5344CB8AC3E}">
        <p14:creationId xmlns:p14="http://schemas.microsoft.com/office/powerpoint/2010/main" val="380574424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Fault Management</a:t>
            </a:r>
            <a:endParaRPr sz="1600" dirty="0"/>
          </a:p>
        </p:txBody>
      </p:sp>
      <p:sp>
        <p:nvSpPr>
          <p:cNvPr id="2" name="Footer Placeholder 1">
            <a:extLst>
              <a:ext uri="{FF2B5EF4-FFF2-40B4-BE49-F238E27FC236}">
                <a16:creationId xmlns:a16="http://schemas.microsoft.com/office/drawing/2014/main" id="{6BF2D093-AAB4-4F4C-AF3E-6D1130C1E9CF}"/>
              </a:ext>
            </a:extLst>
          </p:cNvPr>
          <p:cNvSpPr>
            <a:spLocks noGrp="1"/>
          </p:cNvSpPr>
          <p:nvPr>
            <p:ph type="ftr" sz="quarter" idx="11"/>
          </p:nvPr>
        </p:nvSpPr>
        <p:spPr/>
        <p:txBody>
          <a:bodyPr/>
          <a:lstStyle/>
          <a:p>
            <a:endParaRPr lang="en-US"/>
          </a:p>
        </p:txBody>
      </p:sp>
      <p:sp>
        <p:nvSpPr>
          <p:cNvPr id="300" name="Google Shape;300;p4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465</a:t>
            </a:fld>
            <a:endParaRPr/>
          </a:p>
        </p:txBody>
      </p:sp>
      <p:sp>
        <p:nvSpPr>
          <p:cNvPr id="301" name="Google Shape;301;p45"/>
          <p:cNvSpPr txBox="1">
            <a:spLocks noGrp="1"/>
          </p:cNvSpPr>
          <p:nvPr>
            <p:ph type="body" idx="4294967295"/>
          </p:nvPr>
        </p:nvSpPr>
        <p:spPr>
          <a:xfrm>
            <a:off x="612058" y="1690688"/>
            <a:ext cx="7273055"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700"/>
              <a:buFont typeface="Arial"/>
              <a:buChar char="•"/>
            </a:pPr>
            <a:r>
              <a:rPr lang="en" sz="2267" dirty="0">
                <a:solidFill>
                  <a:schemeClr val="dk1"/>
                </a:solidFill>
                <a:latin typeface="Calibri"/>
                <a:ea typeface="Calibri"/>
                <a:cs typeface="Calibri"/>
                <a:sym typeface="Calibri"/>
              </a:rPr>
              <a:t>Spares</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Redundant Servers</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UPS</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Clustering</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RAID</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Shadowing, Remote Journaling, Electronic Vaulting</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Back Ups</a:t>
            </a:r>
            <a:endParaRPr sz="1600" dirty="0"/>
          </a:p>
          <a:p>
            <a:pPr marL="203195" indent="-194728">
              <a:lnSpc>
                <a:spcPct val="90000"/>
              </a:lnSpc>
              <a:spcBef>
                <a:spcPts val="933"/>
              </a:spcBef>
              <a:buClr>
                <a:schemeClr val="dk1"/>
              </a:buClr>
              <a:buSzPts val="1700"/>
              <a:buFont typeface="Arial"/>
              <a:buChar char="•"/>
            </a:pPr>
            <a:r>
              <a:rPr lang="en" sz="2267" dirty="0">
                <a:solidFill>
                  <a:schemeClr val="dk1"/>
                </a:solidFill>
                <a:latin typeface="Calibri"/>
                <a:ea typeface="Calibri"/>
                <a:cs typeface="Calibri"/>
                <a:sym typeface="Calibri"/>
              </a:rPr>
              <a:t>Redundancy of Staff</a:t>
            </a:r>
            <a:endParaRPr sz="2267" dirty="0">
              <a:solidFill>
                <a:schemeClr val="dk1"/>
              </a:solidFill>
              <a:latin typeface="Calibri"/>
              <a:ea typeface="Calibri"/>
              <a:cs typeface="Calibri"/>
              <a:sym typeface="Calibri"/>
            </a:endParaRPr>
          </a:p>
          <a:p>
            <a:pPr marL="203195" indent="-194728">
              <a:lnSpc>
                <a:spcPct val="90000"/>
              </a:lnSpc>
              <a:spcBef>
                <a:spcPts val="2133"/>
              </a:spcBef>
              <a:spcAft>
                <a:spcPts val="2133"/>
              </a:spcAft>
              <a:buClr>
                <a:schemeClr val="dk1"/>
              </a:buClr>
              <a:buSzPts val="1700"/>
              <a:buFont typeface="Calibri"/>
              <a:buChar char="•"/>
            </a:pPr>
            <a:r>
              <a:rPr lang="en" sz="2267" dirty="0">
                <a:solidFill>
                  <a:schemeClr val="dk1"/>
                </a:solidFill>
                <a:latin typeface="Calibri"/>
                <a:ea typeface="Calibri"/>
                <a:cs typeface="Calibri"/>
                <a:sym typeface="Calibri"/>
              </a:rPr>
              <a:t>Business Continuity</a:t>
            </a:r>
            <a:endParaRPr sz="22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873696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Spares</a:t>
            </a:r>
            <a:endParaRPr sz="1600" dirty="0"/>
          </a:p>
        </p:txBody>
      </p:sp>
      <p:sp>
        <p:nvSpPr>
          <p:cNvPr id="2" name="Footer Placeholder 1">
            <a:extLst>
              <a:ext uri="{FF2B5EF4-FFF2-40B4-BE49-F238E27FC236}">
                <a16:creationId xmlns:a16="http://schemas.microsoft.com/office/drawing/2014/main" id="{65122B13-DECC-4526-A252-83CB11E4E14B}"/>
              </a:ext>
            </a:extLst>
          </p:cNvPr>
          <p:cNvSpPr>
            <a:spLocks noGrp="1"/>
          </p:cNvSpPr>
          <p:nvPr>
            <p:ph type="ftr" sz="quarter" idx="11"/>
          </p:nvPr>
        </p:nvSpPr>
        <p:spPr/>
        <p:txBody>
          <a:bodyPr/>
          <a:lstStyle/>
          <a:p>
            <a:endParaRPr lang="en-US"/>
          </a:p>
        </p:txBody>
      </p:sp>
      <p:sp>
        <p:nvSpPr>
          <p:cNvPr id="308" name="Google Shape;308;p4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466</a:t>
            </a:fld>
            <a:endParaRPr/>
          </a:p>
        </p:txBody>
      </p:sp>
      <p:sp>
        <p:nvSpPr>
          <p:cNvPr id="309" name="Google Shape;309;p46"/>
          <p:cNvSpPr txBox="1">
            <a:spLocks noGrp="1"/>
          </p:cNvSpPr>
          <p:nvPr>
            <p:ph type="body" idx="4294967295"/>
          </p:nvPr>
        </p:nvSpPr>
        <p:spPr>
          <a:xfrm>
            <a:off x="0" y="1933575"/>
            <a:ext cx="5981700" cy="329247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700"/>
              <a:buFont typeface="Arial"/>
              <a:buChar char="•"/>
            </a:pPr>
            <a:r>
              <a:rPr lang="en" sz="2267">
                <a:solidFill>
                  <a:schemeClr val="dk1"/>
                </a:solidFill>
                <a:latin typeface="Calibri"/>
                <a:ea typeface="Calibri"/>
                <a:cs typeface="Calibri"/>
                <a:sym typeface="Calibri"/>
              </a:rPr>
              <a:t>Redundant hardware </a:t>
            </a:r>
            <a:endParaRPr sz="1600"/>
          </a:p>
          <a:p>
            <a:pPr marL="203195" indent="-194728">
              <a:lnSpc>
                <a:spcPct val="90000"/>
              </a:lnSpc>
              <a:spcBef>
                <a:spcPts val="933"/>
              </a:spcBef>
              <a:buClr>
                <a:schemeClr val="dk1"/>
              </a:buClr>
              <a:buSzPts val="1700"/>
              <a:buFont typeface="Arial"/>
              <a:buChar char="•"/>
            </a:pPr>
            <a:r>
              <a:rPr lang="en" sz="2267">
                <a:solidFill>
                  <a:schemeClr val="dk1"/>
                </a:solidFill>
                <a:latin typeface="Calibri"/>
                <a:ea typeface="Calibri"/>
                <a:cs typeface="Calibri"/>
                <a:sym typeface="Calibri"/>
              </a:rPr>
              <a:t>Available in the event that the primary device becomes unusable</a:t>
            </a:r>
            <a:endParaRPr sz="1600"/>
          </a:p>
          <a:p>
            <a:pPr marL="203195" indent="-194728">
              <a:lnSpc>
                <a:spcPct val="90000"/>
              </a:lnSpc>
              <a:spcBef>
                <a:spcPts val="933"/>
              </a:spcBef>
              <a:buClr>
                <a:schemeClr val="dk1"/>
              </a:buClr>
              <a:buSzPts val="1700"/>
              <a:buFont typeface="Arial"/>
              <a:buChar char="•"/>
            </a:pPr>
            <a:r>
              <a:rPr lang="en" sz="2267">
                <a:solidFill>
                  <a:schemeClr val="dk1"/>
                </a:solidFill>
                <a:latin typeface="Calibri"/>
                <a:ea typeface="Calibri"/>
                <a:cs typeface="Calibri"/>
                <a:sym typeface="Calibri"/>
              </a:rPr>
              <a:t>Often associated with hard drives</a:t>
            </a:r>
            <a:endParaRPr sz="1600"/>
          </a:p>
          <a:p>
            <a:pPr marL="203195" indent="-194728">
              <a:lnSpc>
                <a:spcPct val="90000"/>
              </a:lnSpc>
              <a:spcBef>
                <a:spcPts val="933"/>
              </a:spcBef>
              <a:buClr>
                <a:schemeClr val="dk1"/>
              </a:buClr>
              <a:buSzPts val="1700"/>
              <a:buFont typeface="Arial"/>
              <a:buChar char="•"/>
            </a:pPr>
            <a:r>
              <a:rPr lang="en" sz="2267">
                <a:solidFill>
                  <a:schemeClr val="dk1"/>
                </a:solidFill>
                <a:latin typeface="Calibri"/>
                <a:ea typeface="Calibri"/>
                <a:cs typeface="Calibri"/>
                <a:sym typeface="Calibri"/>
              </a:rPr>
              <a:t>Hot, warm and cold swappable devices</a:t>
            </a:r>
            <a:endParaRPr sz="1600"/>
          </a:p>
          <a:p>
            <a:pPr marL="203195" indent="-194728">
              <a:lnSpc>
                <a:spcPct val="90000"/>
              </a:lnSpc>
              <a:spcBef>
                <a:spcPts val="933"/>
              </a:spcBef>
              <a:buClr>
                <a:schemeClr val="dk1"/>
              </a:buClr>
              <a:buSzPts val="1700"/>
              <a:buFont typeface="Arial"/>
              <a:buChar char="•"/>
            </a:pPr>
            <a:r>
              <a:rPr lang="en" sz="2267">
                <a:solidFill>
                  <a:schemeClr val="dk1"/>
                </a:solidFill>
                <a:latin typeface="Calibri"/>
                <a:ea typeface="Calibri"/>
                <a:cs typeface="Calibri"/>
                <a:sym typeface="Calibri"/>
              </a:rPr>
              <a:t>SLAs</a:t>
            </a:r>
            <a:endParaRPr sz="1600"/>
          </a:p>
          <a:p>
            <a:pPr marL="203195" indent="-194728">
              <a:lnSpc>
                <a:spcPct val="90000"/>
              </a:lnSpc>
              <a:spcBef>
                <a:spcPts val="933"/>
              </a:spcBef>
              <a:buClr>
                <a:schemeClr val="dk1"/>
              </a:buClr>
              <a:buSzPts val="1700"/>
              <a:buFont typeface="Arial"/>
              <a:buChar char="•"/>
            </a:pPr>
            <a:r>
              <a:rPr lang="en" sz="2267">
                <a:solidFill>
                  <a:schemeClr val="dk1"/>
                </a:solidFill>
                <a:latin typeface="Calibri"/>
                <a:ea typeface="Calibri"/>
                <a:cs typeface="Calibri"/>
                <a:sym typeface="Calibri"/>
              </a:rPr>
              <a:t>MTBF and MTTR</a:t>
            </a:r>
            <a:endParaRPr sz="1600"/>
          </a:p>
          <a:p>
            <a:pPr marL="203195" indent="-50799">
              <a:lnSpc>
                <a:spcPct val="90000"/>
              </a:lnSpc>
              <a:spcBef>
                <a:spcPts val="933"/>
              </a:spcBef>
              <a:buClr>
                <a:schemeClr val="dk1"/>
              </a:buClr>
              <a:buSzPts val="1700"/>
              <a:buNone/>
            </a:pPr>
            <a:endParaRPr sz="2267">
              <a:solidFill>
                <a:schemeClr val="dk1"/>
              </a:solidFill>
              <a:latin typeface="Calibri"/>
              <a:ea typeface="Calibri"/>
              <a:cs typeface="Calibri"/>
              <a:sym typeface="Calibri"/>
            </a:endParaRPr>
          </a:p>
          <a:p>
            <a:pPr marL="203195" indent="-50799">
              <a:lnSpc>
                <a:spcPct val="90000"/>
              </a:lnSpc>
              <a:spcBef>
                <a:spcPts val="933"/>
              </a:spcBef>
              <a:spcAft>
                <a:spcPts val="2133"/>
              </a:spcAft>
              <a:buClr>
                <a:schemeClr val="dk1"/>
              </a:buClr>
              <a:buSzPts val="1700"/>
              <a:buNone/>
            </a:pPr>
            <a:endParaRPr sz="2267">
              <a:solidFill>
                <a:schemeClr val="dk1"/>
              </a:solidFill>
              <a:latin typeface="Calibri"/>
              <a:ea typeface="Calibri"/>
              <a:cs typeface="Calibri"/>
              <a:sym typeface="Calibri"/>
            </a:endParaRPr>
          </a:p>
        </p:txBody>
      </p:sp>
      <p:grpSp>
        <p:nvGrpSpPr>
          <p:cNvPr id="310" name="Google Shape;310;p46"/>
          <p:cNvGrpSpPr/>
          <p:nvPr/>
        </p:nvGrpSpPr>
        <p:grpSpPr>
          <a:xfrm>
            <a:off x="8031361" y="2271749"/>
            <a:ext cx="2229120" cy="2754763"/>
            <a:chOff x="3984" y="960"/>
            <a:chExt cx="1548" cy="2628"/>
          </a:xfrm>
        </p:grpSpPr>
        <p:grpSp>
          <p:nvGrpSpPr>
            <p:cNvPr id="311" name="Google Shape;311;p46"/>
            <p:cNvGrpSpPr/>
            <p:nvPr/>
          </p:nvGrpSpPr>
          <p:grpSpPr>
            <a:xfrm>
              <a:off x="3984" y="960"/>
              <a:ext cx="1548" cy="1747"/>
              <a:chOff x="4114" y="297"/>
              <a:chExt cx="1548" cy="1747"/>
            </a:xfrm>
          </p:grpSpPr>
          <p:sp>
            <p:nvSpPr>
              <p:cNvPr id="312" name="Google Shape;312;p46"/>
              <p:cNvSpPr/>
              <p:nvPr/>
            </p:nvSpPr>
            <p:spPr>
              <a:xfrm>
                <a:off x="4138" y="1144"/>
                <a:ext cx="1500" cy="900"/>
              </a:xfrm>
              <a:prstGeom prst="rect">
                <a:avLst/>
              </a:prstGeom>
              <a:no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nvGrpSpPr>
              <p:cNvPr id="313" name="Google Shape;313;p46"/>
              <p:cNvGrpSpPr/>
              <p:nvPr/>
            </p:nvGrpSpPr>
            <p:grpSpPr>
              <a:xfrm>
                <a:off x="4114" y="297"/>
                <a:ext cx="1548" cy="1500"/>
                <a:chOff x="4224" y="2640"/>
                <a:chExt cx="1548" cy="1500"/>
              </a:xfrm>
            </p:grpSpPr>
            <p:grpSp>
              <p:nvGrpSpPr>
                <p:cNvPr id="314" name="Google Shape;314;p46"/>
                <p:cNvGrpSpPr/>
                <p:nvPr/>
              </p:nvGrpSpPr>
              <p:grpSpPr>
                <a:xfrm>
                  <a:off x="4464" y="3552"/>
                  <a:ext cx="544" cy="360"/>
                  <a:chOff x="2352" y="1392"/>
                  <a:chExt cx="768" cy="360"/>
                </a:xfrm>
              </p:grpSpPr>
              <p:grpSp>
                <p:nvGrpSpPr>
                  <p:cNvPr id="315" name="Google Shape;315;p46"/>
                  <p:cNvGrpSpPr/>
                  <p:nvPr/>
                </p:nvGrpSpPr>
                <p:grpSpPr>
                  <a:xfrm>
                    <a:off x="2352" y="1392"/>
                    <a:ext cx="0" cy="360"/>
                    <a:chOff x="1392" y="2400"/>
                    <a:chExt cx="0" cy="300"/>
                  </a:xfrm>
                </p:grpSpPr>
                <p:sp>
                  <p:nvSpPr>
                    <p:cNvPr id="316" name="Google Shape;316;p46"/>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317" name="Google Shape;317;p46"/>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318" name="Google Shape;318;p46"/>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319" name="Google Shape;319;p46"/>
                  <p:cNvGrpSpPr/>
                  <p:nvPr/>
                </p:nvGrpSpPr>
                <p:grpSpPr>
                  <a:xfrm>
                    <a:off x="2448" y="1536"/>
                    <a:ext cx="672" cy="96"/>
                    <a:chOff x="1152" y="1536"/>
                    <a:chExt cx="672" cy="96"/>
                  </a:xfrm>
                </p:grpSpPr>
                <p:grpSp>
                  <p:nvGrpSpPr>
                    <p:cNvPr id="320" name="Google Shape;320;p46"/>
                    <p:cNvGrpSpPr/>
                    <p:nvPr/>
                  </p:nvGrpSpPr>
                  <p:grpSpPr>
                    <a:xfrm>
                      <a:off x="1536" y="1536"/>
                      <a:ext cx="288" cy="96"/>
                      <a:chOff x="1536" y="1536"/>
                      <a:chExt cx="288" cy="96"/>
                    </a:xfrm>
                  </p:grpSpPr>
                  <p:grpSp>
                    <p:nvGrpSpPr>
                      <p:cNvPr id="321" name="Google Shape;321;p46"/>
                      <p:cNvGrpSpPr/>
                      <p:nvPr/>
                    </p:nvGrpSpPr>
                    <p:grpSpPr>
                      <a:xfrm>
                        <a:off x="1536" y="1536"/>
                        <a:ext cx="288" cy="0"/>
                        <a:chOff x="1536" y="1536"/>
                        <a:chExt cx="288" cy="0"/>
                      </a:xfrm>
                    </p:grpSpPr>
                    <p:sp>
                      <p:nvSpPr>
                        <p:cNvPr id="322" name="Google Shape;322;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23" name="Google Shape;323;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24" name="Google Shape;324;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25" name="Google Shape;325;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26" name="Google Shape;326;p46"/>
                      <p:cNvGrpSpPr/>
                      <p:nvPr/>
                    </p:nvGrpSpPr>
                    <p:grpSpPr>
                      <a:xfrm>
                        <a:off x="1536" y="1632"/>
                        <a:ext cx="288" cy="0"/>
                        <a:chOff x="1536" y="1536"/>
                        <a:chExt cx="288" cy="0"/>
                      </a:xfrm>
                    </p:grpSpPr>
                    <p:sp>
                      <p:nvSpPr>
                        <p:cNvPr id="327" name="Google Shape;327;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28" name="Google Shape;328;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29" name="Google Shape;329;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30" name="Google Shape;330;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nvGrpSpPr>
                    <p:cNvPr id="331" name="Google Shape;331;p46"/>
                    <p:cNvGrpSpPr/>
                    <p:nvPr/>
                  </p:nvGrpSpPr>
                  <p:grpSpPr>
                    <a:xfrm>
                      <a:off x="1152" y="1536"/>
                      <a:ext cx="288" cy="96"/>
                      <a:chOff x="1536" y="1536"/>
                      <a:chExt cx="288" cy="96"/>
                    </a:xfrm>
                  </p:grpSpPr>
                  <p:grpSp>
                    <p:nvGrpSpPr>
                      <p:cNvPr id="332" name="Google Shape;332;p46"/>
                      <p:cNvGrpSpPr/>
                      <p:nvPr/>
                    </p:nvGrpSpPr>
                    <p:grpSpPr>
                      <a:xfrm>
                        <a:off x="1536" y="1536"/>
                        <a:ext cx="288" cy="0"/>
                        <a:chOff x="1536" y="1536"/>
                        <a:chExt cx="288" cy="0"/>
                      </a:xfrm>
                    </p:grpSpPr>
                    <p:sp>
                      <p:nvSpPr>
                        <p:cNvPr id="333" name="Google Shape;333;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34" name="Google Shape;334;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35" name="Google Shape;335;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36" name="Google Shape;336;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37" name="Google Shape;337;p46"/>
                      <p:cNvGrpSpPr/>
                      <p:nvPr/>
                    </p:nvGrpSpPr>
                    <p:grpSpPr>
                      <a:xfrm>
                        <a:off x="1536" y="1632"/>
                        <a:ext cx="288" cy="0"/>
                        <a:chOff x="1536" y="1536"/>
                        <a:chExt cx="288" cy="0"/>
                      </a:xfrm>
                    </p:grpSpPr>
                    <p:sp>
                      <p:nvSpPr>
                        <p:cNvPr id="338" name="Google Shape;338;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39" name="Google Shape;339;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40" name="Google Shape;340;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41" name="Google Shape;341;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grpSp>
            <p:sp>
              <p:nvSpPr>
                <p:cNvPr id="342" name="Google Shape;342;p46"/>
                <p:cNvSpPr txBox="1"/>
                <p:nvPr/>
              </p:nvSpPr>
              <p:spPr>
                <a:xfrm>
                  <a:off x="4224" y="3840"/>
                  <a:ext cx="1500" cy="300"/>
                </a:xfrm>
                <a:prstGeom prst="rect">
                  <a:avLst/>
                </a:prstGeom>
                <a:noFill/>
                <a:ln>
                  <a:noFill/>
                </a:ln>
              </p:spPr>
              <p:txBody>
                <a:bodyPr spcFirstLastPara="1" wrap="square" lIns="100767" tIns="50367" rIns="100767" bIns="50367" anchor="t" anchorCtr="0">
                  <a:noAutofit/>
                </a:bodyPr>
                <a:lstStyle/>
                <a:p>
                  <a:pPr>
                    <a:lnSpc>
                      <a:spcPct val="93000"/>
                    </a:lnSpc>
                    <a:buClr>
                      <a:srgbClr val="000000"/>
                    </a:buClr>
                    <a:buSzPts val="700"/>
                  </a:pPr>
                  <a:r>
                    <a:rPr lang="en" sz="933">
                      <a:solidFill>
                        <a:schemeClr val="dk1"/>
                      </a:solidFill>
                      <a:latin typeface="Arial"/>
                      <a:ea typeface="Arial"/>
                      <a:cs typeface="Arial"/>
                      <a:sym typeface="Arial"/>
                    </a:rPr>
                    <a:t>Mean time between failure =650 days; Mean time to repair = 12 Hours</a:t>
                  </a:r>
                  <a:endParaRPr sz="1600"/>
                </a:p>
              </p:txBody>
            </p:sp>
            <p:sp>
              <p:nvSpPr>
                <p:cNvPr id="343" name="Google Shape;343;p46"/>
                <p:cNvSpPr/>
                <p:nvPr/>
              </p:nvSpPr>
              <p:spPr>
                <a:xfrm>
                  <a:off x="4272" y="2640"/>
                  <a:ext cx="1500" cy="900"/>
                </a:xfrm>
                <a:prstGeom prst="rect">
                  <a:avLst/>
                </a:prstGeom>
                <a:no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nvGrpSpPr>
                <p:cNvPr id="344" name="Google Shape;344;p46"/>
                <p:cNvGrpSpPr/>
                <p:nvPr/>
              </p:nvGrpSpPr>
              <p:grpSpPr>
                <a:xfrm>
                  <a:off x="4464" y="2688"/>
                  <a:ext cx="544" cy="360"/>
                  <a:chOff x="2352" y="1392"/>
                  <a:chExt cx="768" cy="360"/>
                </a:xfrm>
              </p:grpSpPr>
              <p:grpSp>
                <p:nvGrpSpPr>
                  <p:cNvPr id="345" name="Google Shape;345;p46"/>
                  <p:cNvGrpSpPr/>
                  <p:nvPr/>
                </p:nvGrpSpPr>
                <p:grpSpPr>
                  <a:xfrm>
                    <a:off x="2352" y="1392"/>
                    <a:ext cx="0" cy="360"/>
                    <a:chOff x="1392" y="2400"/>
                    <a:chExt cx="0" cy="300"/>
                  </a:xfrm>
                </p:grpSpPr>
                <p:sp>
                  <p:nvSpPr>
                    <p:cNvPr id="346" name="Google Shape;346;p46"/>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347" name="Google Shape;347;p46"/>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46"/>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349" name="Google Shape;349;p46"/>
                  <p:cNvGrpSpPr/>
                  <p:nvPr/>
                </p:nvGrpSpPr>
                <p:grpSpPr>
                  <a:xfrm>
                    <a:off x="2448" y="1536"/>
                    <a:ext cx="672" cy="96"/>
                    <a:chOff x="1152" y="1536"/>
                    <a:chExt cx="672" cy="96"/>
                  </a:xfrm>
                </p:grpSpPr>
                <p:grpSp>
                  <p:nvGrpSpPr>
                    <p:cNvPr id="350" name="Google Shape;350;p46"/>
                    <p:cNvGrpSpPr/>
                    <p:nvPr/>
                  </p:nvGrpSpPr>
                  <p:grpSpPr>
                    <a:xfrm>
                      <a:off x="1536" y="1536"/>
                      <a:ext cx="288" cy="96"/>
                      <a:chOff x="1536" y="1536"/>
                      <a:chExt cx="288" cy="96"/>
                    </a:xfrm>
                  </p:grpSpPr>
                  <p:grpSp>
                    <p:nvGrpSpPr>
                      <p:cNvPr id="351" name="Google Shape;351;p46"/>
                      <p:cNvGrpSpPr/>
                      <p:nvPr/>
                    </p:nvGrpSpPr>
                    <p:grpSpPr>
                      <a:xfrm>
                        <a:off x="1536" y="1536"/>
                        <a:ext cx="288" cy="0"/>
                        <a:chOff x="1536" y="1536"/>
                        <a:chExt cx="288" cy="0"/>
                      </a:xfrm>
                    </p:grpSpPr>
                    <p:sp>
                      <p:nvSpPr>
                        <p:cNvPr id="352" name="Google Shape;352;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53" name="Google Shape;353;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54" name="Google Shape;354;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55" name="Google Shape;355;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56" name="Google Shape;356;p46"/>
                      <p:cNvGrpSpPr/>
                      <p:nvPr/>
                    </p:nvGrpSpPr>
                    <p:grpSpPr>
                      <a:xfrm>
                        <a:off x="1536" y="1632"/>
                        <a:ext cx="288" cy="0"/>
                        <a:chOff x="1536" y="1536"/>
                        <a:chExt cx="288" cy="0"/>
                      </a:xfrm>
                    </p:grpSpPr>
                    <p:sp>
                      <p:nvSpPr>
                        <p:cNvPr id="357" name="Google Shape;357;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58" name="Google Shape;358;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59" name="Google Shape;359;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60" name="Google Shape;360;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nvGrpSpPr>
                    <p:cNvPr id="361" name="Google Shape;361;p46"/>
                    <p:cNvGrpSpPr/>
                    <p:nvPr/>
                  </p:nvGrpSpPr>
                  <p:grpSpPr>
                    <a:xfrm>
                      <a:off x="1152" y="1536"/>
                      <a:ext cx="288" cy="96"/>
                      <a:chOff x="1536" y="1536"/>
                      <a:chExt cx="288" cy="96"/>
                    </a:xfrm>
                  </p:grpSpPr>
                  <p:grpSp>
                    <p:nvGrpSpPr>
                      <p:cNvPr id="362" name="Google Shape;362;p46"/>
                      <p:cNvGrpSpPr/>
                      <p:nvPr/>
                    </p:nvGrpSpPr>
                    <p:grpSpPr>
                      <a:xfrm>
                        <a:off x="1536" y="1536"/>
                        <a:ext cx="288" cy="0"/>
                        <a:chOff x="1536" y="1536"/>
                        <a:chExt cx="288" cy="0"/>
                      </a:xfrm>
                    </p:grpSpPr>
                    <p:sp>
                      <p:nvSpPr>
                        <p:cNvPr id="363" name="Google Shape;363;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64" name="Google Shape;364;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65" name="Google Shape;365;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66" name="Google Shape;366;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67" name="Google Shape;367;p46"/>
                      <p:cNvGrpSpPr/>
                      <p:nvPr/>
                    </p:nvGrpSpPr>
                    <p:grpSpPr>
                      <a:xfrm>
                        <a:off x="1536" y="1632"/>
                        <a:ext cx="288" cy="0"/>
                        <a:chOff x="1536" y="1536"/>
                        <a:chExt cx="288" cy="0"/>
                      </a:xfrm>
                    </p:grpSpPr>
                    <p:sp>
                      <p:nvSpPr>
                        <p:cNvPr id="368" name="Google Shape;368;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69" name="Google Shape;369;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70" name="Google Shape;370;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71" name="Google Shape;371;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grpSp>
            <p:sp>
              <p:nvSpPr>
                <p:cNvPr id="372" name="Google Shape;372;p46"/>
                <p:cNvSpPr txBox="1"/>
                <p:nvPr/>
              </p:nvSpPr>
              <p:spPr>
                <a:xfrm>
                  <a:off x="4272" y="2976"/>
                  <a:ext cx="1500" cy="300"/>
                </a:xfrm>
                <a:prstGeom prst="rect">
                  <a:avLst/>
                </a:prstGeom>
                <a:noFill/>
                <a:ln>
                  <a:noFill/>
                </a:ln>
              </p:spPr>
              <p:txBody>
                <a:bodyPr spcFirstLastPara="1" wrap="square" lIns="100767" tIns="50367" rIns="100767" bIns="50367" anchor="t" anchorCtr="0">
                  <a:noAutofit/>
                </a:bodyPr>
                <a:lstStyle/>
                <a:p>
                  <a:pPr>
                    <a:lnSpc>
                      <a:spcPct val="93000"/>
                    </a:lnSpc>
                    <a:buClr>
                      <a:srgbClr val="000000"/>
                    </a:buClr>
                    <a:buSzPts val="700"/>
                  </a:pPr>
                  <a:r>
                    <a:rPr lang="en" sz="933">
                      <a:solidFill>
                        <a:schemeClr val="dk1"/>
                      </a:solidFill>
                      <a:latin typeface="Arial"/>
                      <a:ea typeface="Arial"/>
                      <a:cs typeface="Arial"/>
                      <a:sym typeface="Arial"/>
                    </a:rPr>
                    <a:t>Mean time between failure = 785 days; Mean time to repair = 16 Hours</a:t>
                  </a:r>
                  <a:endParaRPr sz="1600"/>
                </a:p>
              </p:txBody>
            </p:sp>
          </p:grpSp>
        </p:grpSp>
        <p:grpSp>
          <p:nvGrpSpPr>
            <p:cNvPr id="373" name="Google Shape;373;p46"/>
            <p:cNvGrpSpPr/>
            <p:nvPr/>
          </p:nvGrpSpPr>
          <p:grpSpPr>
            <a:xfrm>
              <a:off x="3986" y="2688"/>
              <a:ext cx="1546" cy="900"/>
              <a:chOff x="2786" y="2400"/>
              <a:chExt cx="1546" cy="900"/>
            </a:xfrm>
          </p:grpSpPr>
          <p:sp>
            <p:nvSpPr>
              <p:cNvPr id="374" name="Google Shape;374;p46"/>
              <p:cNvSpPr/>
              <p:nvPr/>
            </p:nvSpPr>
            <p:spPr>
              <a:xfrm>
                <a:off x="2832" y="2400"/>
                <a:ext cx="1500" cy="900"/>
              </a:xfrm>
              <a:prstGeom prst="rect">
                <a:avLst/>
              </a:prstGeom>
              <a:no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nvGrpSpPr>
              <p:cNvPr id="375" name="Google Shape;375;p46"/>
              <p:cNvGrpSpPr/>
              <p:nvPr/>
            </p:nvGrpSpPr>
            <p:grpSpPr>
              <a:xfrm>
                <a:off x="3026" y="2420"/>
                <a:ext cx="544" cy="360"/>
                <a:chOff x="2352" y="1392"/>
                <a:chExt cx="768" cy="360"/>
              </a:xfrm>
            </p:grpSpPr>
            <p:grpSp>
              <p:nvGrpSpPr>
                <p:cNvPr id="376" name="Google Shape;376;p46"/>
                <p:cNvGrpSpPr/>
                <p:nvPr/>
              </p:nvGrpSpPr>
              <p:grpSpPr>
                <a:xfrm>
                  <a:off x="2352" y="1392"/>
                  <a:ext cx="0" cy="360"/>
                  <a:chOff x="1392" y="2400"/>
                  <a:chExt cx="0" cy="300"/>
                </a:xfrm>
              </p:grpSpPr>
              <p:sp>
                <p:nvSpPr>
                  <p:cNvPr id="377" name="Google Shape;377;p46"/>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378" name="Google Shape;378;p46"/>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46"/>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380" name="Google Shape;380;p46"/>
                <p:cNvGrpSpPr/>
                <p:nvPr/>
              </p:nvGrpSpPr>
              <p:grpSpPr>
                <a:xfrm>
                  <a:off x="2448" y="1536"/>
                  <a:ext cx="672" cy="96"/>
                  <a:chOff x="1152" y="1536"/>
                  <a:chExt cx="672" cy="96"/>
                </a:xfrm>
              </p:grpSpPr>
              <p:grpSp>
                <p:nvGrpSpPr>
                  <p:cNvPr id="381" name="Google Shape;381;p46"/>
                  <p:cNvGrpSpPr/>
                  <p:nvPr/>
                </p:nvGrpSpPr>
                <p:grpSpPr>
                  <a:xfrm>
                    <a:off x="1536" y="1536"/>
                    <a:ext cx="288" cy="96"/>
                    <a:chOff x="1536" y="1536"/>
                    <a:chExt cx="288" cy="96"/>
                  </a:xfrm>
                </p:grpSpPr>
                <p:grpSp>
                  <p:nvGrpSpPr>
                    <p:cNvPr id="382" name="Google Shape;382;p46"/>
                    <p:cNvGrpSpPr/>
                    <p:nvPr/>
                  </p:nvGrpSpPr>
                  <p:grpSpPr>
                    <a:xfrm>
                      <a:off x="1536" y="1536"/>
                      <a:ext cx="288" cy="0"/>
                      <a:chOff x="1536" y="1536"/>
                      <a:chExt cx="288" cy="0"/>
                    </a:xfrm>
                  </p:grpSpPr>
                  <p:sp>
                    <p:nvSpPr>
                      <p:cNvPr id="383" name="Google Shape;383;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84" name="Google Shape;384;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85" name="Google Shape;385;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86" name="Google Shape;386;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87" name="Google Shape;387;p46"/>
                    <p:cNvGrpSpPr/>
                    <p:nvPr/>
                  </p:nvGrpSpPr>
                  <p:grpSpPr>
                    <a:xfrm>
                      <a:off x="1536" y="1632"/>
                      <a:ext cx="288" cy="0"/>
                      <a:chOff x="1536" y="1536"/>
                      <a:chExt cx="288" cy="0"/>
                    </a:xfrm>
                  </p:grpSpPr>
                  <p:sp>
                    <p:nvSpPr>
                      <p:cNvPr id="388" name="Google Shape;388;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89" name="Google Shape;389;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90" name="Google Shape;390;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91" name="Google Shape;391;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nvGrpSpPr>
                  <p:cNvPr id="392" name="Google Shape;392;p46"/>
                  <p:cNvGrpSpPr/>
                  <p:nvPr/>
                </p:nvGrpSpPr>
                <p:grpSpPr>
                  <a:xfrm>
                    <a:off x="1152" y="1536"/>
                    <a:ext cx="288" cy="96"/>
                    <a:chOff x="1536" y="1536"/>
                    <a:chExt cx="288" cy="96"/>
                  </a:xfrm>
                </p:grpSpPr>
                <p:grpSp>
                  <p:nvGrpSpPr>
                    <p:cNvPr id="393" name="Google Shape;393;p46"/>
                    <p:cNvGrpSpPr/>
                    <p:nvPr/>
                  </p:nvGrpSpPr>
                  <p:grpSpPr>
                    <a:xfrm>
                      <a:off x="1536" y="1536"/>
                      <a:ext cx="288" cy="0"/>
                      <a:chOff x="1536" y="1536"/>
                      <a:chExt cx="288" cy="0"/>
                    </a:xfrm>
                  </p:grpSpPr>
                  <p:sp>
                    <p:nvSpPr>
                      <p:cNvPr id="394" name="Google Shape;394;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95" name="Google Shape;395;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96" name="Google Shape;396;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397" name="Google Shape;397;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nvGrpSpPr>
                    <p:cNvPr id="398" name="Google Shape;398;p46"/>
                    <p:cNvGrpSpPr/>
                    <p:nvPr/>
                  </p:nvGrpSpPr>
                  <p:grpSpPr>
                    <a:xfrm>
                      <a:off x="1536" y="1632"/>
                      <a:ext cx="288" cy="0"/>
                      <a:chOff x="1536" y="1536"/>
                      <a:chExt cx="288" cy="0"/>
                    </a:xfrm>
                  </p:grpSpPr>
                  <p:sp>
                    <p:nvSpPr>
                      <p:cNvPr id="399" name="Google Shape;399;p46"/>
                      <p:cNvSpPr/>
                      <p:nvPr/>
                    </p:nvSpPr>
                    <p:spPr>
                      <a:xfrm>
                        <a:off x="1536"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400" name="Google Shape;400;p46"/>
                      <p:cNvSpPr/>
                      <p:nvPr/>
                    </p:nvSpPr>
                    <p:spPr>
                      <a:xfrm>
                        <a:off x="1632"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401" name="Google Shape;401;p46"/>
                      <p:cNvSpPr/>
                      <p:nvPr/>
                    </p:nvSpPr>
                    <p:spPr>
                      <a:xfrm>
                        <a:off x="1728"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sp>
                    <p:nvSpPr>
                      <p:cNvPr id="402" name="Google Shape;402;p46"/>
                      <p:cNvSpPr/>
                      <p:nvPr/>
                    </p:nvSpPr>
                    <p:spPr>
                      <a:xfrm>
                        <a:off x="1824" y="1536"/>
                        <a:ext cx="0" cy="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00767" tIns="50367" rIns="100767" bIns="50367" anchor="ctr" anchorCtr="0">
                        <a:noAutofit/>
                      </a:bodyPr>
                      <a:lstStyle/>
                      <a:p>
                        <a:pPr algn="ctr">
                          <a:lnSpc>
                            <a:spcPct val="93000"/>
                          </a:lnSpc>
                          <a:buClr>
                            <a:srgbClr val="000000"/>
                          </a:buClr>
                          <a:buSzPts val="1100"/>
                        </a:pPr>
                        <a:endParaRPr sz="1467">
                          <a:solidFill>
                            <a:schemeClr val="lt1"/>
                          </a:solidFill>
                          <a:latin typeface="Arial"/>
                          <a:ea typeface="Arial"/>
                          <a:cs typeface="Arial"/>
                          <a:sym typeface="Arial"/>
                        </a:endParaRPr>
                      </a:p>
                    </p:txBody>
                  </p:sp>
                </p:grpSp>
              </p:grpSp>
            </p:grpSp>
          </p:grpSp>
          <p:sp>
            <p:nvSpPr>
              <p:cNvPr id="403" name="Google Shape;403;p46"/>
              <p:cNvSpPr txBox="1"/>
              <p:nvPr/>
            </p:nvSpPr>
            <p:spPr>
              <a:xfrm>
                <a:off x="2786" y="2708"/>
                <a:ext cx="1500" cy="300"/>
              </a:xfrm>
              <a:prstGeom prst="rect">
                <a:avLst/>
              </a:prstGeom>
              <a:noFill/>
              <a:ln>
                <a:noFill/>
              </a:ln>
            </p:spPr>
            <p:txBody>
              <a:bodyPr spcFirstLastPara="1" wrap="square" lIns="100767" tIns="50367" rIns="100767" bIns="50367" anchor="t" anchorCtr="0">
                <a:noAutofit/>
              </a:bodyPr>
              <a:lstStyle/>
              <a:p>
                <a:pPr>
                  <a:lnSpc>
                    <a:spcPct val="93000"/>
                  </a:lnSpc>
                  <a:buClr>
                    <a:srgbClr val="000000"/>
                  </a:buClr>
                  <a:buSzPts val="700"/>
                </a:pPr>
                <a:r>
                  <a:rPr lang="en" sz="933">
                    <a:solidFill>
                      <a:schemeClr val="dk1"/>
                    </a:solidFill>
                    <a:latin typeface="Arial"/>
                    <a:ea typeface="Arial"/>
                    <a:cs typeface="Arial"/>
                    <a:sym typeface="Arial"/>
                  </a:rPr>
                  <a:t>Mean time between failure =652 days; Mean time to repair = 24 Hours</a:t>
                </a:r>
                <a:endParaRPr sz="1600"/>
              </a:p>
            </p:txBody>
          </p:sp>
        </p:grpSp>
      </p:grpSp>
    </p:spTree>
    <p:extLst>
      <p:ext uri="{BB962C8B-B14F-4D97-AF65-F5344CB8AC3E}">
        <p14:creationId xmlns:p14="http://schemas.microsoft.com/office/powerpoint/2010/main" val="286102827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RAID</a:t>
            </a:r>
            <a:endParaRPr sz="1600" dirty="0"/>
          </a:p>
        </p:txBody>
      </p:sp>
      <p:sp>
        <p:nvSpPr>
          <p:cNvPr id="2" name="Footer Placeholder 1">
            <a:extLst>
              <a:ext uri="{FF2B5EF4-FFF2-40B4-BE49-F238E27FC236}">
                <a16:creationId xmlns:a16="http://schemas.microsoft.com/office/drawing/2014/main" id="{50C6C222-59E6-4D9A-B0C1-367629E19382}"/>
              </a:ext>
            </a:extLst>
          </p:cNvPr>
          <p:cNvSpPr>
            <a:spLocks noGrp="1"/>
          </p:cNvSpPr>
          <p:nvPr>
            <p:ph type="ftr" sz="quarter" idx="11"/>
          </p:nvPr>
        </p:nvSpPr>
        <p:spPr/>
        <p:txBody>
          <a:bodyPr/>
          <a:lstStyle/>
          <a:p>
            <a:endParaRPr lang="en-US"/>
          </a:p>
        </p:txBody>
      </p:sp>
      <p:sp>
        <p:nvSpPr>
          <p:cNvPr id="410" name="Google Shape;410;p4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467</a:t>
            </a:fld>
            <a:endParaRPr/>
          </a:p>
        </p:txBody>
      </p:sp>
      <p:sp>
        <p:nvSpPr>
          <p:cNvPr id="411" name="Google Shape;411;p47"/>
          <p:cNvSpPr txBox="1">
            <a:spLocks noGrp="1"/>
          </p:cNvSpPr>
          <p:nvPr>
            <p:ph type="body" idx="4294967295"/>
          </p:nvPr>
        </p:nvSpPr>
        <p:spPr>
          <a:xfrm>
            <a:off x="667062" y="1845468"/>
            <a:ext cx="7885113" cy="3167063"/>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900"/>
              <a:buNone/>
            </a:pPr>
            <a:r>
              <a:rPr lang="en" sz="2533" dirty="0">
                <a:solidFill>
                  <a:schemeClr val="dk1"/>
                </a:solidFill>
                <a:latin typeface="Calibri"/>
                <a:ea typeface="Calibri"/>
                <a:cs typeface="Calibri"/>
                <a:sym typeface="Calibri"/>
              </a:rPr>
              <a:t>RAID-0 : Disk striping provides no redundancy or fault tolerance but provides performance improvements for read/write functions</a:t>
            </a:r>
            <a:endParaRPr sz="1600" dirty="0"/>
          </a:p>
          <a:p>
            <a:pPr marL="203195" indent="-203195">
              <a:lnSpc>
                <a:spcPct val="90000"/>
              </a:lnSpc>
              <a:spcBef>
                <a:spcPts val="933"/>
              </a:spcBef>
              <a:buClr>
                <a:schemeClr val="dk1"/>
              </a:buClr>
              <a:buSzPts val="1900"/>
              <a:buNone/>
            </a:pPr>
            <a:r>
              <a:rPr lang="en" sz="2533" dirty="0">
                <a:solidFill>
                  <a:schemeClr val="dk1"/>
                </a:solidFill>
                <a:latin typeface="Calibri"/>
                <a:ea typeface="Calibri"/>
                <a:cs typeface="Calibri"/>
                <a:sym typeface="Calibri"/>
              </a:rPr>
              <a:t>RAID-1:  Disk Mirroring-Provides redundancy but is often considered to be the least efficient usage of space</a:t>
            </a:r>
            <a:endParaRPr sz="1600" dirty="0"/>
          </a:p>
          <a:p>
            <a:pPr marL="203195" indent="-203195">
              <a:lnSpc>
                <a:spcPct val="90000"/>
              </a:lnSpc>
              <a:spcBef>
                <a:spcPts val="933"/>
              </a:spcBef>
              <a:spcAft>
                <a:spcPts val="2133"/>
              </a:spcAft>
              <a:buClr>
                <a:schemeClr val="dk1"/>
              </a:buClr>
              <a:buSzPts val="1900"/>
              <a:buNone/>
            </a:pPr>
            <a:r>
              <a:rPr lang="en" sz="2533" dirty="0">
                <a:solidFill>
                  <a:schemeClr val="dk1"/>
                </a:solidFill>
                <a:latin typeface="Calibri"/>
                <a:ea typeface="Calibri"/>
                <a:cs typeface="Calibri"/>
                <a:sym typeface="Calibri"/>
              </a:rPr>
              <a:t>RAID-5: Disk Striping with Parity: Fault tolerance + Speed.  Restoration can be destructive</a:t>
            </a:r>
          </a:p>
          <a:p>
            <a:pPr marL="203195" indent="-203195">
              <a:lnSpc>
                <a:spcPct val="90000"/>
              </a:lnSpc>
              <a:spcBef>
                <a:spcPts val="933"/>
              </a:spcBef>
              <a:spcAft>
                <a:spcPts val="2133"/>
              </a:spcAft>
              <a:buClr>
                <a:schemeClr val="dk1"/>
              </a:buClr>
              <a:buSzPts val="1900"/>
              <a:buNone/>
            </a:pPr>
            <a:r>
              <a:rPr lang="en" sz="2533" dirty="0">
                <a:solidFill>
                  <a:schemeClr val="dk1"/>
                </a:solidFill>
                <a:latin typeface="Calibri"/>
                <a:ea typeface="Calibri"/>
                <a:cs typeface="Calibri"/>
                <a:sym typeface="Calibri"/>
              </a:rPr>
              <a:t>RAID-6  Double Parity Drives</a:t>
            </a:r>
          </a:p>
          <a:p>
            <a:pPr marL="203195" indent="-203195">
              <a:lnSpc>
                <a:spcPct val="90000"/>
              </a:lnSpc>
              <a:spcBef>
                <a:spcPts val="933"/>
              </a:spcBef>
              <a:spcAft>
                <a:spcPts val="2133"/>
              </a:spcAft>
              <a:buClr>
                <a:schemeClr val="dk1"/>
              </a:buClr>
              <a:buSzPts val="1900"/>
              <a:buNone/>
            </a:pPr>
            <a:r>
              <a:rPr lang="en" sz="2533" dirty="0">
                <a:solidFill>
                  <a:schemeClr val="dk1"/>
                </a:solidFill>
                <a:latin typeface="Calibri"/>
                <a:cs typeface="Calibri"/>
                <a:sym typeface="Calibri"/>
              </a:rPr>
              <a:t>RAID-10  Mirrored Stripe Set</a:t>
            </a:r>
            <a:endParaRPr sz="1600" dirty="0"/>
          </a:p>
        </p:txBody>
      </p:sp>
    </p:spTree>
    <p:extLst>
      <p:ext uri="{BB962C8B-B14F-4D97-AF65-F5344CB8AC3E}">
        <p14:creationId xmlns:p14="http://schemas.microsoft.com/office/powerpoint/2010/main" val="108008953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Redundant Servers</a:t>
            </a:r>
            <a:endParaRPr sz="1600" dirty="0"/>
          </a:p>
        </p:txBody>
      </p:sp>
      <p:sp>
        <p:nvSpPr>
          <p:cNvPr id="2" name="Footer Placeholder 1">
            <a:extLst>
              <a:ext uri="{FF2B5EF4-FFF2-40B4-BE49-F238E27FC236}">
                <a16:creationId xmlns:a16="http://schemas.microsoft.com/office/drawing/2014/main" id="{F417C4A7-7F7A-43BF-A87F-0B80F1305703}"/>
              </a:ext>
            </a:extLst>
          </p:cNvPr>
          <p:cNvSpPr>
            <a:spLocks noGrp="1"/>
          </p:cNvSpPr>
          <p:nvPr>
            <p:ph type="ftr" sz="quarter" idx="11"/>
          </p:nvPr>
        </p:nvSpPr>
        <p:spPr/>
        <p:txBody>
          <a:bodyPr/>
          <a:lstStyle/>
          <a:p>
            <a:endParaRPr lang="en-US"/>
          </a:p>
        </p:txBody>
      </p:sp>
      <p:sp>
        <p:nvSpPr>
          <p:cNvPr id="418" name="Google Shape;418;p4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468</a:t>
            </a:fld>
            <a:endParaRPr/>
          </a:p>
        </p:txBody>
      </p:sp>
      <p:sp>
        <p:nvSpPr>
          <p:cNvPr id="419" name="Google Shape;419;p48"/>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Primary server mirrors data to secondary server</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If primary fails it rolls over to secondary</a:t>
            </a:r>
            <a:endParaRPr sz="1600"/>
          </a:p>
          <a:p>
            <a:pPr marL="626518" lvl="1" indent="-203195">
              <a:lnSpc>
                <a:spcPct val="90000"/>
              </a:lnSpc>
              <a:spcBef>
                <a:spcPts val="400"/>
              </a:spcBef>
              <a:spcAft>
                <a:spcPts val="2133"/>
              </a:spcAft>
              <a:buClr>
                <a:schemeClr val="dk1"/>
              </a:buClr>
              <a:buSzPts val="1600"/>
              <a:buFont typeface="Arial"/>
              <a:buChar char="•"/>
            </a:pPr>
            <a:r>
              <a:rPr lang="en" sz="2133">
                <a:solidFill>
                  <a:schemeClr val="dk1"/>
                </a:solidFill>
                <a:latin typeface="Calibri"/>
                <a:ea typeface="Calibri"/>
                <a:cs typeface="Calibri"/>
                <a:sym typeface="Calibri"/>
              </a:rPr>
              <a:t>Server fault tolerance</a:t>
            </a:r>
            <a:endParaRPr sz="1600"/>
          </a:p>
        </p:txBody>
      </p:sp>
      <p:pic>
        <p:nvPicPr>
          <p:cNvPr id="420" name="Google Shape;420;p48" descr="redundant"/>
          <p:cNvPicPr preferRelativeResize="0"/>
          <p:nvPr/>
        </p:nvPicPr>
        <p:blipFill rotWithShape="1">
          <a:blip r:embed="rId3">
            <a:alphaModFix/>
          </a:blip>
          <a:srcRect/>
          <a:stretch/>
        </p:blipFill>
        <p:spPr>
          <a:xfrm>
            <a:off x="4022401" y="3781208"/>
            <a:ext cx="4933440" cy="1911981"/>
          </a:xfrm>
          <a:prstGeom prst="rect">
            <a:avLst/>
          </a:prstGeom>
          <a:noFill/>
          <a:ln>
            <a:noFill/>
          </a:ln>
        </p:spPr>
      </p:pic>
    </p:spTree>
    <p:extLst>
      <p:ext uri="{BB962C8B-B14F-4D97-AF65-F5344CB8AC3E}">
        <p14:creationId xmlns:p14="http://schemas.microsoft.com/office/powerpoint/2010/main" val="1571790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Clustering</a:t>
            </a:r>
            <a:endParaRPr sz="1600" dirty="0"/>
          </a:p>
        </p:txBody>
      </p:sp>
      <p:sp>
        <p:nvSpPr>
          <p:cNvPr id="2" name="Footer Placeholder 1">
            <a:extLst>
              <a:ext uri="{FF2B5EF4-FFF2-40B4-BE49-F238E27FC236}">
                <a16:creationId xmlns:a16="http://schemas.microsoft.com/office/drawing/2014/main" id="{D0C0418A-17A9-4777-872F-31EAF9072E7B}"/>
              </a:ext>
            </a:extLst>
          </p:cNvPr>
          <p:cNvSpPr>
            <a:spLocks noGrp="1"/>
          </p:cNvSpPr>
          <p:nvPr>
            <p:ph type="ftr" sz="quarter" idx="11"/>
          </p:nvPr>
        </p:nvSpPr>
        <p:spPr/>
        <p:txBody>
          <a:bodyPr/>
          <a:lstStyle/>
          <a:p>
            <a:endParaRPr lang="en-US"/>
          </a:p>
        </p:txBody>
      </p:sp>
      <p:sp>
        <p:nvSpPr>
          <p:cNvPr id="427" name="Google Shape;427;p4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469</a:t>
            </a:fld>
            <a:endParaRPr/>
          </a:p>
        </p:txBody>
      </p:sp>
      <p:sp>
        <p:nvSpPr>
          <p:cNvPr id="428" name="Google Shape;428;p49"/>
          <p:cNvSpPr txBox="1">
            <a:spLocks noGrp="1"/>
          </p:cNvSpPr>
          <p:nvPr>
            <p:ph type="body" idx="4294967295"/>
          </p:nvPr>
        </p:nvSpPr>
        <p:spPr>
          <a:xfrm>
            <a:off x="0" y="1392238"/>
            <a:ext cx="8609013" cy="2587625"/>
          </a:xfrm>
          <a:prstGeom prst="rect">
            <a:avLst/>
          </a:prstGeom>
          <a:noFill/>
          <a:ln>
            <a:noFill/>
          </a:ln>
        </p:spPr>
        <p:txBody>
          <a:bodyPr spcFirstLastPara="1" wrap="square" lIns="100767" tIns="50367" rIns="100767" bIns="50367" anchor="t" anchorCtr="0">
            <a:noAutofit/>
          </a:bodyPr>
          <a:lstStyle/>
          <a:p>
            <a:pPr marL="253994" indent="-253994">
              <a:lnSpc>
                <a:spcPct val="70000"/>
              </a:lnSpc>
              <a:buClr>
                <a:schemeClr val="accent3"/>
              </a:buClr>
              <a:buSzPts val="1800"/>
              <a:buFont typeface="Noto Sans Symbols"/>
              <a:buChar char="●"/>
            </a:pPr>
            <a:r>
              <a:rPr lang="en" sz="2400">
                <a:solidFill>
                  <a:schemeClr val="dk1"/>
                </a:solidFill>
                <a:latin typeface="Calibri"/>
                <a:ea typeface="Calibri"/>
                <a:cs typeface="Calibri"/>
                <a:sym typeface="Calibri"/>
              </a:rPr>
              <a:t>Group of servers that are managed as a single system</a:t>
            </a:r>
            <a:br>
              <a:rPr lang="en"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marL="253994" indent="-253994">
              <a:lnSpc>
                <a:spcPct val="70000"/>
              </a:lnSpc>
              <a:spcBef>
                <a:spcPts val="667"/>
              </a:spcBef>
              <a:buClr>
                <a:schemeClr val="accent3"/>
              </a:buClr>
              <a:buSzPts val="1800"/>
              <a:buFont typeface="Noto Sans Symbols"/>
              <a:buChar char="●"/>
            </a:pPr>
            <a:r>
              <a:rPr lang="en" sz="2400">
                <a:solidFill>
                  <a:schemeClr val="dk1"/>
                </a:solidFill>
                <a:latin typeface="Calibri"/>
                <a:ea typeface="Calibri"/>
                <a:cs typeface="Calibri"/>
                <a:sym typeface="Calibri"/>
              </a:rPr>
              <a:t>Higher availability, greater scalability, easier to manage instead of individual systems</a:t>
            </a:r>
            <a:br>
              <a:rPr lang="en"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marL="253994" indent="-253994">
              <a:lnSpc>
                <a:spcPct val="70000"/>
              </a:lnSpc>
              <a:spcBef>
                <a:spcPts val="667"/>
              </a:spcBef>
              <a:buClr>
                <a:schemeClr val="accent3"/>
              </a:buClr>
              <a:buSzPts val="1800"/>
              <a:buFont typeface="Noto Sans Symbols"/>
              <a:buChar char="●"/>
            </a:pPr>
            <a:r>
              <a:rPr lang="en" sz="2400">
                <a:solidFill>
                  <a:schemeClr val="dk1"/>
                </a:solidFill>
                <a:latin typeface="Calibri"/>
                <a:ea typeface="Calibri"/>
                <a:cs typeface="Calibri"/>
                <a:sym typeface="Calibri"/>
              </a:rPr>
              <a:t>May provide redundancy, load balancing, or both.</a:t>
            </a:r>
            <a:endParaRPr sz="1600"/>
          </a:p>
          <a:p>
            <a:pPr marL="575719" lvl="1" indent="-211661">
              <a:lnSpc>
                <a:spcPct val="70000"/>
              </a:lnSpc>
              <a:spcBef>
                <a:spcPts val="400"/>
              </a:spcBef>
              <a:buClr>
                <a:schemeClr val="dk1"/>
              </a:buClr>
              <a:buSzPts val="1500"/>
              <a:buFont typeface="Noto Sans Symbols"/>
              <a:buChar char="●"/>
            </a:pPr>
            <a:r>
              <a:rPr lang="en" sz="2000">
                <a:solidFill>
                  <a:schemeClr val="dk1"/>
                </a:solidFill>
                <a:latin typeface="Calibri"/>
                <a:ea typeface="Calibri"/>
                <a:cs typeface="Calibri"/>
                <a:sym typeface="Calibri"/>
              </a:rPr>
              <a:t>Active/Active</a:t>
            </a:r>
            <a:endParaRPr sz="1600"/>
          </a:p>
          <a:p>
            <a:pPr marL="575719" lvl="1" indent="-211661">
              <a:lnSpc>
                <a:spcPct val="70000"/>
              </a:lnSpc>
              <a:spcBef>
                <a:spcPts val="400"/>
              </a:spcBef>
              <a:buClr>
                <a:schemeClr val="dk1"/>
              </a:buClr>
              <a:buSzPts val="1500"/>
              <a:buFont typeface="Noto Sans Symbols"/>
              <a:buChar char="●"/>
            </a:pPr>
            <a:r>
              <a:rPr lang="en" sz="2000">
                <a:solidFill>
                  <a:schemeClr val="dk1"/>
                </a:solidFill>
                <a:latin typeface="Calibri"/>
                <a:ea typeface="Calibri"/>
                <a:cs typeface="Calibri"/>
                <a:sym typeface="Calibri"/>
              </a:rPr>
              <a:t>Active/Passive  </a:t>
            </a:r>
            <a:br>
              <a:rPr lang="en" sz="20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marL="253994" indent="-253994">
              <a:lnSpc>
                <a:spcPct val="70000"/>
              </a:lnSpc>
              <a:spcBef>
                <a:spcPts val="667"/>
              </a:spcBef>
              <a:buClr>
                <a:schemeClr val="accent3"/>
              </a:buClr>
              <a:buSzPts val="1800"/>
              <a:buFont typeface="Noto Sans Symbols"/>
              <a:buChar char="●"/>
            </a:pPr>
            <a:r>
              <a:rPr lang="en" sz="2400">
                <a:solidFill>
                  <a:schemeClr val="dk1"/>
                </a:solidFill>
                <a:latin typeface="Calibri"/>
                <a:ea typeface="Calibri"/>
                <a:cs typeface="Calibri"/>
                <a:sym typeface="Calibri"/>
              </a:rPr>
              <a:t>Cluster looks like a single server to the user</a:t>
            </a:r>
            <a:endParaRPr sz="1600"/>
          </a:p>
          <a:p>
            <a:pPr marL="575719" lvl="1" indent="-211661">
              <a:lnSpc>
                <a:spcPct val="70000"/>
              </a:lnSpc>
              <a:spcBef>
                <a:spcPts val="400"/>
              </a:spcBef>
              <a:spcAft>
                <a:spcPts val="2133"/>
              </a:spcAft>
              <a:buClr>
                <a:schemeClr val="dk1"/>
              </a:buClr>
              <a:buSzPts val="1500"/>
              <a:buFont typeface="Noto Sans Symbols"/>
              <a:buChar char="●"/>
            </a:pPr>
            <a:r>
              <a:rPr lang="en" sz="2000">
                <a:solidFill>
                  <a:schemeClr val="dk1"/>
                </a:solidFill>
                <a:latin typeface="Calibri"/>
                <a:ea typeface="Calibri"/>
                <a:cs typeface="Calibri"/>
                <a:sym typeface="Calibri"/>
              </a:rPr>
              <a:t>Server farm</a:t>
            </a:r>
            <a:endParaRPr sz="1600"/>
          </a:p>
        </p:txBody>
      </p:sp>
      <p:grpSp>
        <p:nvGrpSpPr>
          <p:cNvPr id="429" name="Google Shape;429;p49"/>
          <p:cNvGrpSpPr/>
          <p:nvPr/>
        </p:nvGrpSpPr>
        <p:grpSpPr>
          <a:xfrm>
            <a:off x="3388663" y="4474961"/>
            <a:ext cx="5962537" cy="693145"/>
            <a:chOff x="1200" y="2928"/>
            <a:chExt cx="3756" cy="600"/>
          </a:xfrm>
        </p:grpSpPr>
        <p:grpSp>
          <p:nvGrpSpPr>
            <p:cNvPr id="430" name="Google Shape;430;p49"/>
            <p:cNvGrpSpPr/>
            <p:nvPr/>
          </p:nvGrpSpPr>
          <p:grpSpPr>
            <a:xfrm>
              <a:off x="3408" y="2928"/>
              <a:ext cx="0" cy="600"/>
              <a:chOff x="1392" y="2400"/>
              <a:chExt cx="0" cy="300"/>
            </a:xfrm>
          </p:grpSpPr>
          <p:sp>
            <p:nvSpPr>
              <p:cNvPr id="431" name="Google Shape;431;p49"/>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432" name="Google Shape;432;p49"/>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49"/>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434" name="Google Shape;434;p49"/>
            <p:cNvGrpSpPr/>
            <p:nvPr/>
          </p:nvGrpSpPr>
          <p:grpSpPr>
            <a:xfrm>
              <a:off x="3888" y="2928"/>
              <a:ext cx="0" cy="600"/>
              <a:chOff x="1392" y="2400"/>
              <a:chExt cx="0" cy="300"/>
            </a:xfrm>
          </p:grpSpPr>
          <p:sp>
            <p:nvSpPr>
              <p:cNvPr id="435" name="Google Shape;435;p49"/>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436" name="Google Shape;436;p49"/>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437" name="Google Shape;437;p49"/>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438" name="Google Shape;438;p49"/>
            <p:cNvGrpSpPr/>
            <p:nvPr/>
          </p:nvGrpSpPr>
          <p:grpSpPr>
            <a:xfrm>
              <a:off x="4368" y="2928"/>
              <a:ext cx="0" cy="600"/>
              <a:chOff x="1392" y="2400"/>
              <a:chExt cx="0" cy="300"/>
            </a:xfrm>
          </p:grpSpPr>
          <p:sp>
            <p:nvSpPr>
              <p:cNvPr id="439" name="Google Shape;439;p49"/>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440" name="Google Shape;440;p49"/>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49"/>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442" name="Google Shape;442;p49"/>
            <p:cNvGrpSpPr/>
            <p:nvPr/>
          </p:nvGrpSpPr>
          <p:grpSpPr>
            <a:xfrm>
              <a:off x="4896" y="2928"/>
              <a:ext cx="0" cy="600"/>
              <a:chOff x="1392" y="2400"/>
              <a:chExt cx="0" cy="300"/>
            </a:xfrm>
          </p:grpSpPr>
          <p:sp>
            <p:nvSpPr>
              <p:cNvPr id="443" name="Google Shape;443;p49"/>
              <p:cNvSpPr/>
              <p:nvPr/>
            </p:nvSpPr>
            <p:spPr>
              <a:xfrm>
                <a:off x="1392" y="2400"/>
                <a:ext cx="0" cy="300"/>
              </a:xfrm>
              <a:prstGeom prst="cube">
                <a:avLst>
                  <a:gd name="adj" fmla="val 4583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cxnSp>
            <p:nvCxnSpPr>
              <p:cNvPr id="444" name="Google Shape;444;p49"/>
              <p:cNvCxnSpPr/>
              <p:nvPr/>
            </p:nvCxnSpPr>
            <p:spPr>
              <a:xfrm>
                <a:off x="1392" y="2566"/>
                <a:ext cx="0" cy="0"/>
              </a:xfrm>
              <a:prstGeom prst="straightConnector1">
                <a:avLst/>
              </a:prstGeom>
              <a:noFill/>
              <a:ln w="9525" cap="flat" cmpd="sng">
                <a:solidFill>
                  <a:schemeClr val="dk1"/>
                </a:solidFill>
                <a:prstDash val="solid"/>
                <a:round/>
                <a:headEnd type="none" w="med" len="med"/>
                <a:tailEnd type="none" w="med" len="med"/>
              </a:ln>
            </p:spPr>
          </p:cxnSp>
          <p:cxnSp>
            <p:nvCxnSpPr>
              <p:cNvPr id="445" name="Google Shape;445;p49"/>
              <p:cNvCxnSpPr/>
              <p:nvPr/>
            </p:nvCxnSpPr>
            <p:spPr>
              <a:xfrm>
                <a:off x="1392" y="2518"/>
                <a:ext cx="0" cy="0"/>
              </a:xfrm>
              <a:prstGeom prst="straightConnector1">
                <a:avLst/>
              </a:prstGeom>
              <a:noFill/>
              <a:ln w="9525" cap="flat" cmpd="sng">
                <a:solidFill>
                  <a:schemeClr val="dk1"/>
                </a:solidFill>
                <a:prstDash val="solid"/>
                <a:round/>
                <a:headEnd type="none" w="med" len="med"/>
                <a:tailEnd type="none" w="med" len="med"/>
              </a:ln>
            </p:spPr>
          </p:cxnSp>
        </p:grpSp>
        <p:grpSp>
          <p:nvGrpSpPr>
            <p:cNvPr id="446" name="Google Shape;446;p49"/>
            <p:cNvGrpSpPr/>
            <p:nvPr/>
          </p:nvGrpSpPr>
          <p:grpSpPr>
            <a:xfrm>
              <a:off x="1200" y="2976"/>
              <a:ext cx="345" cy="496"/>
              <a:chOff x="1776" y="1292"/>
              <a:chExt cx="345" cy="496"/>
            </a:xfrm>
          </p:grpSpPr>
          <p:sp>
            <p:nvSpPr>
              <p:cNvPr id="447" name="Google Shape;447;p49"/>
              <p:cNvSpPr/>
              <p:nvPr/>
            </p:nvSpPr>
            <p:spPr>
              <a:xfrm>
                <a:off x="1776" y="1488"/>
                <a:ext cx="300" cy="300"/>
              </a:xfrm>
              <a:prstGeom prst="cube">
                <a:avLst>
                  <a:gd name="adj" fmla="val 49583"/>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sp>
            <p:nvSpPr>
              <p:cNvPr id="448" name="Google Shape;448;p49"/>
              <p:cNvSpPr/>
              <p:nvPr/>
            </p:nvSpPr>
            <p:spPr>
              <a:xfrm>
                <a:off x="1821" y="1292"/>
                <a:ext cx="300" cy="300"/>
              </a:xfrm>
              <a:prstGeom prst="cube">
                <a:avLst>
                  <a:gd name="adj" fmla="val 25000"/>
                </a:avLst>
              </a:prstGeom>
              <a:gradFill>
                <a:gsLst>
                  <a:gs pos="0">
                    <a:schemeClr val="dk1"/>
                  </a:gs>
                  <a:gs pos="50000">
                    <a:schemeClr val="lt1"/>
                  </a:gs>
                  <a:gs pos="100000">
                    <a:schemeClr val="dk1"/>
                  </a:gs>
                </a:gsLst>
                <a:lin ang="18900044" scaled="0"/>
              </a:gradFill>
              <a:ln w="9525" cap="flat" cmpd="sng">
                <a:solidFill>
                  <a:schemeClr val="dk1"/>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sp>
            <p:nvSpPr>
              <p:cNvPr id="449" name="Google Shape;449;p49"/>
              <p:cNvSpPr/>
              <p:nvPr/>
            </p:nvSpPr>
            <p:spPr>
              <a:xfrm>
                <a:off x="1851" y="1402"/>
                <a:ext cx="201" cy="178"/>
              </a:xfrm>
              <a:prstGeom prst="rect">
                <a:avLst/>
              </a:prstGeom>
              <a:gradFill>
                <a:gsLst>
                  <a:gs pos="0">
                    <a:schemeClr val="hlink"/>
                  </a:gs>
                  <a:gs pos="50000">
                    <a:schemeClr val="lt1"/>
                  </a:gs>
                  <a:gs pos="100000">
                    <a:schemeClr val="hlink"/>
                  </a:gs>
                </a:gsLst>
                <a:lin ang="2700006" scaled="0"/>
              </a:gradFill>
              <a:ln w="9525" cap="flat" cmpd="sng">
                <a:solidFill>
                  <a:schemeClr val="lt2"/>
                </a:solidFill>
                <a:prstDash val="solid"/>
                <a:miter lim="800000"/>
                <a:headEnd type="none" w="sm" len="sm"/>
                <a:tailEnd type="none" w="sm" len="sm"/>
              </a:ln>
            </p:spPr>
            <p:txBody>
              <a:bodyPr spcFirstLastPara="1" wrap="square" lIns="100767" tIns="50367" rIns="100767" bIns="50367" anchor="ctr" anchorCtr="0">
                <a:noAutofit/>
              </a:bodyPr>
              <a:lstStyle/>
              <a:p>
                <a:pPr algn="ctr">
                  <a:lnSpc>
                    <a:spcPct val="93000"/>
                  </a:lnSpc>
                </a:pPr>
                <a:endParaRPr sz="1467">
                  <a:solidFill>
                    <a:schemeClr val="dk1"/>
                  </a:solidFill>
                  <a:latin typeface="Arial"/>
                  <a:ea typeface="Arial"/>
                  <a:cs typeface="Arial"/>
                  <a:sym typeface="Arial"/>
                </a:endParaRPr>
              </a:p>
            </p:txBody>
          </p:sp>
        </p:grpSp>
        <p:cxnSp>
          <p:nvCxnSpPr>
            <p:cNvPr id="450" name="Google Shape;450;p49"/>
            <p:cNvCxnSpPr/>
            <p:nvPr/>
          </p:nvCxnSpPr>
          <p:spPr>
            <a:xfrm>
              <a:off x="4656" y="3264"/>
              <a:ext cx="300" cy="0"/>
            </a:xfrm>
            <a:prstGeom prst="straightConnector1">
              <a:avLst/>
            </a:prstGeom>
            <a:noFill/>
            <a:ln w="19050" cap="flat" cmpd="sng">
              <a:solidFill>
                <a:srgbClr val="000000"/>
              </a:solidFill>
              <a:prstDash val="solid"/>
              <a:round/>
              <a:headEnd type="none" w="med" len="med"/>
              <a:tailEnd type="none" w="med" len="med"/>
            </a:ln>
          </p:spPr>
        </p:cxnSp>
        <p:cxnSp>
          <p:nvCxnSpPr>
            <p:cNvPr id="451" name="Google Shape;451;p49"/>
            <p:cNvCxnSpPr/>
            <p:nvPr/>
          </p:nvCxnSpPr>
          <p:spPr>
            <a:xfrm>
              <a:off x="4176" y="3264"/>
              <a:ext cx="300" cy="0"/>
            </a:xfrm>
            <a:prstGeom prst="straightConnector1">
              <a:avLst/>
            </a:prstGeom>
            <a:noFill/>
            <a:ln w="19050" cap="flat" cmpd="sng">
              <a:solidFill>
                <a:srgbClr val="000000"/>
              </a:solidFill>
              <a:prstDash val="solid"/>
              <a:round/>
              <a:headEnd type="none" w="med" len="med"/>
              <a:tailEnd type="none" w="med" len="med"/>
            </a:ln>
          </p:spPr>
        </p:cxnSp>
        <p:cxnSp>
          <p:nvCxnSpPr>
            <p:cNvPr id="452" name="Google Shape;452;p49"/>
            <p:cNvCxnSpPr/>
            <p:nvPr/>
          </p:nvCxnSpPr>
          <p:spPr>
            <a:xfrm>
              <a:off x="3696" y="3264"/>
              <a:ext cx="300" cy="0"/>
            </a:xfrm>
            <a:prstGeom prst="straightConnector1">
              <a:avLst/>
            </a:prstGeom>
            <a:noFill/>
            <a:ln w="19050" cap="flat" cmpd="sng">
              <a:solidFill>
                <a:srgbClr val="000000"/>
              </a:solidFill>
              <a:prstDash val="solid"/>
              <a:round/>
              <a:headEnd type="none" w="med" len="med"/>
              <a:tailEnd type="none" w="med" len="med"/>
            </a:ln>
          </p:spPr>
        </p:cxnSp>
        <p:cxnSp>
          <p:nvCxnSpPr>
            <p:cNvPr id="453" name="Google Shape;453;p49"/>
            <p:cNvCxnSpPr/>
            <p:nvPr/>
          </p:nvCxnSpPr>
          <p:spPr>
            <a:xfrm>
              <a:off x="1584" y="3216"/>
              <a:ext cx="1800" cy="0"/>
            </a:xfrm>
            <a:prstGeom prst="straightConnector1">
              <a:avLst/>
            </a:prstGeom>
            <a:noFill/>
            <a:ln w="25400" cap="flat" cmpd="sng">
              <a:solidFill>
                <a:srgbClr val="000000"/>
              </a:solidFill>
              <a:prstDash val="solid"/>
              <a:round/>
              <a:headEnd type="none" w="med" len="med"/>
              <a:tailEnd type="triangle" w="med" len="med"/>
            </a:ln>
          </p:spPr>
        </p:cxnSp>
      </p:grpSp>
    </p:spTree>
    <p:extLst>
      <p:ext uri="{BB962C8B-B14F-4D97-AF65-F5344CB8AC3E}">
        <p14:creationId xmlns:p14="http://schemas.microsoft.com/office/powerpoint/2010/main" val="877435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p:nvPr/>
        </p:nvSpPr>
        <p:spPr>
          <a:xfrm>
            <a:off x="2780211" y="411024"/>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Business Managers</a:t>
            </a:r>
            <a:endParaRPr sz="4000" kern="0">
              <a:solidFill>
                <a:srgbClr val="000000"/>
              </a:solidFill>
              <a:latin typeface="Assistant"/>
              <a:ea typeface="Assistant"/>
              <a:cs typeface="Assistant"/>
              <a:sym typeface="Assistant"/>
            </a:endParaRPr>
          </a:p>
        </p:txBody>
      </p:sp>
      <p:sp>
        <p:nvSpPr>
          <p:cNvPr id="401" name="Google Shape;401;p56"/>
          <p:cNvSpPr txBox="1"/>
          <p:nvPr/>
        </p:nvSpPr>
        <p:spPr>
          <a:xfrm>
            <a:off x="697685" y="1844010"/>
            <a:ext cx="10153200" cy="3038800"/>
          </a:xfrm>
          <a:prstGeom prst="rect">
            <a:avLst/>
          </a:prstGeom>
          <a:noFill/>
          <a:ln>
            <a:noFill/>
          </a:ln>
        </p:spPr>
        <p:txBody>
          <a:bodyPr spcFirstLastPara="1" wrap="square" lIns="100767" tIns="50367" rIns="100767" bIns="50367" anchor="t" anchorCtr="0">
            <a:noAutofit/>
          </a:bodyPr>
          <a:lstStyle/>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business operations.  </a:t>
            </a:r>
            <a:r>
              <a:rPr lang="en-US" sz="2133" kern="0" dirty="0">
                <a:solidFill>
                  <a:srgbClr val="000000"/>
                </a:solidFill>
                <a:latin typeface="Assistant"/>
                <a:ea typeface="Assistant"/>
                <a:cs typeface="Assistant"/>
                <a:sym typeface="Assistant"/>
              </a:rPr>
              <a:t>The individual lines of business are our customers</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Provide direction to ensure security is implemented in such a way as to meet business objectives</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security enforcement and direction</a:t>
            </a:r>
            <a:endParaRPr sz="2133" kern="0" dirty="0">
              <a:solidFill>
                <a:srgbClr val="000000"/>
              </a:solidFill>
              <a:latin typeface="Assistant"/>
              <a:ea typeface="Assistant"/>
              <a:cs typeface="Assistant"/>
              <a:sym typeface="Assistant"/>
            </a:endParaRPr>
          </a:p>
          <a:p>
            <a:pPr marL="609585" defTabSz="1219170">
              <a:buClr>
                <a:srgbClr val="000000"/>
              </a:buClr>
            </a:pPr>
            <a:endParaRPr sz="2133" kern="0" dirty="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Responsible for day-to-day </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Monitoring</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Reporting</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Disciplinary actions</a:t>
            </a:r>
            <a:endParaRPr sz="1600" kern="0" dirty="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dirty="0">
                <a:solidFill>
                  <a:srgbClr val="000000"/>
                </a:solidFill>
                <a:latin typeface="Assistant"/>
                <a:ea typeface="Assistant"/>
                <a:cs typeface="Assistant"/>
                <a:sym typeface="Assistant"/>
              </a:rPr>
              <a:t>Compliance</a:t>
            </a:r>
            <a:endParaRPr sz="1600" kern="0" dirty="0">
              <a:solidFill>
                <a:srgbClr val="000000"/>
              </a:solidFill>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5E9FAED8-9250-47B2-B4AA-29CCC0AB8596}"/>
              </a:ext>
            </a:extLst>
          </p:cNvPr>
          <p:cNvSpPr>
            <a:spLocks noGrp="1"/>
          </p:cNvSpPr>
          <p:nvPr>
            <p:ph type="ftr" sz="quarter" idx="11"/>
          </p:nvPr>
        </p:nvSpPr>
        <p:spPr/>
        <p:txBody>
          <a:bodyPr/>
          <a:lstStyle/>
          <a:p>
            <a:endParaRPr lang="en-US"/>
          </a:p>
        </p:txBody>
      </p:sp>
      <p:sp>
        <p:nvSpPr>
          <p:cNvPr id="402" name="Google Shape;402;p5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47</a:t>
            </a:fld>
            <a:endParaRPr kern="0">
              <a:solidFill>
                <a:srgbClr val="000000"/>
              </a:solidFill>
            </a:endParaRPr>
          </a:p>
        </p:txBody>
      </p:sp>
    </p:spTree>
    <p:extLst>
      <p:ext uri="{BB962C8B-B14F-4D97-AF65-F5344CB8AC3E}">
        <p14:creationId xmlns:p14="http://schemas.microsoft.com/office/powerpoint/2010/main" val="384218656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buSzPts val="2500"/>
            </a:pPr>
            <a:r>
              <a:rPr lang="en" sz="3333" dirty="0">
                <a:solidFill>
                  <a:srgbClr val="30517D"/>
                </a:solidFill>
              </a:rPr>
              <a:t>Uninterruptible Power Supply</a:t>
            </a:r>
            <a:endParaRPr sz="1600" dirty="0"/>
          </a:p>
        </p:txBody>
      </p:sp>
      <p:sp>
        <p:nvSpPr>
          <p:cNvPr id="2" name="Footer Placeholder 1">
            <a:extLst>
              <a:ext uri="{FF2B5EF4-FFF2-40B4-BE49-F238E27FC236}">
                <a16:creationId xmlns:a16="http://schemas.microsoft.com/office/drawing/2014/main" id="{9774F750-AA38-4A26-9618-4E41EB8BD83D}"/>
              </a:ext>
            </a:extLst>
          </p:cNvPr>
          <p:cNvSpPr>
            <a:spLocks noGrp="1"/>
          </p:cNvSpPr>
          <p:nvPr>
            <p:ph type="ftr" sz="quarter" idx="11"/>
          </p:nvPr>
        </p:nvSpPr>
        <p:spPr/>
        <p:txBody>
          <a:bodyPr/>
          <a:lstStyle/>
          <a:p>
            <a:endParaRPr lang="en-US"/>
          </a:p>
        </p:txBody>
      </p:sp>
      <p:sp>
        <p:nvSpPr>
          <p:cNvPr id="460" name="Google Shape;460;p5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470</a:t>
            </a:fld>
            <a:endParaRPr/>
          </a:p>
        </p:txBody>
      </p:sp>
      <p:sp>
        <p:nvSpPr>
          <p:cNvPr id="461" name="Google Shape;461;p50"/>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200"/>
              <a:buFont typeface="Arial"/>
              <a:buChar char="•"/>
            </a:pPr>
            <a:r>
              <a:rPr lang="en" sz="1600">
                <a:solidFill>
                  <a:schemeClr val="dk1"/>
                </a:solidFill>
                <a:latin typeface="Calibri"/>
                <a:ea typeface="Calibri"/>
                <a:cs typeface="Calibri"/>
                <a:sym typeface="Calibri"/>
              </a:rPr>
              <a:t>Issues to Consider</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Size of load UPS can support</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How long it can support this load (battery duration)</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Speed the UPS takes on the load when the primary power source fails</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Physical space required</a:t>
            </a:r>
            <a:br>
              <a:rPr lang="en" sz="1467">
                <a:solidFill>
                  <a:schemeClr val="dk1"/>
                </a:solidFill>
                <a:latin typeface="Calibri"/>
                <a:ea typeface="Calibri"/>
                <a:cs typeface="Calibri"/>
                <a:sym typeface="Calibri"/>
              </a:rPr>
            </a:br>
            <a:endParaRPr sz="1467">
              <a:solidFill>
                <a:schemeClr val="dk1"/>
              </a:solidFill>
              <a:latin typeface="Calibri"/>
              <a:ea typeface="Calibri"/>
              <a:cs typeface="Calibri"/>
              <a:sym typeface="Calibri"/>
            </a:endParaRPr>
          </a:p>
          <a:p>
            <a:pPr marL="203195" indent="-203195">
              <a:lnSpc>
                <a:spcPct val="90000"/>
              </a:lnSpc>
              <a:spcBef>
                <a:spcPts val="933"/>
              </a:spcBef>
              <a:buClr>
                <a:schemeClr val="dk1"/>
              </a:buClr>
              <a:buSzPts val="1200"/>
              <a:buFont typeface="Arial"/>
              <a:buChar char="•"/>
            </a:pPr>
            <a:r>
              <a:rPr lang="en" sz="1600">
                <a:solidFill>
                  <a:schemeClr val="dk1"/>
                </a:solidFill>
                <a:latin typeface="Calibri"/>
                <a:ea typeface="Calibri"/>
                <a:cs typeface="Calibri"/>
                <a:sym typeface="Calibri"/>
              </a:rPr>
              <a:t>Desirable Features</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Long battery life</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Remote diagnostic software</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Surge protection and line conditioning</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EMI/RFI filters to prevent data errors caused by electrical noise</a:t>
            </a:r>
            <a:endParaRPr sz="1600"/>
          </a:p>
          <a:p>
            <a:pPr marL="626518" lvl="1" indent="-211661">
              <a:lnSpc>
                <a:spcPct val="90000"/>
              </a:lnSpc>
              <a:spcBef>
                <a:spcPts val="400"/>
              </a:spcBef>
              <a:buClr>
                <a:schemeClr val="dk1"/>
              </a:buClr>
              <a:buSzPts val="1100"/>
              <a:buFont typeface="Arial"/>
              <a:buChar char="•"/>
            </a:pPr>
            <a:r>
              <a:rPr lang="en" sz="1467">
                <a:solidFill>
                  <a:schemeClr val="dk1"/>
                </a:solidFill>
                <a:latin typeface="Calibri"/>
                <a:ea typeface="Calibri"/>
                <a:cs typeface="Calibri"/>
                <a:sym typeface="Calibri"/>
              </a:rPr>
              <a:t>High MTBF values</a:t>
            </a:r>
            <a:endParaRPr sz="1600"/>
          </a:p>
          <a:p>
            <a:pPr marL="626518" lvl="1" indent="-211661">
              <a:lnSpc>
                <a:spcPct val="90000"/>
              </a:lnSpc>
              <a:spcBef>
                <a:spcPts val="400"/>
              </a:spcBef>
              <a:spcAft>
                <a:spcPts val="2133"/>
              </a:spcAft>
              <a:buClr>
                <a:schemeClr val="dk1"/>
              </a:buClr>
              <a:buSzPts val="1100"/>
              <a:buFont typeface="Arial"/>
              <a:buChar char="•"/>
            </a:pPr>
            <a:r>
              <a:rPr lang="en" sz="1467">
                <a:solidFill>
                  <a:schemeClr val="dk1"/>
                </a:solidFill>
                <a:latin typeface="Calibri"/>
                <a:ea typeface="Calibri"/>
                <a:cs typeface="Calibri"/>
                <a:sym typeface="Calibri"/>
              </a:rPr>
              <a:t>Allow for automatic shutdown of system</a:t>
            </a:r>
            <a:endParaRPr sz="1600"/>
          </a:p>
        </p:txBody>
      </p:sp>
    </p:spTree>
    <p:extLst>
      <p:ext uri="{BB962C8B-B14F-4D97-AF65-F5344CB8AC3E}">
        <p14:creationId xmlns:p14="http://schemas.microsoft.com/office/powerpoint/2010/main" val="314043947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Backups</a:t>
            </a:r>
            <a:endParaRPr sz="1600" dirty="0"/>
          </a:p>
        </p:txBody>
      </p:sp>
      <p:sp>
        <p:nvSpPr>
          <p:cNvPr id="2" name="Footer Placeholder 1">
            <a:extLst>
              <a:ext uri="{FF2B5EF4-FFF2-40B4-BE49-F238E27FC236}">
                <a16:creationId xmlns:a16="http://schemas.microsoft.com/office/drawing/2014/main" id="{04B62A74-D8BE-48C3-A574-CC6BFD1480CE}"/>
              </a:ext>
            </a:extLst>
          </p:cNvPr>
          <p:cNvSpPr>
            <a:spLocks noGrp="1"/>
          </p:cNvSpPr>
          <p:nvPr>
            <p:ph type="ftr" sz="quarter" idx="11"/>
          </p:nvPr>
        </p:nvSpPr>
        <p:spPr/>
        <p:txBody>
          <a:bodyPr/>
          <a:lstStyle/>
          <a:p>
            <a:endParaRPr lang="en-US"/>
          </a:p>
        </p:txBody>
      </p:sp>
      <p:sp>
        <p:nvSpPr>
          <p:cNvPr id="468" name="Google Shape;468;p5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471</a:t>
            </a:fld>
            <a:endParaRPr/>
          </a:p>
        </p:txBody>
      </p:sp>
      <p:sp>
        <p:nvSpPr>
          <p:cNvPr id="469" name="Google Shape;469;p51"/>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Backing up software and having backup hardware is a large part of network availability </a:t>
            </a:r>
            <a:br>
              <a:rPr lang="en" sz="2533">
                <a:solidFill>
                  <a:schemeClr val="dk1"/>
                </a:solidFill>
                <a:latin typeface="Calibri"/>
                <a:ea typeface="Calibri"/>
                <a:cs typeface="Calibri"/>
                <a:sym typeface="Calibri"/>
              </a:rPr>
            </a:br>
            <a:endParaRPr sz="2533">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It is important to be able to restore data: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If a hard drive fails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A disaster takes place  </a:t>
            </a:r>
            <a:endParaRPr sz="1600"/>
          </a:p>
          <a:p>
            <a:pPr marL="626518" lvl="1" indent="-203195">
              <a:lnSpc>
                <a:spcPct val="90000"/>
              </a:lnSpc>
              <a:spcBef>
                <a:spcPts val="400"/>
              </a:spcBef>
              <a:spcAft>
                <a:spcPts val="2133"/>
              </a:spcAft>
              <a:buClr>
                <a:schemeClr val="dk1"/>
              </a:buClr>
              <a:buSzPts val="1600"/>
              <a:buFont typeface="Arial"/>
              <a:buChar char="•"/>
            </a:pPr>
            <a:r>
              <a:rPr lang="en" sz="2133">
                <a:solidFill>
                  <a:schemeClr val="dk1"/>
                </a:solidFill>
                <a:latin typeface="Calibri"/>
                <a:ea typeface="Calibri"/>
                <a:cs typeface="Calibri"/>
                <a:sym typeface="Calibri"/>
              </a:rPr>
              <a:t>Some type of software corruption </a:t>
            </a:r>
            <a:endParaRPr sz="1600"/>
          </a:p>
        </p:txBody>
      </p:sp>
    </p:spTree>
    <p:extLst>
      <p:ext uri="{BB962C8B-B14F-4D97-AF65-F5344CB8AC3E}">
        <p14:creationId xmlns:p14="http://schemas.microsoft.com/office/powerpoint/2010/main" val="3046655911"/>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Backups</a:t>
            </a:r>
            <a:endParaRPr sz="1600" dirty="0"/>
          </a:p>
        </p:txBody>
      </p:sp>
      <p:sp>
        <p:nvSpPr>
          <p:cNvPr id="2" name="Footer Placeholder 1">
            <a:extLst>
              <a:ext uri="{FF2B5EF4-FFF2-40B4-BE49-F238E27FC236}">
                <a16:creationId xmlns:a16="http://schemas.microsoft.com/office/drawing/2014/main" id="{38C24148-9C3B-4793-A7A0-A3B365208114}"/>
              </a:ext>
            </a:extLst>
          </p:cNvPr>
          <p:cNvSpPr>
            <a:spLocks noGrp="1"/>
          </p:cNvSpPr>
          <p:nvPr>
            <p:ph type="ftr" sz="quarter" idx="11"/>
          </p:nvPr>
        </p:nvSpPr>
        <p:spPr/>
        <p:txBody>
          <a:bodyPr/>
          <a:lstStyle/>
          <a:p>
            <a:endParaRPr lang="en-US"/>
          </a:p>
        </p:txBody>
      </p:sp>
      <p:sp>
        <p:nvSpPr>
          <p:cNvPr id="476" name="Google Shape;476;p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472</a:t>
            </a:fld>
            <a:endParaRPr/>
          </a:p>
        </p:txBody>
      </p:sp>
      <p:sp>
        <p:nvSpPr>
          <p:cNvPr id="477" name="Google Shape;477;p52"/>
          <p:cNvSpPr txBox="1">
            <a:spLocks noGrp="1"/>
          </p:cNvSpPr>
          <p:nvPr>
            <p:ph type="body" idx="4294967295"/>
          </p:nvPr>
        </p:nvSpPr>
        <p:spPr>
          <a:xfrm>
            <a:off x="0" y="1412875"/>
            <a:ext cx="7885113" cy="3168650"/>
          </a:xfrm>
          <a:prstGeom prst="rect">
            <a:avLst/>
          </a:prstGeom>
          <a:noFill/>
          <a:ln>
            <a:noFill/>
          </a:ln>
        </p:spPr>
        <p:txBody>
          <a:bodyPr spcFirstLastPara="1" wrap="square" lIns="100767" tIns="50367" rIns="100767" bIns="50367" anchor="t" anchorCtr="0">
            <a:noAutofit/>
          </a:bodyPr>
          <a:lstStyle/>
          <a:p>
            <a:pPr marL="253994" indent="-237061">
              <a:lnSpc>
                <a:spcPct val="70000"/>
              </a:lnSpc>
              <a:buClr>
                <a:schemeClr val="accent3"/>
              </a:buClr>
              <a:buSzPts val="1400"/>
              <a:buFont typeface="Noto Sans Symbols"/>
              <a:buChar char="●"/>
            </a:pPr>
            <a:r>
              <a:rPr lang="en" b="0" i="0" u="none" strike="noStrike" cap="none">
                <a:solidFill>
                  <a:schemeClr val="dk1"/>
                </a:solidFill>
                <a:latin typeface="Calibri"/>
                <a:ea typeface="Calibri"/>
                <a:cs typeface="Calibri"/>
                <a:sym typeface="Calibri"/>
              </a:rPr>
              <a:t>Full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Archive Bit is reset</a:t>
            </a:r>
            <a:br>
              <a:rPr lang="en" b="0" i="0" u="none" strike="noStrike" cap="none">
                <a:solidFill>
                  <a:schemeClr val="dk1"/>
                </a:solidFill>
                <a:latin typeface="Calibri"/>
                <a:ea typeface="Calibri"/>
                <a:cs typeface="Calibri"/>
                <a:sym typeface="Calibri"/>
              </a:rPr>
            </a:br>
            <a:endParaRPr b="0" i="0" u="none" strike="noStrike" cap="none">
              <a:solidFill>
                <a:schemeClr val="dk1"/>
              </a:solidFill>
              <a:latin typeface="Calibri"/>
              <a:ea typeface="Calibri"/>
              <a:cs typeface="Calibri"/>
              <a:sym typeface="Calibri"/>
            </a:endParaRPr>
          </a:p>
          <a:p>
            <a:pPr marL="253994" indent="-237061">
              <a:lnSpc>
                <a:spcPct val="70000"/>
              </a:lnSpc>
              <a:spcBef>
                <a:spcPts val="667"/>
              </a:spcBef>
              <a:buClr>
                <a:schemeClr val="accent3"/>
              </a:buClr>
              <a:buSzPts val="1400"/>
              <a:buFont typeface="Noto Sans Symbols"/>
              <a:buChar char="●"/>
            </a:pPr>
            <a:r>
              <a:rPr lang="en" b="0" i="0" u="none" strike="noStrike" cap="none">
                <a:solidFill>
                  <a:schemeClr val="dk1"/>
                </a:solidFill>
                <a:latin typeface="Calibri"/>
                <a:ea typeface="Calibri"/>
                <a:cs typeface="Calibri"/>
                <a:sym typeface="Calibri"/>
              </a:rPr>
              <a:t>Incremental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Backs up all files that have been modified since last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Archive Bit is reset</a:t>
            </a:r>
            <a:br>
              <a:rPr lang="en" b="0" i="0" u="none" strike="noStrike" cap="none">
                <a:solidFill>
                  <a:schemeClr val="dk1"/>
                </a:solidFill>
                <a:latin typeface="Calibri"/>
                <a:ea typeface="Calibri"/>
                <a:cs typeface="Calibri"/>
                <a:sym typeface="Calibri"/>
              </a:rPr>
            </a:br>
            <a:endParaRPr b="0" i="0" u="none" strike="noStrike" cap="none">
              <a:solidFill>
                <a:schemeClr val="dk1"/>
              </a:solidFill>
              <a:latin typeface="Calibri"/>
              <a:ea typeface="Calibri"/>
              <a:cs typeface="Calibri"/>
              <a:sym typeface="Calibri"/>
            </a:endParaRPr>
          </a:p>
          <a:p>
            <a:pPr marL="253994" indent="-237061">
              <a:lnSpc>
                <a:spcPct val="70000"/>
              </a:lnSpc>
              <a:spcBef>
                <a:spcPts val="667"/>
              </a:spcBef>
              <a:buClr>
                <a:schemeClr val="accent3"/>
              </a:buClr>
              <a:buSzPts val="1400"/>
              <a:buFont typeface="Noto Sans Symbols"/>
              <a:buChar char="●"/>
            </a:pPr>
            <a:r>
              <a:rPr lang="en" b="0" i="0" u="none" strike="noStrike" cap="none">
                <a:solidFill>
                  <a:schemeClr val="dk1"/>
                </a:solidFill>
                <a:latin typeface="Calibri"/>
                <a:ea typeface="Calibri"/>
                <a:cs typeface="Calibri"/>
                <a:sym typeface="Calibri"/>
              </a:rPr>
              <a:t>Differential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Backs up all files that have been modified since last full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Archive Bit is not reset</a:t>
            </a:r>
            <a:endParaRPr/>
          </a:p>
          <a:p>
            <a:pPr marL="253994" indent="-118530">
              <a:lnSpc>
                <a:spcPct val="70000"/>
              </a:lnSpc>
              <a:spcBef>
                <a:spcPts val="667"/>
              </a:spcBef>
              <a:buClr>
                <a:schemeClr val="accent3"/>
              </a:buClr>
              <a:buSzPts val="1600"/>
              <a:buNone/>
            </a:pPr>
            <a:endParaRPr b="0" i="0" u="none" strike="noStrike" cap="none">
              <a:solidFill>
                <a:schemeClr val="dk1"/>
              </a:solidFill>
              <a:latin typeface="Calibri"/>
              <a:ea typeface="Calibri"/>
              <a:cs typeface="Calibri"/>
              <a:sym typeface="Calibri"/>
            </a:endParaRPr>
          </a:p>
          <a:p>
            <a:pPr marL="253994" indent="-237061">
              <a:lnSpc>
                <a:spcPct val="70000"/>
              </a:lnSpc>
              <a:spcBef>
                <a:spcPts val="667"/>
              </a:spcBef>
              <a:buClr>
                <a:schemeClr val="accent3"/>
              </a:buClr>
              <a:buSzPts val="1400"/>
              <a:buFont typeface="Noto Sans Symbols"/>
              <a:buChar char="●"/>
            </a:pPr>
            <a:r>
              <a:rPr lang="en" b="0" i="0" u="none" strike="noStrike" cap="none">
                <a:solidFill>
                  <a:schemeClr val="dk1"/>
                </a:solidFill>
                <a:latin typeface="Calibri"/>
                <a:ea typeface="Calibri"/>
                <a:cs typeface="Calibri"/>
                <a:sym typeface="Calibri"/>
              </a:rPr>
              <a:t>Copy backup</a:t>
            </a:r>
            <a:endParaRPr/>
          </a:p>
          <a:p>
            <a:pPr marL="575719" lvl="1" indent="-220128">
              <a:lnSpc>
                <a:spcPct val="70000"/>
              </a:lnSpc>
              <a:spcBef>
                <a:spcPts val="400"/>
              </a:spcBef>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Same as full backup, but Archive Bit is not reset</a:t>
            </a:r>
            <a:endParaRPr/>
          </a:p>
          <a:p>
            <a:pPr marL="575719" lvl="1" indent="-220128">
              <a:lnSpc>
                <a:spcPct val="70000"/>
              </a:lnSpc>
              <a:spcBef>
                <a:spcPts val="400"/>
              </a:spcBef>
              <a:spcAft>
                <a:spcPts val="2133"/>
              </a:spcAft>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Use before upgrades, or system maintenance</a:t>
            </a:r>
            <a:endParaRPr/>
          </a:p>
        </p:txBody>
      </p:sp>
    </p:spTree>
    <p:extLst>
      <p:ext uri="{BB962C8B-B14F-4D97-AF65-F5344CB8AC3E}">
        <p14:creationId xmlns:p14="http://schemas.microsoft.com/office/powerpoint/2010/main" val="3175683247"/>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Backup Issues</a:t>
            </a:r>
            <a:endParaRPr sz="1600" dirty="0"/>
          </a:p>
        </p:txBody>
      </p:sp>
      <p:sp>
        <p:nvSpPr>
          <p:cNvPr id="2" name="Footer Placeholder 1">
            <a:extLst>
              <a:ext uri="{FF2B5EF4-FFF2-40B4-BE49-F238E27FC236}">
                <a16:creationId xmlns:a16="http://schemas.microsoft.com/office/drawing/2014/main" id="{8A4B9D08-F872-4191-9454-8B914C0235F8}"/>
              </a:ext>
            </a:extLst>
          </p:cNvPr>
          <p:cNvSpPr>
            <a:spLocks noGrp="1"/>
          </p:cNvSpPr>
          <p:nvPr>
            <p:ph type="ftr" sz="quarter" idx="11"/>
          </p:nvPr>
        </p:nvSpPr>
        <p:spPr/>
        <p:txBody>
          <a:bodyPr/>
          <a:lstStyle/>
          <a:p>
            <a:endParaRPr lang="en-US"/>
          </a:p>
        </p:txBody>
      </p:sp>
      <p:sp>
        <p:nvSpPr>
          <p:cNvPr id="491" name="Google Shape;491;p5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473</a:t>
            </a:fld>
            <a:endParaRPr/>
          </a:p>
        </p:txBody>
      </p:sp>
      <p:sp>
        <p:nvSpPr>
          <p:cNvPr id="492" name="Google Shape;492;p54"/>
          <p:cNvSpPr txBox="1">
            <a:spLocks noGrp="1"/>
          </p:cNvSpPr>
          <p:nvPr>
            <p:ph type="body" idx="4294967295"/>
          </p:nvPr>
        </p:nvSpPr>
        <p:spPr>
          <a:xfrm>
            <a:off x="0" y="1690688"/>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Identify what needs to be backed up first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Media Rotation Scheme</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Grandfather, Father, Son</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Tower of Hanoi</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Backup schedule needs to be developed </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If restoring a backup after a compromise, ensure that the backup material does not contain the same vulnerabilities that were exploited </a:t>
            </a:r>
            <a:endParaRPr sz="1600"/>
          </a:p>
        </p:txBody>
      </p:sp>
    </p:spTree>
    <p:extLst>
      <p:ext uri="{BB962C8B-B14F-4D97-AF65-F5344CB8AC3E}">
        <p14:creationId xmlns:p14="http://schemas.microsoft.com/office/powerpoint/2010/main" val="338789431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rgbClr val="30517D"/>
              </a:buClr>
            </a:pPr>
            <a:r>
              <a:rPr lang="en" dirty="0">
                <a:solidFill>
                  <a:srgbClr val="30517D"/>
                </a:solidFill>
              </a:rPr>
              <a:t>Redundancy of Staff</a:t>
            </a:r>
            <a:endParaRPr sz="1600" dirty="0"/>
          </a:p>
        </p:txBody>
      </p:sp>
      <p:sp>
        <p:nvSpPr>
          <p:cNvPr id="2" name="Footer Placeholder 1">
            <a:extLst>
              <a:ext uri="{FF2B5EF4-FFF2-40B4-BE49-F238E27FC236}">
                <a16:creationId xmlns:a16="http://schemas.microsoft.com/office/drawing/2014/main" id="{80BA3D31-FE19-45F4-A4CA-4529E1CE9A05}"/>
              </a:ext>
            </a:extLst>
          </p:cNvPr>
          <p:cNvSpPr>
            <a:spLocks noGrp="1"/>
          </p:cNvSpPr>
          <p:nvPr>
            <p:ph type="ftr" sz="quarter" idx="11"/>
          </p:nvPr>
        </p:nvSpPr>
        <p:spPr/>
        <p:txBody>
          <a:bodyPr/>
          <a:lstStyle/>
          <a:p>
            <a:endParaRPr lang="en-US"/>
          </a:p>
        </p:txBody>
      </p:sp>
      <p:sp>
        <p:nvSpPr>
          <p:cNvPr id="498" name="Google Shape;498;p5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474</a:t>
            </a:fld>
            <a:endParaRPr/>
          </a:p>
        </p:txBody>
      </p:sp>
      <p:sp>
        <p:nvSpPr>
          <p:cNvPr id="499" name="Google Shape;499;p55"/>
          <p:cNvSpPr txBox="1">
            <a:spLocks noGrp="1"/>
          </p:cNvSpPr>
          <p:nvPr>
            <p:ph type="body" idx="4294967295"/>
          </p:nvPr>
        </p:nvSpPr>
        <p:spPr>
          <a:xfrm>
            <a:off x="0" y="1844675"/>
            <a:ext cx="7885113" cy="316865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Eliminate Single Point of Failure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Cross Training</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Job Rotation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Mandatory Vacations</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Training and Education</a:t>
            </a:r>
            <a:endParaRPr sz="1600"/>
          </a:p>
        </p:txBody>
      </p:sp>
    </p:spTree>
    <p:extLst>
      <p:ext uri="{BB962C8B-B14F-4D97-AF65-F5344CB8AC3E}">
        <p14:creationId xmlns:p14="http://schemas.microsoft.com/office/powerpoint/2010/main" val="367755938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4"/>
        <p:cNvGrpSpPr/>
        <p:nvPr/>
      </p:nvGrpSpPr>
      <p:grpSpPr>
        <a:xfrm>
          <a:off x="0" y="0"/>
          <a:ext cx="0" cy="0"/>
          <a:chOff x="0" y="0"/>
          <a:chExt cx="0" cy="0"/>
        </a:xfrm>
      </p:grpSpPr>
      <p:sp useBgFill="1">
        <p:nvSpPr>
          <p:cNvPr id="511" name="Rectangle 12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Freeform: Shape 13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Google Shape;508;p56"/>
          <p:cNvSpPr>
            <a:spLocks noGrp="1"/>
          </p:cNvSpPr>
          <p:nvPr>
            <p:ph type="title"/>
          </p:nvPr>
        </p:nvSpPr>
        <p:spPr>
          <a:xfrm>
            <a:off x="1158240" y="1122363"/>
            <a:ext cx="6339840" cy="2387600"/>
          </a:xfrm>
          <a:prstGeom prst="ellipse">
            <a:avLst/>
          </a:prstGeom>
        </p:spPr>
        <p:txBody>
          <a:bodyPr spcFirstLastPara="1" vert="horz" lIns="91440" tIns="45720" rIns="91440" bIns="45720" rtlCol="0" anchor="b" anchorCtr="0">
            <a:normAutofit/>
          </a:bodyPr>
          <a:lstStyle/>
          <a:p>
            <a:pPr algn="l">
              <a:lnSpc>
                <a:spcPct val="90000"/>
              </a:lnSpc>
              <a:spcBef>
                <a:spcPct val="0"/>
              </a:spcBef>
              <a:buClr>
                <a:srgbClr val="FEFEFE"/>
              </a:buClr>
              <a:buSzPts val="2000"/>
            </a:pPr>
            <a:r>
              <a:rPr lang="en-US" sz="3600" kern="1200" dirty="0">
                <a:solidFill>
                  <a:schemeClr val="tx1">
                    <a:lumMod val="85000"/>
                    <a:lumOff val="15000"/>
                  </a:schemeClr>
                </a:solidFill>
                <a:latin typeface="+mj-lt"/>
                <a:ea typeface="+mj-ea"/>
                <a:cs typeface="+mj-cs"/>
                <a:sym typeface="Assistant"/>
              </a:rPr>
              <a:t>Business Continuity and Disaster Recovery Planning  </a:t>
            </a:r>
          </a:p>
        </p:txBody>
      </p:sp>
      <p:cxnSp>
        <p:nvCxnSpPr>
          <p:cNvPr id="134" name="Straight Connector 13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Google Shape;509;p56"/>
          <p:cNvSpPr txBox="1">
            <a:spLocks noGrp="1"/>
          </p:cNvSpPr>
          <p:nvPr>
            <p:ph type="sldNum" idx="12"/>
          </p:nvPr>
        </p:nvSpPr>
        <p:spPr>
          <a:xfrm>
            <a:off x="11082528" y="6356350"/>
            <a:ext cx="365760" cy="365125"/>
          </a:xfrm>
          <a:prstGeom prst="ellipse">
            <a:avLst/>
          </a:prstGeom>
          <a:solidFill>
            <a:srgbClr val="3F3F3F"/>
          </a:solidFill>
        </p:spPr>
        <p:txBody>
          <a:bodyPr spcFirstLastPara="1" vert="horz" lIns="91440" tIns="45720" rIns="91440" bIns="45720" rtlCol="0" anchor="ctr" anchorCtr="0">
            <a:normAutofit fontScale="700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buClr>
                <a:srgbClr val="000000"/>
              </a:buClr>
              <a:defRPr/>
            </a:pPr>
            <a:fld id="{9861821A-181D-4317-92E0-2829451E9DB3}" type="slidenum">
              <a:rPr lang="en-US" altLang="en-US" sz="600" smtClean="0">
                <a:solidFill>
                  <a:srgbClr val="FFFFFF"/>
                </a:solidFill>
              </a:rPr>
              <a:pPr algn="ctr">
                <a:lnSpc>
                  <a:spcPct val="90000"/>
                </a:lnSpc>
                <a:spcAft>
                  <a:spcPts val="600"/>
                </a:spcAft>
                <a:buClr>
                  <a:srgbClr val="000000"/>
                </a:buClr>
                <a:defRPr/>
              </a:pPr>
              <a:t>475</a:t>
            </a:fld>
            <a:endParaRPr lang="en-US" sz="600">
              <a:solidFill>
                <a:srgbClr val="FFFFFF"/>
              </a:solidFill>
            </a:endParaRPr>
          </a:p>
        </p:txBody>
      </p:sp>
    </p:spTree>
    <p:extLst>
      <p:ext uri="{BB962C8B-B14F-4D97-AF65-F5344CB8AC3E}">
        <p14:creationId xmlns:p14="http://schemas.microsoft.com/office/powerpoint/2010/main" val="2003237758"/>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7"/>
          <p:cNvSpPr txBox="1">
            <a:spLocks noGrp="1"/>
          </p:cNvSpPr>
          <p:nvPr>
            <p:ph type="title"/>
          </p:nvPr>
        </p:nvSpPr>
        <p:spPr>
          <a:xfrm>
            <a:off x="1907633" y="281659"/>
            <a:ext cx="95064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BCP vs. DRP</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1573EA2D-D913-4694-BA00-02089BAF3031}"/>
              </a:ext>
            </a:extLst>
          </p:cNvPr>
          <p:cNvSpPr>
            <a:spLocks noGrp="1"/>
          </p:cNvSpPr>
          <p:nvPr>
            <p:ph type="ftr" sz="quarter" idx="11"/>
          </p:nvPr>
        </p:nvSpPr>
        <p:spPr/>
        <p:txBody>
          <a:bodyPr/>
          <a:lstStyle/>
          <a:p>
            <a:endParaRPr lang="en-US"/>
          </a:p>
        </p:txBody>
      </p:sp>
      <p:sp>
        <p:nvSpPr>
          <p:cNvPr id="516" name="Google Shape;516;p5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476</a:t>
            </a:fld>
            <a:endParaRPr/>
          </a:p>
        </p:txBody>
      </p:sp>
      <p:sp>
        <p:nvSpPr>
          <p:cNvPr id="517" name="Google Shape;517;p57"/>
          <p:cNvSpPr txBox="1">
            <a:spLocks noGrp="1"/>
          </p:cNvSpPr>
          <p:nvPr>
            <p:ph type="body" idx="4294967295"/>
          </p:nvPr>
        </p:nvSpPr>
        <p:spPr>
          <a:xfrm>
            <a:off x="0" y="1606550"/>
            <a:ext cx="5216525" cy="4033838"/>
          </a:xfrm>
          <a:prstGeom prst="rect">
            <a:avLst/>
          </a:prstGeom>
          <a:noFill/>
          <a:ln>
            <a:noFill/>
          </a:ln>
        </p:spPr>
        <p:txBody>
          <a:bodyPr spcFirstLastPara="1" wrap="square" lIns="100767" tIns="50367" rIns="100767" bIns="50367" anchor="t" anchorCtr="0">
            <a:noAutofit/>
          </a:bodyPr>
          <a:lstStyle/>
          <a:p>
            <a:pPr marL="203195" indent="-160863">
              <a:lnSpc>
                <a:spcPct val="80000"/>
              </a:lnSpc>
              <a:buClr>
                <a:schemeClr val="dk1"/>
              </a:buClr>
              <a:buSzPts val="1500"/>
              <a:buFont typeface="Arial"/>
              <a:buChar char="●"/>
            </a:pPr>
            <a:r>
              <a:rPr lang="en" sz="2667" b="1">
                <a:solidFill>
                  <a:schemeClr val="dk1"/>
                </a:solidFill>
                <a:latin typeface="Assistant"/>
                <a:ea typeface="Assistant"/>
                <a:cs typeface="Assistant"/>
                <a:sym typeface="Assistant"/>
              </a:rPr>
              <a:t>   Business Continuity Planning:</a:t>
            </a:r>
            <a:endParaRPr sz="2667">
              <a:solidFill>
                <a:schemeClr val="dk1"/>
              </a:solidFill>
              <a:latin typeface="Assistant"/>
              <a:ea typeface="Assistant"/>
              <a:cs typeface="Assistant"/>
              <a:sym typeface="Assistant"/>
            </a:endParaRPr>
          </a:p>
          <a:p>
            <a:pPr marL="1219170" lvl="1" indent="-448722">
              <a:lnSpc>
                <a:spcPct val="80000"/>
              </a:lnSpc>
              <a:spcBef>
                <a:spcPts val="0"/>
              </a:spcBef>
              <a:buClr>
                <a:schemeClr val="dk1"/>
              </a:buClr>
              <a:buSzPts val="1700"/>
              <a:buFont typeface="Assistant"/>
              <a:buChar char="○"/>
            </a:pPr>
            <a:r>
              <a:rPr lang="en" sz="2267">
                <a:solidFill>
                  <a:schemeClr val="dk1"/>
                </a:solidFill>
                <a:latin typeface="Assistant"/>
                <a:ea typeface="Assistant"/>
                <a:cs typeface="Assistant"/>
                <a:sym typeface="Assistant"/>
              </a:rPr>
              <a:t>Focuses on sustaining operations and protecting the viability of the business following a disaster, until normal business conditions can be restored. The BCP is an “umbrella” term that includes many other plans including the DRP.  Long Term focused</a:t>
            </a:r>
            <a:endParaRPr sz="2267"/>
          </a:p>
          <a:p>
            <a:pPr marL="0" indent="0">
              <a:lnSpc>
                <a:spcPct val="80000"/>
              </a:lnSpc>
              <a:spcBef>
                <a:spcPts val="933"/>
              </a:spcBef>
              <a:buClr>
                <a:schemeClr val="dk1"/>
              </a:buClr>
              <a:buSzPts val="2000"/>
              <a:buNone/>
            </a:pPr>
            <a:endParaRPr sz="2267">
              <a:solidFill>
                <a:schemeClr val="dk1"/>
              </a:solidFill>
              <a:latin typeface="Assistant"/>
              <a:ea typeface="Assistant"/>
              <a:cs typeface="Assistant"/>
              <a:sym typeface="Assistant"/>
            </a:endParaRPr>
          </a:p>
          <a:p>
            <a:pPr marL="203195" indent="0">
              <a:lnSpc>
                <a:spcPct val="80000"/>
              </a:lnSpc>
              <a:spcBef>
                <a:spcPts val="933"/>
              </a:spcBef>
              <a:spcAft>
                <a:spcPts val="2133"/>
              </a:spcAft>
              <a:buNone/>
            </a:pPr>
            <a:endParaRPr sz="1600"/>
          </a:p>
        </p:txBody>
      </p:sp>
      <p:sp>
        <p:nvSpPr>
          <p:cNvPr id="518" name="Google Shape;518;p57"/>
          <p:cNvSpPr txBox="1"/>
          <p:nvPr/>
        </p:nvSpPr>
        <p:spPr>
          <a:xfrm>
            <a:off x="6273800" y="1418867"/>
            <a:ext cx="5080000" cy="4173200"/>
          </a:xfrm>
          <a:prstGeom prst="rect">
            <a:avLst/>
          </a:prstGeom>
          <a:noFill/>
          <a:ln>
            <a:noFill/>
          </a:ln>
        </p:spPr>
        <p:txBody>
          <a:bodyPr spcFirstLastPara="1" wrap="square" lIns="121900" tIns="121900" rIns="121900" bIns="121900" anchor="t" anchorCtr="0">
            <a:noAutofit/>
          </a:bodyPr>
          <a:lstStyle/>
          <a:p>
            <a:pPr marL="609585" indent="-474121">
              <a:lnSpc>
                <a:spcPct val="80000"/>
              </a:lnSpc>
              <a:spcBef>
                <a:spcPts val="933"/>
              </a:spcBef>
              <a:buClr>
                <a:schemeClr val="dk1"/>
              </a:buClr>
              <a:buSzPts val="2000"/>
              <a:buFont typeface="Assistant"/>
              <a:buChar char="●"/>
            </a:pPr>
            <a:r>
              <a:rPr lang="en" sz="2667" b="1">
                <a:solidFill>
                  <a:schemeClr val="dk1"/>
                </a:solidFill>
                <a:latin typeface="Assistant"/>
                <a:ea typeface="Assistant"/>
                <a:cs typeface="Assistant"/>
                <a:sym typeface="Assistant"/>
              </a:rPr>
              <a:t>Disaster Recovery Planning:</a:t>
            </a:r>
            <a:endParaRPr sz="2667" b="1">
              <a:solidFill>
                <a:schemeClr val="dk1"/>
              </a:solidFill>
              <a:latin typeface="Assistant"/>
              <a:ea typeface="Assistant"/>
              <a:cs typeface="Assistant"/>
              <a:sym typeface="Assistant"/>
            </a:endParaRPr>
          </a:p>
          <a:p>
            <a:pPr marL="1219170" lvl="1" indent="-474121">
              <a:lnSpc>
                <a:spcPct val="80000"/>
              </a:lnSpc>
              <a:buClr>
                <a:schemeClr val="dk1"/>
              </a:buClr>
              <a:buSzPts val="2000"/>
              <a:buFont typeface="Assistant"/>
              <a:buChar char="○"/>
            </a:pPr>
            <a:r>
              <a:rPr lang="en" sz="2267">
                <a:solidFill>
                  <a:schemeClr val="dk1"/>
                </a:solidFill>
                <a:latin typeface="Assistant"/>
                <a:ea typeface="Assistant"/>
                <a:cs typeface="Assistant"/>
                <a:sym typeface="Assistant"/>
              </a:rPr>
              <a:t>The goal is to minimize the effects of a disaster and to take the necessary steps to ensure that the resources, personnel and business processes are able to resume operations in a timely manner.  Deals with the immediate aftermath of the disaster, and is often IT focused.  Short Term </a:t>
            </a:r>
            <a:r>
              <a:rPr lang="en" sz="2667">
                <a:solidFill>
                  <a:schemeClr val="dk1"/>
                </a:solidFill>
                <a:latin typeface="Assistant"/>
                <a:ea typeface="Assistant"/>
                <a:cs typeface="Assistant"/>
                <a:sym typeface="Assistant"/>
              </a:rPr>
              <a:t>focused</a:t>
            </a:r>
            <a:endParaRPr sz="1600">
              <a:solidFill>
                <a:srgbClr val="161B25"/>
              </a:solidFill>
              <a:latin typeface="Assistant SemiBold"/>
              <a:ea typeface="Assistant SemiBold"/>
              <a:cs typeface="Assistant SemiBold"/>
              <a:sym typeface="Assistant SemiBold"/>
            </a:endParaRPr>
          </a:p>
          <a:p>
            <a:pPr>
              <a:spcBef>
                <a:spcPts val="2133"/>
              </a:spcBef>
            </a:pPr>
            <a:endParaRPr sz="2400"/>
          </a:p>
        </p:txBody>
      </p:sp>
    </p:spTree>
    <p:extLst>
      <p:ext uri="{BB962C8B-B14F-4D97-AF65-F5344CB8AC3E}">
        <p14:creationId xmlns:p14="http://schemas.microsoft.com/office/powerpoint/2010/main" val="3166270856"/>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8"/>
          <p:cNvSpPr txBox="1">
            <a:spLocks noGrp="1"/>
          </p:cNvSpPr>
          <p:nvPr>
            <p:ph type="title"/>
          </p:nvPr>
        </p:nvSpPr>
        <p:spPr>
          <a:xfrm>
            <a:off x="838200" y="672353"/>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BCP Relationship to Risk Management </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DFD97AFF-79E3-4570-BE1D-39E7D6B4C931}"/>
              </a:ext>
            </a:extLst>
          </p:cNvPr>
          <p:cNvSpPr>
            <a:spLocks noGrp="1"/>
          </p:cNvSpPr>
          <p:nvPr>
            <p:ph type="ftr" sz="quarter" idx="11"/>
          </p:nvPr>
        </p:nvSpPr>
        <p:spPr/>
        <p:txBody>
          <a:bodyPr/>
          <a:lstStyle/>
          <a:p>
            <a:endParaRPr lang="en-US"/>
          </a:p>
        </p:txBody>
      </p:sp>
      <p:sp>
        <p:nvSpPr>
          <p:cNvPr id="525" name="Google Shape;525;p5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477</a:t>
            </a:fld>
            <a:endParaRPr/>
          </a:p>
        </p:txBody>
      </p:sp>
      <p:pic>
        <p:nvPicPr>
          <p:cNvPr id="526" name="Google Shape;526;p58"/>
          <p:cNvPicPr preferRelativeResize="0"/>
          <p:nvPr/>
        </p:nvPicPr>
        <p:blipFill rotWithShape="1">
          <a:blip r:embed="rId3">
            <a:alphaModFix/>
          </a:blip>
          <a:srcRect/>
          <a:stretch/>
        </p:blipFill>
        <p:spPr>
          <a:xfrm>
            <a:off x="1084520" y="2218765"/>
            <a:ext cx="10249595" cy="3652296"/>
          </a:xfrm>
          <a:prstGeom prst="rect">
            <a:avLst/>
          </a:prstGeom>
          <a:noFill/>
          <a:ln>
            <a:noFill/>
          </a:ln>
        </p:spPr>
      </p:pic>
    </p:spTree>
    <p:extLst>
      <p:ext uri="{BB962C8B-B14F-4D97-AF65-F5344CB8AC3E}">
        <p14:creationId xmlns:p14="http://schemas.microsoft.com/office/powerpoint/2010/main" val="373347768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4"/>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E1AA27EF-B604-4CF8-BAEB-390AB63D59FA}"/>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Disaster Recovery </a:t>
            </a:r>
          </a:p>
        </p:txBody>
      </p:sp>
      <p:cxnSp>
        <p:nvCxnSpPr>
          <p:cNvPr id="134" name="Straight Connector 13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Google Shape;509;p56"/>
          <p:cNvSpPr txBox="1">
            <a:spLocks noGrp="1"/>
          </p:cNvSpPr>
          <p:nvPr>
            <p:ph type="sldNum" idx="12"/>
          </p:nvPr>
        </p:nvSpPr>
        <p:spPr>
          <a:xfrm>
            <a:off x="11082528" y="6356350"/>
            <a:ext cx="365760" cy="365125"/>
          </a:xfrm>
          <a:prstGeom prst="ellipse">
            <a:avLst/>
          </a:prstGeom>
          <a:solidFill>
            <a:srgbClr val="3F3F3F"/>
          </a:solidFill>
        </p:spPr>
        <p:txBody>
          <a:bodyPr spcFirstLastPara="1" vert="horz" lIns="91440" tIns="45720" rIns="91440" bIns="45720" rtlCol="0" anchor="ctr" anchorCtr="0">
            <a:normAutofit fontScale="70000" lnSpcReduction="20000"/>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buClr>
                <a:srgbClr val="000000"/>
              </a:buClr>
              <a:defRPr/>
            </a:pPr>
            <a:fld id="{9861821A-181D-4317-92E0-2829451E9DB3}" type="slidenum">
              <a:rPr lang="en-US" altLang="en-US" sz="600" smtClean="0">
                <a:solidFill>
                  <a:srgbClr val="FFFFFF"/>
                </a:solidFill>
              </a:rPr>
              <a:pPr algn="ctr">
                <a:lnSpc>
                  <a:spcPct val="90000"/>
                </a:lnSpc>
                <a:spcAft>
                  <a:spcPts val="600"/>
                </a:spcAft>
                <a:buClr>
                  <a:srgbClr val="000000"/>
                </a:buClr>
                <a:defRPr/>
              </a:pPr>
              <a:t>478</a:t>
            </a:fld>
            <a:endParaRPr lang="en-US" sz="600">
              <a:solidFill>
                <a:srgbClr val="FFFFFF"/>
              </a:solidFill>
            </a:endParaRPr>
          </a:p>
        </p:txBody>
      </p:sp>
    </p:spTree>
    <p:extLst>
      <p:ext uri="{BB962C8B-B14F-4D97-AF65-F5344CB8AC3E}">
        <p14:creationId xmlns:p14="http://schemas.microsoft.com/office/powerpoint/2010/main" val="1237327964"/>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9"/>
          <p:cNvSpPr txBox="1">
            <a:spLocks noGrp="1"/>
          </p:cNvSpPr>
          <p:nvPr>
            <p:ph type="title"/>
          </p:nvPr>
        </p:nvSpPr>
        <p:spPr>
          <a:xfrm>
            <a:off x="838195" y="142028"/>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Categories of Disruptions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CB5D4F9-6335-4193-BF5C-C3AB46853867}"/>
              </a:ext>
            </a:extLst>
          </p:cNvPr>
          <p:cNvSpPr>
            <a:spLocks noGrp="1"/>
          </p:cNvSpPr>
          <p:nvPr>
            <p:ph type="ftr" sz="quarter" idx="11"/>
          </p:nvPr>
        </p:nvSpPr>
        <p:spPr/>
        <p:txBody>
          <a:bodyPr/>
          <a:lstStyle/>
          <a:p>
            <a:endParaRPr lang="en-US"/>
          </a:p>
        </p:txBody>
      </p:sp>
      <p:sp>
        <p:nvSpPr>
          <p:cNvPr id="533" name="Google Shape;533;p5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479</a:t>
            </a:fld>
            <a:endParaRPr/>
          </a:p>
        </p:txBody>
      </p:sp>
      <p:sp>
        <p:nvSpPr>
          <p:cNvPr id="534" name="Google Shape;534;p59"/>
          <p:cNvSpPr txBox="1">
            <a:spLocks noGrp="1"/>
          </p:cNvSpPr>
          <p:nvPr>
            <p:ph type="body" idx="4294967295"/>
          </p:nvPr>
        </p:nvSpPr>
        <p:spPr>
          <a:xfrm>
            <a:off x="580677" y="1201738"/>
            <a:ext cx="11611323" cy="3475037"/>
          </a:xfrm>
          <a:prstGeom prst="rect">
            <a:avLst/>
          </a:prstGeom>
          <a:noFill/>
          <a:ln>
            <a:noFill/>
          </a:ln>
        </p:spPr>
        <p:txBody>
          <a:bodyPr spcFirstLastPara="1" wrap="square" lIns="100767" tIns="50367" rIns="100767" bIns="50367" anchor="t" anchorCtr="0">
            <a:noAutofit/>
          </a:bodyPr>
          <a:lstStyle/>
          <a:p>
            <a:pPr marL="169329" indent="-135463">
              <a:lnSpc>
                <a:spcPct val="90000"/>
              </a:lnSpc>
              <a:buClr>
                <a:srgbClr val="000000"/>
              </a:buClr>
              <a:buSzPts val="1400"/>
              <a:buFont typeface="Assistant"/>
              <a:buChar char="●"/>
            </a:pPr>
            <a:r>
              <a:rPr lang="en-US" sz="2000" dirty="0">
                <a:solidFill>
                  <a:schemeClr val="dk1"/>
                </a:solidFill>
                <a:latin typeface="Assistant"/>
                <a:ea typeface="Assistant"/>
                <a:cs typeface="Assistant"/>
                <a:sym typeface="Assistant"/>
              </a:rPr>
              <a:t>Incident:  </a:t>
            </a:r>
            <a:r>
              <a:rPr lang="en" sz="2000" dirty="0">
                <a:solidFill>
                  <a:schemeClr val="dk1"/>
                </a:solidFill>
                <a:latin typeface="Assistant"/>
                <a:ea typeface="Assistant"/>
                <a:cs typeface="Assistant"/>
                <a:sym typeface="Assistant"/>
              </a:rPr>
              <a:t>Non-disaster: Inconvenience.  Hard drive failure</a:t>
            </a:r>
            <a:endParaRPr sz="2000" dirty="0"/>
          </a:p>
          <a:p>
            <a:pPr marL="491054" lvl="1" indent="-203195">
              <a:lnSpc>
                <a:spcPct val="90000"/>
              </a:lnSpc>
              <a:spcBef>
                <a:spcPts val="400"/>
              </a:spcBef>
              <a:buClr>
                <a:schemeClr val="dk1"/>
              </a:buClr>
              <a:buSzPts val="1400"/>
              <a:buFont typeface="Assistant"/>
              <a:buChar char="○"/>
            </a:pPr>
            <a:r>
              <a:rPr lang="en" sz="2000" i="0" u="none" strike="noStrike" cap="none" dirty="0">
                <a:solidFill>
                  <a:schemeClr val="dk1"/>
                </a:solidFill>
                <a:latin typeface="Assistant"/>
                <a:ea typeface="Assistant"/>
                <a:cs typeface="Assistant"/>
                <a:sym typeface="Assistant"/>
              </a:rPr>
              <a:t>Disruption of service</a:t>
            </a:r>
            <a:endParaRPr sz="2000" dirty="0"/>
          </a:p>
          <a:p>
            <a:pPr marL="491054" lvl="1" indent="-203195">
              <a:lnSpc>
                <a:spcPct val="90000"/>
              </a:lnSpc>
              <a:spcBef>
                <a:spcPts val="400"/>
              </a:spcBef>
              <a:buClr>
                <a:schemeClr val="dk1"/>
              </a:buClr>
              <a:buSzPts val="1400"/>
              <a:buFont typeface="Assistant"/>
              <a:buChar char="○"/>
            </a:pPr>
            <a:r>
              <a:rPr lang="en" sz="2000" i="0" u="none" strike="noStrike" cap="none" dirty="0">
                <a:solidFill>
                  <a:schemeClr val="dk1"/>
                </a:solidFill>
                <a:latin typeface="Assistant"/>
                <a:ea typeface="Assistant"/>
                <a:cs typeface="Assistant"/>
                <a:sym typeface="Assistant"/>
              </a:rPr>
              <a:t>Device malfunction</a:t>
            </a:r>
            <a:endParaRPr sz="2000" dirty="0"/>
          </a:p>
          <a:p>
            <a:pPr marL="169329" indent="-135463">
              <a:lnSpc>
                <a:spcPct val="90000"/>
              </a:lnSpc>
              <a:spcBef>
                <a:spcPts val="933"/>
              </a:spcBef>
              <a:buClr>
                <a:srgbClr val="000000"/>
              </a:buClr>
              <a:buSzPts val="1400"/>
              <a:buFont typeface="Assistant"/>
              <a:buChar char="●"/>
            </a:pPr>
            <a:r>
              <a:rPr lang="en" sz="2000" dirty="0">
                <a:solidFill>
                  <a:schemeClr val="dk1"/>
                </a:solidFill>
                <a:latin typeface="Assistant"/>
                <a:ea typeface="Assistant"/>
                <a:cs typeface="Assistant"/>
                <a:sym typeface="Assistant"/>
              </a:rPr>
              <a:t>Emergency/Crisis </a:t>
            </a:r>
            <a:endParaRPr sz="2000" dirty="0"/>
          </a:p>
          <a:p>
            <a:pPr marL="491054" lvl="1" indent="-203195">
              <a:lnSpc>
                <a:spcPct val="90000"/>
              </a:lnSpc>
              <a:spcBef>
                <a:spcPts val="400"/>
              </a:spcBef>
              <a:buClr>
                <a:schemeClr val="dk1"/>
              </a:buClr>
              <a:buSzPts val="1400"/>
              <a:buFont typeface="Assistant"/>
              <a:buChar char="○"/>
            </a:pPr>
            <a:r>
              <a:rPr lang="en" sz="2000" i="0" u="none" strike="noStrike" cap="none" dirty="0">
                <a:solidFill>
                  <a:schemeClr val="dk1"/>
                </a:solidFill>
                <a:latin typeface="Assistant"/>
                <a:ea typeface="Assistant"/>
                <a:cs typeface="Assistant"/>
                <a:sym typeface="Assistant"/>
              </a:rPr>
              <a:t>Urgent, immediate event where there is the potential for loss of life or property</a:t>
            </a:r>
            <a:endParaRPr sz="2000" dirty="0"/>
          </a:p>
          <a:p>
            <a:pPr marL="169329" indent="-135463">
              <a:lnSpc>
                <a:spcPct val="90000"/>
              </a:lnSpc>
              <a:spcBef>
                <a:spcPts val="933"/>
              </a:spcBef>
              <a:buClr>
                <a:srgbClr val="000000"/>
              </a:buClr>
              <a:buSzPts val="1400"/>
              <a:buFont typeface="Assistant"/>
              <a:buChar char="●"/>
            </a:pPr>
            <a:r>
              <a:rPr lang="en" sz="2000" dirty="0">
                <a:solidFill>
                  <a:schemeClr val="dk1"/>
                </a:solidFill>
                <a:latin typeface="Assistant"/>
                <a:ea typeface="Assistant"/>
                <a:cs typeface="Assistant"/>
                <a:sym typeface="Assistant"/>
              </a:rPr>
              <a:t>Disaster</a:t>
            </a:r>
            <a:endParaRPr sz="2000" dirty="0">
              <a:solidFill>
                <a:schemeClr val="dk1"/>
              </a:solidFill>
              <a:latin typeface="Assistant"/>
              <a:ea typeface="Assistant"/>
              <a:cs typeface="Assistant"/>
              <a:sym typeface="Assistant"/>
            </a:endParaRPr>
          </a:p>
          <a:p>
            <a:pPr marL="491054" lvl="1" indent="-203195">
              <a:lnSpc>
                <a:spcPct val="90000"/>
              </a:lnSpc>
              <a:spcBef>
                <a:spcPts val="400"/>
              </a:spcBef>
              <a:buClr>
                <a:schemeClr val="dk1"/>
              </a:buClr>
              <a:buSzPts val="1400"/>
              <a:buFont typeface="Assistant"/>
              <a:buChar char="○"/>
            </a:pPr>
            <a:r>
              <a:rPr lang="en" sz="2000" dirty="0">
                <a:solidFill>
                  <a:schemeClr val="dk1"/>
                </a:solidFill>
                <a:latin typeface="Assistant"/>
                <a:ea typeface="Assistant"/>
                <a:cs typeface="Assistant"/>
                <a:sym typeface="Assistant"/>
              </a:rPr>
              <a:t>Entire facility unusable for a day or longer</a:t>
            </a:r>
            <a:endParaRPr sz="2000" dirty="0">
              <a:solidFill>
                <a:schemeClr val="dk1"/>
              </a:solidFill>
              <a:latin typeface="Assistant"/>
              <a:ea typeface="Assistant"/>
              <a:cs typeface="Assistant"/>
              <a:sym typeface="Assistant"/>
            </a:endParaRPr>
          </a:p>
          <a:p>
            <a:pPr marL="169329" indent="-135463">
              <a:lnSpc>
                <a:spcPct val="90000"/>
              </a:lnSpc>
              <a:spcBef>
                <a:spcPts val="933"/>
              </a:spcBef>
              <a:buClr>
                <a:schemeClr val="dk1"/>
              </a:buClr>
              <a:buSzPts val="1400"/>
              <a:buFont typeface="Assistant"/>
              <a:buChar char="●"/>
            </a:pPr>
            <a:r>
              <a:rPr lang="en" sz="2000" dirty="0">
                <a:solidFill>
                  <a:schemeClr val="dk1"/>
                </a:solidFill>
                <a:latin typeface="Assistant"/>
                <a:ea typeface="Assistant"/>
                <a:cs typeface="Assistant"/>
                <a:sym typeface="Assistant"/>
              </a:rPr>
              <a:t>Catastrophe</a:t>
            </a:r>
            <a:endParaRPr sz="2000" dirty="0"/>
          </a:p>
          <a:p>
            <a:pPr marL="491054" lvl="1" indent="-203195">
              <a:lnSpc>
                <a:spcPct val="90000"/>
              </a:lnSpc>
              <a:spcBef>
                <a:spcPts val="400"/>
              </a:spcBef>
              <a:buClr>
                <a:schemeClr val="dk1"/>
              </a:buClr>
              <a:buSzPts val="1400"/>
              <a:buFont typeface="Assistant"/>
              <a:buChar char="○"/>
            </a:pPr>
            <a:r>
              <a:rPr lang="en" sz="2000" i="0" u="none" strike="noStrike" cap="none" dirty="0">
                <a:solidFill>
                  <a:schemeClr val="dk1"/>
                </a:solidFill>
                <a:latin typeface="Assistant"/>
                <a:ea typeface="Assistant"/>
                <a:cs typeface="Assistant"/>
                <a:sym typeface="Assistant"/>
              </a:rPr>
              <a:t>Destroys facility</a:t>
            </a:r>
            <a:endParaRPr sz="2000" dirty="0">
              <a:solidFill>
                <a:schemeClr val="dk1"/>
              </a:solidFill>
              <a:latin typeface="Assistant"/>
              <a:ea typeface="Assistant"/>
              <a:cs typeface="Assistant"/>
              <a:sym typeface="Assistant"/>
            </a:endParaRPr>
          </a:p>
          <a:p>
            <a:pPr marL="169329" indent="-135463">
              <a:lnSpc>
                <a:spcPct val="90000"/>
              </a:lnSpc>
              <a:buClr>
                <a:schemeClr val="dk1"/>
              </a:buClr>
              <a:buSzPts val="1400"/>
              <a:buFont typeface="Assistant"/>
              <a:buChar char="●"/>
            </a:pPr>
            <a:r>
              <a:rPr lang="en" sz="2000" dirty="0">
                <a:solidFill>
                  <a:schemeClr val="dk1"/>
                </a:solidFill>
                <a:latin typeface="Assistant"/>
                <a:ea typeface="Assistant"/>
                <a:cs typeface="Assistant"/>
                <a:sym typeface="Assistant"/>
              </a:rPr>
              <a:t> A company should understand and be prepared for each category</a:t>
            </a:r>
            <a:endParaRPr sz="2000" dirty="0"/>
          </a:p>
          <a:p>
            <a:pPr marL="169329" indent="-135463">
              <a:lnSpc>
                <a:spcPct val="90000"/>
              </a:lnSpc>
              <a:buClr>
                <a:schemeClr val="dk1"/>
              </a:buClr>
              <a:buSzPts val="1400"/>
              <a:buFont typeface="Assistant"/>
              <a:buChar char="●"/>
            </a:pPr>
            <a:r>
              <a:rPr lang="en" sz="2000" dirty="0">
                <a:solidFill>
                  <a:schemeClr val="dk1"/>
                </a:solidFill>
                <a:latin typeface="Assistant"/>
                <a:ea typeface="Assistant"/>
                <a:cs typeface="Assistant"/>
                <a:sym typeface="Assistant"/>
              </a:rPr>
              <a:t> ANYONE CAN DECLARE AN EMERGENCY, ONLY THE BCP COORDINATOR CAN DECLARE A DISASTER </a:t>
            </a:r>
            <a:r>
              <a:rPr lang="en" sz="2400" dirty="0">
                <a:solidFill>
                  <a:schemeClr val="dk1"/>
                </a:solidFill>
                <a:latin typeface="Assistant"/>
                <a:ea typeface="Assistant"/>
                <a:cs typeface="Assistant"/>
                <a:sym typeface="Assistant"/>
              </a:rPr>
              <a:t>(Anyone can pull the fire alarm or trigger an emergency alarm.  Only the BCP coordinator or someone specified in the BCP can declare a disaster which will then trigger failover to another facility)</a:t>
            </a:r>
            <a:endParaRPr sz="2400" dirty="0"/>
          </a:p>
          <a:p>
            <a:pPr marL="0" indent="0">
              <a:lnSpc>
                <a:spcPct val="90000"/>
              </a:lnSpc>
              <a:spcBef>
                <a:spcPts val="933"/>
              </a:spcBef>
              <a:buNone/>
            </a:pPr>
            <a:endParaRPr sz="2000" dirty="0">
              <a:solidFill>
                <a:schemeClr val="dk1"/>
              </a:solidFill>
              <a:latin typeface="Assistant"/>
              <a:ea typeface="Assistant"/>
              <a:cs typeface="Assistant"/>
              <a:sym typeface="Assistant"/>
            </a:endParaRPr>
          </a:p>
        </p:txBody>
      </p:sp>
      <p:sp>
        <p:nvSpPr>
          <p:cNvPr id="535" name="Google Shape;535;p59"/>
          <p:cNvSpPr/>
          <p:nvPr/>
        </p:nvSpPr>
        <p:spPr>
          <a:xfrm>
            <a:off x="2820001" y="4760260"/>
            <a:ext cx="5181200" cy="665600"/>
          </a:xfrm>
          <a:prstGeom prst="rect">
            <a:avLst/>
          </a:prstGeom>
          <a:noFill/>
          <a:ln>
            <a:noFill/>
          </a:ln>
        </p:spPr>
        <p:txBody>
          <a:bodyPr spcFirstLastPara="1" wrap="square" lIns="83133" tIns="41567" rIns="83133" bIns="41567" anchor="t" anchorCtr="0">
            <a:noAutofit/>
          </a:bodyPr>
          <a:lstStyle/>
          <a:p>
            <a:pPr>
              <a:buClr>
                <a:schemeClr val="dk1"/>
              </a:buClr>
              <a:buSzPts val="1400"/>
            </a:pPr>
            <a:endParaRPr sz="1867">
              <a:solidFill>
                <a:schemeClr val="lt1"/>
              </a:solidFill>
              <a:latin typeface="Arial"/>
              <a:ea typeface="Arial"/>
              <a:cs typeface="Arial"/>
              <a:sym typeface="Arial"/>
            </a:endParaRPr>
          </a:p>
        </p:txBody>
      </p:sp>
    </p:spTree>
    <p:extLst>
      <p:ext uri="{BB962C8B-B14F-4D97-AF65-F5344CB8AC3E}">
        <p14:creationId xmlns:p14="http://schemas.microsoft.com/office/powerpoint/2010/main" val="194524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p:nvPr/>
        </p:nvSpPr>
        <p:spPr>
          <a:xfrm>
            <a:off x="673409" y="1886533"/>
            <a:ext cx="10679600" cy="4304000"/>
          </a:xfrm>
          <a:prstGeom prst="rect">
            <a:avLst/>
          </a:prstGeom>
          <a:noFill/>
          <a:ln>
            <a:noFill/>
          </a:ln>
        </p:spPr>
        <p:txBody>
          <a:bodyPr spcFirstLastPara="1" wrap="square" lIns="0" tIns="5600" rIns="0" bIns="0" anchor="t" anchorCtr="0">
            <a:noAutofit/>
          </a:bodyPr>
          <a:lstStyle/>
          <a:p>
            <a:pPr marL="423323" marR="914377" indent="-347125" defTabSz="1219170">
              <a:lnSpc>
                <a:spcPct val="101800"/>
              </a:lnSpc>
              <a:buClr>
                <a:srgbClr val="000000"/>
              </a:buClr>
              <a:buSzPts val="1500"/>
              <a:buFont typeface="Assistant"/>
              <a:buChar char="●"/>
            </a:pPr>
            <a:r>
              <a:rPr lang="en" sz="2667" kern="0">
                <a:solidFill>
                  <a:srgbClr val="000000"/>
                </a:solidFill>
                <a:latin typeface="Assistant"/>
                <a:ea typeface="Assistant"/>
                <a:cs typeface="Assistant"/>
                <a:sym typeface="Assistant"/>
              </a:rPr>
              <a:t>Responsible for proper implementation of security  requirements in their IT systems</a:t>
            </a:r>
            <a:endParaRPr sz="2667" kern="0">
              <a:solidFill>
                <a:srgbClr val="000000"/>
              </a:solidFill>
              <a:latin typeface="Assistant"/>
              <a:ea typeface="Assistant"/>
              <a:cs typeface="Assistant"/>
              <a:sym typeface="Assistant"/>
            </a:endParaRPr>
          </a:p>
          <a:p>
            <a:pPr marL="423323" marR="914377" defTabSz="1219170">
              <a:lnSpc>
                <a:spcPct val="101800"/>
              </a:lnSpc>
              <a:buClr>
                <a:srgbClr val="000000"/>
              </a:buClr>
            </a:pPr>
            <a:endParaRPr sz="2667" kern="0">
              <a:solidFill>
                <a:srgbClr val="000000"/>
              </a:solidFill>
              <a:latin typeface="Assistant"/>
              <a:ea typeface="Assistant"/>
              <a:cs typeface="Assistant"/>
              <a:sym typeface="Assistant"/>
            </a:endParaRPr>
          </a:p>
          <a:p>
            <a:pPr marL="423323" indent="-347125" defTabSz="1219170">
              <a:lnSpc>
                <a:spcPct val="101600"/>
              </a:lnSpc>
              <a:spcBef>
                <a:spcPts val="533"/>
              </a:spcBef>
              <a:buClr>
                <a:srgbClr val="000000"/>
              </a:buClr>
              <a:buSzPts val="1500"/>
              <a:buFont typeface="Assistant"/>
              <a:buChar char="●"/>
            </a:pPr>
            <a:r>
              <a:rPr lang="en" sz="2667" kern="0">
                <a:solidFill>
                  <a:srgbClr val="000000"/>
                </a:solidFill>
                <a:latin typeface="Assistant"/>
                <a:ea typeface="Assistant"/>
                <a:cs typeface="Assistant"/>
                <a:sym typeface="Assistant"/>
              </a:rPr>
              <a:t>Support or use the risk management process to identify  and assess new potential risk and implement new security  controls as needed to safeguard their IT systems</a:t>
            </a:r>
            <a:endParaRPr sz="2667" kern="0">
              <a:solidFill>
                <a:srgbClr val="000000"/>
              </a:solidFill>
              <a:latin typeface="Assistant"/>
              <a:ea typeface="Assistant"/>
              <a:cs typeface="Assistant"/>
              <a:sym typeface="Assistant"/>
            </a:endParaRPr>
          </a:p>
        </p:txBody>
      </p:sp>
      <p:sp>
        <p:nvSpPr>
          <p:cNvPr id="409" name="Google Shape;409;p57"/>
          <p:cNvSpPr txBox="1"/>
          <p:nvPr/>
        </p:nvSpPr>
        <p:spPr>
          <a:xfrm>
            <a:off x="2734096" y="548583"/>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Security Practitioners</a:t>
            </a:r>
            <a:endParaRPr sz="4000" kern="0">
              <a:solidFill>
                <a:srgbClr val="000000"/>
              </a:solidFill>
              <a:latin typeface="Assistant"/>
              <a:ea typeface="Assistant"/>
              <a:cs typeface="Assistant"/>
              <a:sym typeface="Assistant"/>
            </a:endParaRPr>
          </a:p>
        </p:txBody>
      </p:sp>
      <p:sp>
        <p:nvSpPr>
          <p:cNvPr id="2" name="Slide Number Placeholder 1">
            <a:extLst>
              <a:ext uri="{FF2B5EF4-FFF2-40B4-BE49-F238E27FC236}">
                <a16:creationId xmlns:a16="http://schemas.microsoft.com/office/drawing/2014/main" id="{7459F8A2-D70D-41BB-8F37-693E2E954C8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48</a:t>
            </a:fld>
            <a:endParaRPr lang="en"/>
          </a:p>
        </p:txBody>
      </p:sp>
    </p:spTree>
    <p:extLst>
      <p:ext uri="{BB962C8B-B14F-4D97-AF65-F5344CB8AC3E}">
        <p14:creationId xmlns:p14="http://schemas.microsoft.com/office/powerpoint/2010/main" val="420513343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C7D2-4B55-46CC-B431-831E1ED5B834}"/>
              </a:ext>
            </a:extLst>
          </p:cNvPr>
          <p:cNvSpPr>
            <a:spLocks noGrp="1"/>
          </p:cNvSpPr>
          <p:nvPr>
            <p:ph type="title"/>
          </p:nvPr>
        </p:nvSpPr>
        <p:spPr/>
        <p:txBody>
          <a:bodyPr/>
          <a:lstStyle/>
          <a:p>
            <a:r>
              <a:rPr lang="en-US" dirty="0"/>
              <a:t>Phases of a Disaster </a:t>
            </a:r>
          </a:p>
        </p:txBody>
      </p:sp>
      <p:sp>
        <p:nvSpPr>
          <p:cNvPr id="3" name="Title 1">
            <a:extLst>
              <a:ext uri="{FF2B5EF4-FFF2-40B4-BE49-F238E27FC236}">
                <a16:creationId xmlns:a16="http://schemas.microsoft.com/office/drawing/2014/main" id="{88321D71-75C6-46C7-B231-DB20EFE4997D}"/>
              </a:ext>
            </a:extLst>
          </p:cNvPr>
          <p:cNvSpPr txBox="1">
            <a:spLocks/>
          </p:cNvSpPr>
          <p:nvPr/>
        </p:nvSpPr>
        <p:spPr>
          <a:xfrm>
            <a:off x="838200" y="2103437"/>
            <a:ext cx="10515600" cy="28623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10000"/>
              </a:lnSpc>
              <a:buSzPts val="1400"/>
              <a:buFont typeface="Assistant"/>
              <a:buAutoNum type="arabicPeriod"/>
            </a:pPr>
            <a:r>
              <a:rPr lang="en-US" sz="2000" b="1" dirty="0">
                <a:solidFill>
                  <a:schemeClr val="dk1"/>
                </a:solidFill>
                <a:latin typeface="Assistant"/>
              </a:rPr>
              <a:t>Declaration</a:t>
            </a:r>
            <a:r>
              <a:rPr lang="en-US" sz="2000" dirty="0">
                <a:solidFill>
                  <a:schemeClr val="dk1"/>
                </a:solidFill>
                <a:latin typeface="Assistant"/>
              </a:rPr>
              <a:t>: Communicate the state of the disaster to employees based on pre-defined criteria and means.  </a:t>
            </a:r>
          </a:p>
          <a:p>
            <a:pPr marL="742950" indent="-742950">
              <a:lnSpc>
                <a:spcPct val="110000"/>
              </a:lnSpc>
              <a:buSzPts val="1400"/>
              <a:buFont typeface="Assistant"/>
              <a:buAutoNum type="arabicPeriod"/>
            </a:pPr>
            <a:r>
              <a:rPr lang="en-US" sz="2000" b="1" dirty="0">
                <a:solidFill>
                  <a:schemeClr val="dk1"/>
                </a:solidFill>
                <a:latin typeface="Assistant"/>
              </a:rPr>
              <a:t>Recovery</a:t>
            </a:r>
            <a:r>
              <a:rPr lang="en-US" sz="2000" dirty="0">
                <a:solidFill>
                  <a:schemeClr val="dk1"/>
                </a:solidFill>
                <a:latin typeface="Assistant"/>
              </a:rPr>
              <a:t>:  Focus is on the immediacy of the disaster.  Human life comes first.  Next, the restoration of critical business services per the BIA, beginning with MOST critical services first</a:t>
            </a:r>
          </a:p>
          <a:p>
            <a:pPr marL="742950" indent="-742950">
              <a:lnSpc>
                <a:spcPct val="110000"/>
              </a:lnSpc>
              <a:buSzPts val="1400"/>
              <a:buFont typeface="Assistant"/>
              <a:buAutoNum type="arabicPeriod"/>
            </a:pPr>
            <a:r>
              <a:rPr lang="en-US" sz="2000" b="1" dirty="0">
                <a:solidFill>
                  <a:schemeClr val="dk1"/>
                </a:solidFill>
                <a:latin typeface="Assistant"/>
              </a:rPr>
              <a:t>Reconstitution</a:t>
            </a:r>
            <a:r>
              <a:rPr lang="en-US" sz="2000" dirty="0">
                <a:solidFill>
                  <a:schemeClr val="dk1"/>
                </a:solidFill>
                <a:latin typeface="Assistant"/>
              </a:rPr>
              <a:t>:  Return to a state of full operations at the permanent facility.  Restore operations beginning with LEAST critical</a:t>
            </a:r>
          </a:p>
        </p:txBody>
      </p:sp>
    </p:spTree>
    <p:extLst>
      <p:ext uri="{BB962C8B-B14F-4D97-AF65-F5344CB8AC3E}">
        <p14:creationId xmlns:p14="http://schemas.microsoft.com/office/powerpoint/2010/main" val="337810695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0"/>
          <p:cNvSpPr txBox="1">
            <a:spLocks noGrp="1"/>
          </p:cNvSpPr>
          <p:nvPr>
            <p:ph type="title"/>
          </p:nvPr>
        </p:nvSpPr>
        <p:spPr>
          <a:xfrm>
            <a:off x="1570215" y="121969"/>
            <a:ext cx="9783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BCP Frameworks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CD3DE38B-5687-465A-BE6A-85564059A29F}"/>
              </a:ext>
            </a:extLst>
          </p:cNvPr>
          <p:cNvSpPr>
            <a:spLocks noGrp="1"/>
          </p:cNvSpPr>
          <p:nvPr>
            <p:ph type="ftr" sz="quarter" idx="11"/>
          </p:nvPr>
        </p:nvSpPr>
        <p:spPr/>
        <p:txBody>
          <a:bodyPr/>
          <a:lstStyle/>
          <a:p>
            <a:endParaRPr lang="en-US"/>
          </a:p>
        </p:txBody>
      </p:sp>
      <p:sp>
        <p:nvSpPr>
          <p:cNvPr id="542" name="Google Shape;542;p6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481</a:t>
            </a:fld>
            <a:endParaRPr/>
          </a:p>
        </p:txBody>
      </p:sp>
      <p:sp>
        <p:nvSpPr>
          <p:cNvPr id="543" name="Google Shape;543;p60"/>
          <p:cNvSpPr txBox="1">
            <a:spLocks noGrp="1"/>
          </p:cNvSpPr>
          <p:nvPr>
            <p:ph type="body" idx="4294967295"/>
          </p:nvPr>
        </p:nvSpPr>
        <p:spPr>
          <a:xfrm>
            <a:off x="480560" y="1200440"/>
            <a:ext cx="8232775" cy="4570412"/>
          </a:xfrm>
          <a:prstGeom prst="rect">
            <a:avLst/>
          </a:prstGeom>
          <a:noFill/>
          <a:ln>
            <a:noFill/>
          </a:ln>
        </p:spPr>
        <p:txBody>
          <a:bodyPr spcFirstLastPara="1" wrap="square" lIns="100767" tIns="50367" rIns="100767" bIns="50367" anchor="t" anchorCtr="0">
            <a:noAutofit/>
          </a:bodyPr>
          <a:lstStyle/>
          <a:p>
            <a:pPr marL="253994" indent="-177796">
              <a:lnSpc>
                <a:spcPct val="90000"/>
              </a:lnSpc>
              <a:buClr>
                <a:srgbClr val="000000"/>
              </a:buClr>
              <a:buSzPts val="1500"/>
              <a:buFont typeface="Assistant"/>
              <a:buChar char="●"/>
            </a:pPr>
            <a:r>
              <a:rPr lang="en" sz="2667" dirty="0">
                <a:solidFill>
                  <a:schemeClr val="dk1"/>
                </a:solidFill>
                <a:latin typeface="Assistant"/>
                <a:ea typeface="Assistant"/>
                <a:cs typeface="Assistant"/>
                <a:sym typeface="Assistant"/>
              </a:rPr>
              <a:t>Standards help  solve issues of inconsistency in terms, definitions and documents (within the organization)</a:t>
            </a:r>
            <a:endParaRPr sz="2667" dirty="0"/>
          </a:p>
          <a:p>
            <a:pPr marL="253994" indent="-177796">
              <a:lnSpc>
                <a:spcPct val="90000"/>
              </a:lnSpc>
              <a:spcBef>
                <a:spcPts val="933"/>
              </a:spcBef>
              <a:buClr>
                <a:srgbClr val="000000"/>
              </a:buClr>
              <a:buSzPts val="1500"/>
              <a:buFont typeface="Assistant"/>
              <a:buChar char="●"/>
            </a:pPr>
            <a:r>
              <a:rPr lang="en" sz="2667" dirty="0">
                <a:solidFill>
                  <a:schemeClr val="dk1"/>
                </a:solidFill>
                <a:latin typeface="Assistant"/>
                <a:ea typeface="Assistant"/>
                <a:cs typeface="Assistant"/>
                <a:sym typeface="Assistant"/>
              </a:rPr>
              <a:t>The following institutes will provide guidance on BCP/DRP:</a:t>
            </a:r>
            <a:endParaRPr sz="2667" dirty="0"/>
          </a:p>
          <a:p>
            <a:pPr marL="575719"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DRII (Disaster Recovery Institute International)</a:t>
            </a:r>
            <a:endParaRPr sz="2400" dirty="0"/>
          </a:p>
          <a:p>
            <a:pPr marL="575719"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NIST 800-34 rev 1</a:t>
            </a:r>
            <a:endParaRPr sz="2400" dirty="0"/>
          </a:p>
          <a:p>
            <a:pPr marL="575719"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ISO 27031</a:t>
            </a:r>
            <a:endParaRPr sz="2400" dirty="0"/>
          </a:p>
          <a:p>
            <a:pPr marL="575719"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BCI GPG (Business Continuity International Good Practice Guidelines)</a:t>
            </a:r>
            <a:endParaRPr sz="2400" dirty="0"/>
          </a:p>
          <a:p>
            <a:pPr marL="575719" lvl="1" indent="-177796">
              <a:lnSpc>
                <a:spcPct val="90000"/>
              </a:lnSpc>
              <a:spcBef>
                <a:spcPts val="400"/>
              </a:spcBef>
              <a:spcAft>
                <a:spcPts val="2133"/>
              </a:spcAft>
              <a:buClr>
                <a:schemeClr val="dk1"/>
              </a:buClr>
              <a:buSzPts val="1500"/>
              <a:buFont typeface="Assistant"/>
              <a:buChar char="○"/>
            </a:pPr>
            <a:r>
              <a:rPr lang="en" sz="2400" b="1" dirty="0">
                <a:solidFill>
                  <a:schemeClr val="dk1"/>
                </a:solidFill>
                <a:latin typeface="Assistant"/>
                <a:ea typeface="Assistant"/>
                <a:cs typeface="Assistant"/>
                <a:sym typeface="Assistant"/>
              </a:rPr>
              <a:t>ISC2.org Four Processes of Business Continuity</a:t>
            </a:r>
            <a:endParaRPr sz="2400" dirty="0"/>
          </a:p>
        </p:txBody>
      </p:sp>
    </p:spTree>
    <p:extLst>
      <p:ext uri="{BB962C8B-B14F-4D97-AF65-F5344CB8AC3E}">
        <p14:creationId xmlns:p14="http://schemas.microsoft.com/office/powerpoint/2010/main" val="2402049096"/>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A35FCE3-FCD8-43E2-B08E-D4BF21AC0148}"/>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NIST SP 800-34 Rev 1</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6507969"/>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NIST SP 800-34 revision 1</a:t>
            </a:r>
            <a:endParaRPr sz="1600" dirty="0">
              <a:latin typeface="Assistant"/>
              <a:ea typeface="Assistant"/>
              <a:cs typeface="Assistant"/>
              <a:sym typeface="Assistant"/>
            </a:endParaRPr>
          </a:p>
        </p:txBody>
      </p:sp>
      <p:sp>
        <p:nvSpPr>
          <p:cNvPr id="573" name="Google Shape;573;p6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483</a:t>
            </a:fld>
            <a:endParaRPr/>
          </a:p>
        </p:txBody>
      </p:sp>
      <p:pic>
        <p:nvPicPr>
          <p:cNvPr id="574" name="Google Shape;574;p62"/>
          <p:cNvPicPr preferRelativeResize="0"/>
          <p:nvPr/>
        </p:nvPicPr>
        <p:blipFill rotWithShape="1">
          <a:blip r:embed="rId3">
            <a:alphaModFix/>
          </a:blip>
          <a:srcRect/>
          <a:stretch/>
        </p:blipFill>
        <p:spPr>
          <a:xfrm>
            <a:off x="2575691" y="1557431"/>
            <a:ext cx="6194052" cy="4798920"/>
          </a:xfrm>
          <a:prstGeom prst="rect">
            <a:avLst/>
          </a:prstGeom>
          <a:noFill/>
          <a:ln>
            <a:noFill/>
          </a:ln>
        </p:spPr>
      </p:pic>
    </p:spTree>
    <p:extLst>
      <p:ext uri="{BB962C8B-B14F-4D97-AF65-F5344CB8AC3E}">
        <p14:creationId xmlns:p14="http://schemas.microsoft.com/office/powerpoint/2010/main" val="381095426"/>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A35FCE3-FCD8-43E2-B08E-D4BF21AC0148}"/>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ISC2 Four BCP Processes</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93428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3"/>
          <p:cNvSpPr txBox="1">
            <a:spLocks noGrp="1"/>
          </p:cNvSpPr>
          <p:nvPr>
            <p:ph type="title"/>
          </p:nvPr>
        </p:nvSpPr>
        <p:spPr>
          <a:xfrm>
            <a:off x="1147200" y="428428"/>
            <a:ext cx="10338000" cy="1325600"/>
          </a:xfrm>
          <a:prstGeom prst="rect">
            <a:avLst/>
          </a:prstGeom>
          <a:noFill/>
          <a:ln>
            <a:noFill/>
          </a:ln>
        </p:spPr>
        <p:txBody>
          <a:bodyPr spcFirstLastPara="1" wrap="square" lIns="100767" tIns="50367" rIns="100767" bIns="50367" anchor="ctr" anchorCtr="0">
            <a:noAutofit/>
          </a:bodyPr>
          <a:lstStyle/>
          <a:p>
            <a:pPr>
              <a:buSzPts val="2600"/>
            </a:pPr>
            <a:r>
              <a:rPr lang="en" sz="3467" b="1" dirty="0">
                <a:latin typeface="Assistant"/>
                <a:ea typeface="Assistant"/>
                <a:cs typeface="Assistant"/>
                <a:sym typeface="Assistant"/>
              </a:rPr>
              <a:t>The ISC</a:t>
            </a:r>
            <a:r>
              <a:rPr lang="en" sz="3467" b="1" baseline="30000" dirty="0">
                <a:latin typeface="Assistant"/>
                <a:ea typeface="Assistant"/>
                <a:cs typeface="Assistant"/>
                <a:sym typeface="Assistant"/>
              </a:rPr>
              <a:t>2</a:t>
            </a:r>
            <a:r>
              <a:rPr lang="en" sz="3467" b="1" dirty="0">
                <a:latin typeface="Assistant"/>
                <a:ea typeface="Assistant"/>
                <a:cs typeface="Assistant"/>
                <a:sym typeface="Assistant"/>
              </a:rPr>
              <a:t> Four Business Continuity Planning  Processes</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91D43F4-FA36-4ECC-85D9-A8D6FCFF0BA8}"/>
              </a:ext>
            </a:extLst>
          </p:cNvPr>
          <p:cNvSpPr>
            <a:spLocks noGrp="1"/>
          </p:cNvSpPr>
          <p:nvPr>
            <p:ph type="ftr" sz="quarter" idx="11"/>
          </p:nvPr>
        </p:nvSpPr>
        <p:spPr/>
        <p:txBody>
          <a:bodyPr/>
          <a:lstStyle/>
          <a:p>
            <a:endParaRPr lang="en-US"/>
          </a:p>
        </p:txBody>
      </p:sp>
      <p:sp>
        <p:nvSpPr>
          <p:cNvPr id="581" name="Google Shape;581;p6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485</a:t>
            </a:fld>
            <a:endParaRPr/>
          </a:p>
        </p:txBody>
      </p:sp>
      <p:sp>
        <p:nvSpPr>
          <p:cNvPr id="582" name="Google Shape;582;p63"/>
          <p:cNvSpPr/>
          <p:nvPr/>
        </p:nvSpPr>
        <p:spPr>
          <a:xfrm>
            <a:off x="1293091" y="2353235"/>
            <a:ext cx="7850800" cy="1602400"/>
          </a:xfrm>
          <a:prstGeom prst="rect">
            <a:avLst/>
          </a:prstGeom>
          <a:noFill/>
          <a:ln>
            <a:noFill/>
          </a:ln>
        </p:spPr>
        <p:txBody>
          <a:bodyPr spcFirstLastPara="1" wrap="square" lIns="100767" tIns="50367" rIns="100767" bIns="50367" anchor="t" anchorCtr="0">
            <a:noAutofit/>
          </a:bodyPr>
          <a:lstStyle/>
          <a:p>
            <a:pPr marL="558786" indent="-550320">
              <a:buClr>
                <a:schemeClr val="dk1"/>
              </a:buClr>
              <a:buSzPts val="2300"/>
              <a:buFont typeface="Assistant"/>
              <a:buAutoNum type="arabicPeriod"/>
            </a:pPr>
            <a:r>
              <a:rPr lang="en" sz="3067">
                <a:solidFill>
                  <a:schemeClr val="dk1"/>
                </a:solidFill>
                <a:latin typeface="Assistant"/>
                <a:ea typeface="Assistant"/>
                <a:cs typeface="Assistant"/>
                <a:sym typeface="Assistant"/>
              </a:rPr>
              <a:t>Project scope and planning</a:t>
            </a:r>
            <a:endParaRPr sz="1600">
              <a:latin typeface="Assistant"/>
              <a:ea typeface="Assistant"/>
              <a:cs typeface="Assistant"/>
              <a:sym typeface="Assistant"/>
            </a:endParaRPr>
          </a:p>
          <a:p>
            <a:pPr marL="558786" indent="-550320">
              <a:buClr>
                <a:schemeClr val="dk1"/>
              </a:buClr>
              <a:buSzPts val="2300"/>
              <a:buFont typeface="Assistant"/>
              <a:buAutoNum type="arabicPeriod"/>
            </a:pPr>
            <a:r>
              <a:rPr lang="en" sz="3067">
                <a:solidFill>
                  <a:schemeClr val="dk1"/>
                </a:solidFill>
                <a:latin typeface="Assistant"/>
                <a:ea typeface="Assistant"/>
                <a:cs typeface="Assistant"/>
                <a:sym typeface="Assistant"/>
              </a:rPr>
              <a:t>Business impact assessment</a:t>
            </a:r>
            <a:endParaRPr sz="1600">
              <a:latin typeface="Assistant"/>
              <a:ea typeface="Assistant"/>
              <a:cs typeface="Assistant"/>
              <a:sym typeface="Assistant"/>
            </a:endParaRPr>
          </a:p>
          <a:p>
            <a:pPr marL="558786" indent="-550320">
              <a:buClr>
                <a:schemeClr val="dk1"/>
              </a:buClr>
              <a:buSzPts val="2300"/>
              <a:buFont typeface="Assistant"/>
              <a:buAutoNum type="arabicPeriod"/>
            </a:pPr>
            <a:r>
              <a:rPr lang="en" sz="3067">
                <a:solidFill>
                  <a:schemeClr val="dk1"/>
                </a:solidFill>
                <a:latin typeface="Assistant"/>
                <a:ea typeface="Assistant"/>
                <a:cs typeface="Assistant"/>
                <a:sym typeface="Assistant"/>
              </a:rPr>
              <a:t>Continuity planning</a:t>
            </a:r>
            <a:endParaRPr sz="1600">
              <a:latin typeface="Assistant"/>
              <a:ea typeface="Assistant"/>
              <a:cs typeface="Assistant"/>
              <a:sym typeface="Assistant"/>
            </a:endParaRPr>
          </a:p>
          <a:p>
            <a:pPr marL="558786" indent="-550320">
              <a:buClr>
                <a:schemeClr val="dk1"/>
              </a:buClr>
              <a:buSzPts val="2300"/>
              <a:buFont typeface="Assistant"/>
              <a:buAutoNum type="arabicPeriod"/>
            </a:pPr>
            <a:r>
              <a:rPr lang="en" sz="3067">
                <a:solidFill>
                  <a:schemeClr val="dk1"/>
                </a:solidFill>
                <a:latin typeface="Assistant"/>
                <a:ea typeface="Assistant"/>
                <a:cs typeface="Assistant"/>
                <a:sym typeface="Assistant"/>
              </a:rPr>
              <a:t>Approval and implementation</a:t>
            </a:r>
            <a:endParaRPr sz="1600">
              <a:latin typeface="Assistant"/>
              <a:ea typeface="Assistant"/>
              <a:cs typeface="Assistant"/>
              <a:sym typeface="Assistant"/>
            </a:endParaRPr>
          </a:p>
        </p:txBody>
      </p:sp>
    </p:spTree>
    <p:extLst>
      <p:ext uri="{BB962C8B-B14F-4D97-AF65-F5344CB8AC3E}">
        <p14:creationId xmlns:p14="http://schemas.microsoft.com/office/powerpoint/2010/main" val="381148228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C947C85-C8E7-4721-976C-046C49B831AC}"/>
              </a:ext>
            </a:extLst>
          </p:cNvPr>
          <p:cNvSpPr>
            <a:spLocks noGrp="1"/>
          </p:cNvSpPr>
          <p:nvPr>
            <p:ph type="title"/>
          </p:nvPr>
        </p:nvSpPr>
        <p:spPr>
          <a:xfrm>
            <a:off x="332647" y="3808420"/>
            <a:ext cx="5287568" cy="2387600"/>
          </a:xfrm>
          <a:solidFill>
            <a:srgbClr val="B4C7E7"/>
          </a:solidFill>
        </p:spPr>
        <p:txBody>
          <a:bodyPr vert="horz" lIns="91440" tIns="45720" rIns="91440" bIns="45720" rtlCol="0" anchor="b">
            <a:normAutofit fontScale="90000"/>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ISC</a:t>
            </a:r>
            <a:r>
              <a:rPr lang="en-US" sz="6600" kern="1200" baseline="75000" dirty="0">
                <a:solidFill>
                  <a:schemeClr val="tx1">
                    <a:lumMod val="85000"/>
                    <a:lumOff val="15000"/>
                  </a:schemeClr>
                </a:solidFill>
                <a:latin typeface="+mj-lt"/>
                <a:ea typeface="+mj-ea"/>
                <a:cs typeface="+mj-cs"/>
              </a:rPr>
              <a:t>2</a:t>
            </a:r>
            <a:r>
              <a:rPr lang="en-US" sz="6600" kern="1200" dirty="0">
                <a:solidFill>
                  <a:schemeClr val="tx1">
                    <a:lumMod val="85000"/>
                    <a:lumOff val="15000"/>
                  </a:schemeClr>
                </a:solidFill>
                <a:latin typeface="+mj-lt"/>
                <a:ea typeface="+mj-ea"/>
                <a:cs typeface="+mj-cs"/>
              </a:rPr>
              <a:t> BCP Processes: Step 1</a:t>
            </a:r>
            <a:br>
              <a:rPr lang="en-US" sz="6600" kern="1200" dirty="0">
                <a:solidFill>
                  <a:schemeClr val="tx1">
                    <a:lumMod val="85000"/>
                    <a:lumOff val="15000"/>
                  </a:schemeClr>
                </a:solidFill>
                <a:latin typeface="+mj-lt"/>
                <a:ea typeface="+mj-ea"/>
                <a:cs typeface="+mj-cs"/>
              </a:rPr>
            </a:br>
            <a:r>
              <a:rPr lang="en" sz="6600" dirty="0">
                <a:latin typeface="Assistant"/>
                <a:ea typeface="Assistant"/>
                <a:cs typeface="Assistant"/>
                <a:sym typeface="Assistant"/>
              </a:rPr>
              <a:t>Project Scope and Planning</a:t>
            </a:r>
            <a:endParaRPr lang="en-US" sz="6600" kern="1200" dirty="0">
              <a:solidFill>
                <a:schemeClr val="tx1">
                  <a:lumMod val="85000"/>
                  <a:lumOff val="15000"/>
                </a:schemeClr>
              </a:solidFill>
              <a:latin typeface="+mj-lt"/>
              <a:ea typeface="+mj-ea"/>
              <a:cs typeface="+mj-cs"/>
            </a:endParaRPr>
          </a:p>
        </p:txBody>
      </p:sp>
    </p:spTree>
    <p:extLst>
      <p:ext uri="{BB962C8B-B14F-4D97-AF65-F5344CB8AC3E}">
        <p14:creationId xmlns:p14="http://schemas.microsoft.com/office/powerpoint/2010/main" val="3932183050"/>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4"/>
          <p:cNvSpPr txBox="1">
            <a:spLocks noGrp="1"/>
          </p:cNvSpPr>
          <p:nvPr>
            <p:ph type="title"/>
          </p:nvPr>
        </p:nvSpPr>
        <p:spPr>
          <a:xfrm>
            <a:off x="838212" y="493453"/>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Step 1:  Project Scope and Planning</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E07A10ED-2BB0-41AD-9402-2248623C5A2D}"/>
              </a:ext>
            </a:extLst>
          </p:cNvPr>
          <p:cNvSpPr>
            <a:spLocks noGrp="1"/>
          </p:cNvSpPr>
          <p:nvPr>
            <p:ph type="ftr" sz="quarter" idx="11"/>
          </p:nvPr>
        </p:nvSpPr>
        <p:spPr/>
        <p:txBody>
          <a:bodyPr/>
          <a:lstStyle/>
          <a:p>
            <a:endParaRPr lang="en-US"/>
          </a:p>
        </p:txBody>
      </p:sp>
      <p:sp>
        <p:nvSpPr>
          <p:cNvPr id="589" name="Google Shape;589;p6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487</a:t>
            </a:fld>
            <a:endParaRPr/>
          </a:p>
        </p:txBody>
      </p:sp>
      <p:sp>
        <p:nvSpPr>
          <p:cNvPr id="590" name="Google Shape;590;p64"/>
          <p:cNvSpPr/>
          <p:nvPr/>
        </p:nvSpPr>
        <p:spPr>
          <a:xfrm>
            <a:off x="1200728" y="1997916"/>
            <a:ext cx="9513600" cy="4318000"/>
          </a:xfrm>
          <a:prstGeom prst="rect">
            <a:avLst/>
          </a:prstGeom>
          <a:noFill/>
          <a:ln>
            <a:noFill/>
          </a:ln>
        </p:spPr>
        <p:txBody>
          <a:bodyPr spcFirstLastPara="1" wrap="square" lIns="100767" tIns="50367" rIns="100767" bIns="50367" anchor="t" anchorCtr="0">
            <a:noAutofit/>
          </a:bodyPr>
          <a:lstStyle/>
          <a:p>
            <a:pPr marL="372524" indent="-330192">
              <a:buClr>
                <a:schemeClr val="dk1"/>
              </a:buClr>
              <a:buSzPts val="1500"/>
              <a:buFont typeface="Assistant"/>
              <a:buChar char="●"/>
            </a:pPr>
            <a:r>
              <a:rPr lang="en" sz="2667" dirty="0">
                <a:solidFill>
                  <a:schemeClr val="dk1"/>
                </a:solidFill>
                <a:latin typeface="Assistant"/>
                <a:ea typeface="Assistant"/>
                <a:cs typeface="Assistant"/>
                <a:sym typeface="Assistant"/>
              </a:rPr>
              <a:t>Acquire BCP Policy Statement from Senior Management</a:t>
            </a:r>
            <a:endParaRPr sz="1600" dirty="0">
              <a:latin typeface="Assistant"/>
              <a:ea typeface="Assistant"/>
              <a:cs typeface="Assistant"/>
              <a:sym typeface="Assistant"/>
            </a:endParaRPr>
          </a:p>
          <a:p>
            <a:pPr marL="372524" indent="-330192">
              <a:buClr>
                <a:schemeClr val="dk1"/>
              </a:buClr>
              <a:buSzPts val="1500"/>
              <a:buFont typeface="Assistant"/>
              <a:buChar char="●"/>
            </a:pPr>
            <a:r>
              <a:rPr lang="en-US" sz="2667" dirty="0">
                <a:solidFill>
                  <a:schemeClr val="dk1"/>
                </a:solidFill>
                <a:latin typeface="Assistant"/>
                <a:ea typeface="Assistant"/>
                <a:cs typeface="Assistant"/>
                <a:sym typeface="Assistant"/>
              </a:rPr>
              <a:t>Understand Context of Organization</a:t>
            </a:r>
            <a:endParaRPr sz="1600" dirty="0">
              <a:latin typeface="Assistant"/>
              <a:ea typeface="Assistant"/>
              <a:cs typeface="Assistant"/>
              <a:sym typeface="Assistant"/>
            </a:endParaRPr>
          </a:p>
          <a:p>
            <a:pPr marL="372524" indent="-330192">
              <a:buClr>
                <a:schemeClr val="dk1"/>
              </a:buClr>
              <a:buSzPts val="1500"/>
              <a:buFont typeface="Assistant"/>
              <a:buChar char="●"/>
            </a:pPr>
            <a:r>
              <a:rPr lang="en" sz="2667" dirty="0">
                <a:solidFill>
                  <a:schemeClr val="dk1"/>
                </a:solidFill>
                <a:latin typeface="Assistant"/>
                <a:ea typeface="Assistant"/>
                <a:cs typeface="Assistant"/>
                <a:sym typeface="Assistant"/>
              </a:rPr>
              <a:t>BCP Team Creation, including Project Manager.  Should be cross-functional team, including representation of senior management</a:t>
            </a:r>
            <a:endParaRPr sz="1600" dirty="0">
              <a:latin typeface="Assistant"/>
              <a:ea typeface="Assistant"/>
              <a:cs typeface="Assistant"/>
              <a:sym typeface="Assistant"/>
            </a:endParaRPr>
          </a:p>
          <a:p>
            <a:pPr marL="321725" indent="-279393">
              <a:buClr>
                <a:schemeClr val="dk1"/>
              </a:buClr>
              <a:buSzPts val="1500"/>
              <a:buFont typeface="Assistant"/>
              <a:buChar char="●"/>
            </a:pPr>
            <a:r>
              <a:rPr lang="en" sz="2667" dirty="0">
                <a:solidFill>
                  <a:schemeClr val="dk1"/>
                </a:solidFill>
                <a:latin typeface="Assistant"/>
                <a:ea typeface="Assistant"/>
                <a:cs typeface="Assistant"/>
                <a:sym typeface="Assistant"/>
              </a:rPr>
              <a:t>An assessment of </a:t>
            </a:r>
            <a:r>
              <a:rPr lang="en-US" sz="2667" dirty="0">
                <a:solidFill>
                  <a:schemeClr val="dk1"/>
                </a:solidFill>
                <a:latin typeface="Assistant"/>
                <a:ea typeface="Assistant"/>
                <a:cs typeface="Assistant"/>
                <a:sym typeface="Assistant"/>
              </a:rPr>
              <a:t>available</a:t>
            </a:r>
            <a:r>
              <a:rPr lang="en" sz="2667" dirty="0">
                <a:solidFill>
                  <a:schemeClr val="dk1"/>
                </a:solidFill>
                <a:latin typeface="Assistant"/>
                <a:ea typeface="Assistant"/>
                <a:cs typeface="Assistant"/>
                <a:sym typeface="Assistant"/>
              </a:rPr>
              <a:t> resources </a:t>
            </a:r>
          </a:p>
          <a:p>
            <a:pPr marL="321725" indent="-279393">
              <a:buClr>
                <a:schemeClr val="dk1"/>
              </a:buClr>
              <a:buSzPts val="1500"/>
              <a:buFont typeface="Assistant"/>
              <a:buChar char="●"/>
            </a:pPr>
            <a:r>
              <a:rPr lang="en" sz="2667" dirty="0">
                <a:solidFill>
                  <a:schemeClr val="dk1"/>
                </a:solidFill>
                <a:latin typeface="Assistant"/>
                <a:ea typeface="Assistant"/>
                <a:cs typeface="Assistant"/>
                <a:sym typeface="Assistant"/>
              </a:rPr>
              <a:t>Analysis of the legal and regulatory landscape that governs an organization’s response to a catastrophic event</a:t>
            </a:r>
            <a:endParaRPr sz="1600" dirty="0">
              <a:latin typeface="Assistant"/>
              <a:ea typeface="Assistant"/>
              <a:cs typeface="Assistant"/>
              <a:sym typeface="Assistant"/>
            </a:endParaRPr>
          </a:p>
        </p:txBody>
      </p:sp>
    </p:spTree>
    <p:extLst>
      <p:ext uri="{BB962C8B-B14F-4D97-AF65-F5344CB8AC3E}">
        <p14:creationId xmlns:p14="http://schemas.microsoft.com/office/powerpoint/2010/main" val="3440178039"/>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6"/>
          <p:cNvSpPr txBox="1">
            <a:spLocks noGrp="1"/>
          </p:cNvSpPr>
          <p:nvPr>
            <p:ph type="title"/>
          </p:nvPr>
        </p:nvSpPr>
        <p:spPr>
          <a:xfrm>
            <a:off x="960495" y="393721"/>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Step 1:  Project Scope and Planning:  BCP Team Selection</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B6FE988A-B430-4BAF-9DA5-B4E782CA18D3}"/>
              </a:ext>
            </a:extLst>
          </p:cNvPr>
          <p:cNvSpPr>
            <a:spLocks noGrp="1"/>
          </p:cNvSpPr>
          <p:nvPr>
            <p:ph type="ftr" sz="quarter" idx="11"/>
          </p:nvPr>
        </p:nvSpPr>
        <p:spPr/>
        <p:txBody>
          <a:bodyPr/>
          <a:lstStyle/>
          <a:p>
            <a:endParaRPr lang="en-US"/>
          </a:p>
        </p:txBody>
      </p:sp>
      <p:sp>
        <p:nvSpPr>
          <p:cNvPr id="605" name="Google Shape;605;p6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488</a:t>
            </a:fld>
            <a:endParaRPr/>
          </a:p>
        </p:txBody>
      </p:sp>
      <p:sp>
        <p:nvSpPr>
          <p:cNvPr id="606" name="Google Shape;606;p66"/>
          <p:cNvSpPr/>
          <p:nvPr/>
        </p:nvSpPr>
        <p:spPr>
          <a:xfrm>
            <a:off x="1293091" y="2065152"/>
            <a:ext cx="8497600" cy="3340400"/>
          </a:xfrm>
          <a:prstGeom prst="rect">
            <a:avLst/>
          </a:prstGeom>
          <a:noFill/>
          <a:ln>
            <a:noFill/>
          </a:ln>
        </p:spPr>
        <p:txBody>
          <a:bodyPr spcFirstLastPara="1" wrap="square" lIns="100767" tIns="50367" rIns="100767" bIns="50367" anchor="t" anchorCtr="0">
            <a:noAutofit/>
          </a:bodyPr>
          <a:lstStyle/>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Representatives from each of the organization’s departments responsible for the core services performed by the business </a:t>
            </a:r>
            <a:endParaRPr sz="1600">
              <a:latin typeface="Assistant"/>
              <a:ea typeface="Assistant"/>
              <a:cs typeface="Assistant"/>
              <a:sym typeface="Assistant"/>
            </a:endParaRPr>
          </a:p>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Representatives from the key support departments identified by the organizational analysis</a:t>
            </a:r>
            <a:endParaRPr sz="1600">
              <a:latin typeface="Assistant"/>
              <a:ea typeface="Assistant"/>
              <a:cs typeface="Assistant"/>
              <a:sym typeface="Assistant"/>
            </a:endParaRPr>
          </a:p>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IT representatives with technical expertise in areas covered by the BCP</a:t>
            </a:r>
            <a:endParaRPr sz="1600">
              <a:latin typeface="Assistant"/>
              <a:ea typeface="Assistant"/>
              <a:cs typeface="Assistant"/>
              <a:sym typeface="Assistant"/>
            </a:endParaRPr>
          </a:p>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Security representatives with knowledge of the BCP process</a:t>
            </a:r>
            <a:endParaRPr sz="1600">
              <a:latin typeface="Assistant"/>
              <a:ea typeface="Assistant"/>
              <a:cs typeface="Assistant"/>
              <a:sym typeface="Assistant"/>
            </a:endParaRPr>
          </a:p>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Legal representatives familiar with corporate legal, regulatory, and contractual responsibilities</a:t>
            </a:r>
            <a:endParaRPr sz="1600">
              <a:latin typeface="Assistant"/>
              <a:ea typeface="Assistant"/>
              <a:cs typeface="Assistant"/>
              <a:sym typeface="Assistant"/>
            </a:endParaRPr>
          </a:p>
          <a:p>
            <a:pPr marL="609585" indent="-431789">
              <a:buClr>
                <a:schemeClr val="dk1"/>
              </a:buClr>
              <a:buSzPts val="1500"/>
              <a:buFont typeface="Assistant"/>
              <a:buChar char="●"/>
            </a:pPr>
            <a:r>
              <a:rPr lang="en" sz="2267">
                <a:solidFill>
                  <a:schemeClr val="dk1"/>
                </a:solidFill>
                <a:latin typeface="Assistant"/>
                <a:ea typeface="Assistant"/>
                <a:cs typeface="Assistant"/>
                <a:sym typeface="Assistant"/>
              </a:rPr>
              <a:t>Representatives from senior management</a:t>
            </a:r>
            <a:endParaRPr sz="1600">
              <a:latin typeface="Assistant"/>
              <a:ea typeface="Assistant"/>
              <a:cs typeface="Assistant"/>
              <a:sym typeface="Assistant"/>
            </a:endParaRPr>
          </a:p>
        </p:txBody>
      </p:sp>
    </p:spTree>
    <p:extLst>
      <p:ext uri="{BB962C8B-B14F-4D97-AF65-F5344CB8AC3E}">
        <p14:creationId xmlns:p14="http://schemas.microsoft.com/office/powerpoint/2010/main" val="1134407243"/>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C947C85-C8E7-4721-976C-046C49B831AC}"/>
              </a:ext>
            </a:extLst>
          </p:cNvPr>
          <p:cNvSpPr>
            <a:spLocks noGrp="1"/>
          </p:cNvSpPr>
          <p:nvPr>
            <p:ph type="title"/>
          </p:nvPr>
        </p:nvSpPr>
        <p:spPr>
          <a:xfrm>
            <a:off x="460918" y="3749557"/>
            <a:ext cx="5404624" cy="2387600"/>
          </a:xfrm>
          <a:solidFill>
            <a:srgbClr val="B4C7E7"/>
          </a:solidFill>
        </p:spPr>
        <p:txBody>
          <a:bodyPr vert="horz" lIns="91440" tIns="45720" rIns="91440" bIns="45720" rtlCol="0" anchor="b">
            <a:normAutofit fontScale="90000"/>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ISC</a:t>
            </a:r>
            <a:r>
              <a:rPr lang="en-US" sz="6600" kern="1200" baseline="75000" dirty="0">
                <a:solidFill>
                  <a:schemeClr val="tx1">
                    <a:lumMod val="85000"/>
                    <a:lumOff val="15000"/>
                  </a:schemeClr>
                </a:solidFill>
                <a:latin typeface="+mj-lt"/>
                <a:ea typeface="+mj-ea"/>
                <a:cs typeface="+mj-cs"/>
              </a:rPr>
              <a:t>2</a:t>
            </a:r>
            <a:r>
              <a:rPr lang="en-US" sz="6600" kern="1200" dirty="0">
                <a:solidFill>
                  <a:schemeClr val="tx1">
                    <a:lumMod val="85000"/>
                    <a:lumOff val="15000"/>
                  </a:schemeClr>
                </a:solidFill>
                <a:latin typeface="+mj-lt"/>
                <a:ea typeface="+mj-ea"/>
                <a:cs typeface="+mj-cs"/>
              </a:rPr>
              <a:t> BCP Processes: Step 2</a:t>
            </a:r>
            <a:br>
              <a:rPr lang="en-US" sz="6600" kern="1200" dirty="0">
                <a:solidFill>
                  <a:schemeClr val="tx1">
                    <a:lumMod val="85000"/>
                    <a:lumOff val="15000"/>
                  </a:schemeClr>
                </a:solidFill>
                <a:latin typeface="+mj-lt"/>
                <a:ea typeface="+mj-ea"/>
                <a:cs typeface="+mj-cs"/>
              </a:rPr>
            </a:br>
            <a:r>
              <a:rPr lang="en-US" sz="6600" kern="1200" dirty="0">
                <a:solidFill>
                  <a:schemeClr val="bg1"/>
                </a:solidFill>
                <a:latin typeface="+mj-lt"/>
                <a:ea typeface="+mj-ea"/>
                <a:cs typeface="+mj-cs"/>
              </a:rPr>
              <a:t>Business Impact Assessment</a:t>
            </a:r>
          </a:p>
        </p:txBody>
      </p:sp>
    </p:spTree>
    <p:extLst>
      <p:ext uri="{BB962C8B-B14F-4D97-AF65-F5344CB8AC3E}">
        <p14:creationId xmlns:p14="http://schemas.microsoft.com/office/powerpoint/2010/main" val="1164423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8"/>
          <p:cNvSpPr txBox="1">
            <a:spLocks noGrp="1"/>
          </p:cNvSpPr>
          <p:nvPr>
            <p:ph type="title"/>
          </p:nvPr>
        </p:nvSpPr>
        <p:spPr>
          <a:xfrm>
            <a:off x="2780364" y="340629"/>
            <a:ext cx="82280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 sz="4000" dirty="0">
                <a:latin typeface="Assistant"/>
                <a:ea typeface="Assistant"/>
                <a:cs typeface="Assistant"/>
                <a:sym typeface="Assistant"/>
              </a:rPr>
              <a:t>Auditors</a:t>
            </a:r>
            <a:endParaRPr sz="1600" dirty="0"/>
          </a:p>
        </p:txBody>
      </p:sp>
      <p:sp>
        <p:nvSpPr>
          <p:cNvPr id="417" name="Google Shape;417;p58"/>
          <p:cNvSpPr txBox="1">
            <a:spLocks noGrp="1"/>
          </p:cNvSpPr>
          <p:nvPr>
            <p:ph idx="1"/>
          </p:nvPr>
        </p:nvSpPr>
        <p:spPr>
          <a:xfrm>
            <a:off x="690443" y="1458895"/>
            <a:ext cx="6020400" cy="4101200"/>
          </a:xfrm>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dirty="0">
                <a:solidFill>
                  <a:schemeClr val="dk1"/>
                </a:solidFill>
                <a:latin typeface="Assistant"/>
                <a:ea typeface="Assistant"/>
                <a:cs typeface="Assistant"/>
                <a:sym typeface="Assistant"/>
              </a:rPr>
              <a:t>Objective Evaluation of controls and policies to ensure that they are being implemented and are effective.  </a:t>
            </a:r>
            <a:endParaRPr sz="1600" dirty="0"/>
          </a:p>
          <a:p>
            <a:pPr marL="355591" indent="-262460">
              <a:lnSpc>
                <a:spcPct val="90000"/>
              </a:lnSpc>
              <a:spcBef>
                <a:spcPts val="933"/>
              </a:spcBef>
              <a:buClr>
                <a:schemeClr val="dk1"/>
              </a:buClr>
              <a:buSzPts val="900"/>
              <a:buFont typeface="Assistant"/>
              <a:buChar char="●"/>
            </a:pPr>
            <a:r>
              <a:rPr lang="en" sz="2667" dirty="0">
                <a:solidFill>
                  <a:schemeClr val="dk1"/>
                </a:solidFill>
                <a:latin typeface="Assistant"/>
                <a:ea typeface="Assistant"/>
                <a:cs typeface="Assistant"/>
                <a:sym typeface="Assistant"/>
              </a:rPr>
              <a:t>If internal auditing is in place, auditors should not report to the head of a business unit, but rather to the Chief Operating Officer or some other entity without direct stake in result</a:t>
            </a:r>
            <a:endParaRPr sz="1600" dirty="0"/>
          </a:p>
          <a:p>
            <a:pPr marL="355591" indent="-262460">
              <a:lnSpc>
                <a:spcPct val="90000"/>
              </a:lnSpc>
              <a:spcBef>
                <a:spcPts val="933"/>
              </a:spcBef>
              <a:spcAft>
                <a:spcPts val="2133"/>
              </a:spcAft>
              <a:buClr>
                <a:schemeClr val="dk1"/>
              </a:buClr>
              <a:buSzPts val="900"/>
              <a:buFont typeface="Assistant"/>
              <a:buChar char="●"/>
            </a:pPr>
            <a:r>
              <a:rPr lang="en" sz="2667" dirty="0">
                <a:solidFill>
                  <a:schemeClr val="dk1"/>
                </a:solidFill>
                <a:latin typeface="Assistant"/>
                <a:ea typeface="Assistant"/>
                <a:cs typeface="Assistant"/>
                <a:sym typeface="Assistant"/>
              </a:rPr>
              <a:t>Auditors document and do not modify</a:t>
            </a:r>
            <a:endParaRPr sz="1600" dirty="0"/>
          </a:p>
        </p:txBody>
      </p:sp>
      <p:sp>
        <p:nvSpPr>
          <p:cNvPr id="2" name="Footer Placeholder 1">
            <a:extLst>
              <a:ext uri="{FF2B5EF4-FFF2-40B4-BE49-F238E27FC236}">
                <a16:creationId xmlns:a16="http://schemas.microsoft.com/office/drawing/2014/main" id="{BEC35358-A50B-4DA0-B134-37AD5F7B536E}"/>
              </a:ext>
            </a:extLst>
          </p:cNvPr>
          <p:cNvSpPr>
            <a:spLocks noGrp="1"/>
          </p:cNvSpPr>
          <p:nvPr>
            <p:ph type="ftr" sz="quarter" idx="11"/>
          </p:nvPr>
        </p:nvSpPr>
        <p:spPr/>
        <p:txBody>
          <a:bodyPr/>
          <a:lstStyle/>
          <a:p>
            <a:endParaRPr lang="en-US"/>
          </a:p>
        </p:txBody>
      </p:sp>
      <p:sp>
        <p:nvSpPr>
          <p:cNvPr id="418" name="Google Shape;418;p5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49</a:t>
            </a:fld>
            <a:endParaRPr kern="0">
              <a:solidFill>
                <a:srgbClr val="000000"/>
              </a:solidFill>
            </a:endParaRPr>
          </a:p>
        </p:txBody>
      </p:sp>
      <p:pic>
        <p:nvPicPr>
          <p:cNvPr id="419" name="Google Shape;419;p58"/>
          <p:cNvPicPr preferRelativeResize="0"/>
          <p:nvPr/>
        </p:nvPicPr>
        <p:blipFill rotWithShape="1">
          <a:blip r:embed="rId3">
            <a:alphaModFix/>
          </a:blip>
          <a:srcRect/>
          <a:stretch/>
        </p:blipFill>
        <p:spPr>
          <a:xfrm>
            <a:off x="7529065" y="2759531"/>
            <a:ext cx="3379700" cy="2577567"/>
          </a:xfrm>
          <a:prstGeom prst="rect">
            <a:avLst/>
          </a:prstGeom>
          <a:noFill/>
          <a:ln>
            <a:noFill/>
          </a:ln>
        </p:spPr>
      </p:pic>
    </p:spTree>
    <p:extLst>
      <p:ext uri="{BB962C8B-B14F-4D97-AF65-F5344CB8AC3E}">
        <p14:creationId xmlns:p14="http://schemas.microsoft.com/office/powerpoint/2010/main" val="791525827"/>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1"/>
          <p:cNvSpPr txBox="1">
            <a:spLocks noGrp="1"/>
          </p:cNvSpPr>
          <p:nvPr>
            <p:ph type="title"/>
          </p:nvPr>
        </p:nvSpPr>
        <p:spPr>
          <a:xfrm>
            <a:off x="699671" y="494079"/>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b="1" dirty="0">
                <a:latin typeface="Assistant"/>
                <a:ea typeface="Assistant"/>
                <a:cs typeface="Assistant"/>
                <a:sym typeface="Assistant"/>
              </a:rPr>
              <a:t>Step 2:  Business Impact Assessment: Identify Prioritie</a:t>
            </a:r>
            <a:r>
              <a:rPr lang="en" sz="3467" b="1" dirty="0"/>
              <a:t>s</a:t>
            </a:r>
            <a:endParaRPr sz="1600" b="1" dirty="0"/>
          </a:p>
        </p:txBody>
      </p:sp>
      <p:sp>
        <p:nvSpPr>
          <p:cNvPr id="2" name="Footer Placeholder 1">
            <a:extLst>
              <a:ext uri="{FF2B5EF4-FFF2-40B4-BE49-F238E27FC236}">
                <a16:creationId xmlns:a16="http://schemas.microsoft.com/office/drawing/2014/main" id="{F5EDC081-CA46-4310-BD01-587B1F881B4A}"/>
              </a:ext>
            </a:extLst>
          </p:cNvPr>
          <p:cNvSpPr>
            <a:spLocks noGrp="1"/>
          </p:cNvSpPr>
          <p:nvPr>
            <p:ph type="ftr" sz="quarter" idx="11"/>
          </p:nvPr>
        </p:nvSpPr>
        <p:spPr/>
        <p:txBody>
          <a:bodyPr/>
          <a:lstStyle/>
          <a:p>
            <a:endParaRPr lang="en-US"/>
          </a:p>
        </p:txBody>
      </p:sp>
      <p:sp>
        <p:nvSpPr>
          <p:cNvPr id="649" name="Google Shape;649;p7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490</a:t>
            </a:fld>
            <a:endParaRPr/>
          </a:p>
        </p:txBody>
      </p:sp>
      <p:sp>
        <p:nvSpPr>
          <p:cNvPr id="650" name="Google Shape;650;p71"/>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651" name="Google Shape;651;p71"/>
          <p:cNvSpPr txBox="1"/>
          <p:nvPr/>
        </p:nvSpPr>
        <p:spPr>
          <a:xfrm>
            <a:off x="699671" y="1594169"/>
            <a:ext cx="9876002" cy="4562400"/>
          </a:xfrm>
          <a:prstGeom prst="rect">
            <a:avLst/>
          </a:prstGeom>
          <a:noFill/>
          <a:ln>
            <a:noFill/>
          </a:ln>
        </p:spPr>
        <p:txBody>
          <a:bodyPr spcFirstLastPara="1" wrap="square" lIns="100767" tIns="50367" rIns="100767" bIns="50367" anchor="t" anchorCtr="0">
            <a:noAutofit/>
          </a:bodyPr>
          <a:lstStyle/>
          <a:p>
            <a:pPr marL="321725" indent="-279393">
              <a:buClr>
                <a:schemeClr val="dk1"/>
              </a:buClr>
              <a:buSzPts val="1500"/>
              <a:buFont typeface="Assistant"/>
              <a:buChar char="●"/>
            </a:pPr>
            <a:r>
              <a:rPr lang="en-US" sz="2000" dirty="0">
                <a:solidFill>
                  <a:schemeClr val="dk1"/>
                </a:solidFill>
                <a:latin typeface="Assistant"/>
                <a:ea typeface="Assistant"/>
                <a:cs typeface="Assistant"/>
                <a:sym typeface="Assistant"/>
              </a:rPr>
              <a:t>Identifies and prioritizes all business processes/resources based on criticality</a:t>
            </a:r>
            <a:endParaRPr lang="en-US" sz="2000" dirty="0">
              <a:latin typeface="Assistant"/>
              <a:ea typeface="Assistant"/>
              <a:cs typeface="Assistant"/>
              <a:sym typeface="Assistant"/>
            </a:endParaRPr>
          </a:p>
          <a:p>
            <a:pPr marL="321725" indent="-279393">
              <a:buClr>
                <a:schemeClr val="dk1"/>
              </a:buClr>
              <a:buSzPts val="1500"/>
              <a:buFont typeface="Assistant"/>
              <a:buChar char="●"/>
            </a:pPr>
            <a:r>
              <a:rPr lang="en-US" sz="2000" dirty="0">
                <a:solidFill>
                  <a:schemeClr val="dk1"/>
                </a:solidFill>
                <a:latin typeface="Assistant"/>
                <a:ea typeface="Assistant"/>
                <a:cs typeface="Assistant"/>
                <a:sym typeface="Assistant"/>
              </a:rPr>
              <a:t>Risk Identification</a:t>
            </a:r>
            <a:endParaRPr lang="en-US" sz="2000" dirty="0">
              <a:latin typeface="Assistant"/>
              <a:ea typeface="Assistant"/>
              <a:cs typeface="Assistant"/>
              <a:sym typeface="Assistant"/>
            </a:endParaRPr>
          </a:p>
          <a:p>
            <a:pPr marL="812780" lvl="1" indent="-287859">
              <a:buClr>
                <a:schemeClr val="dk1"/>
              </a:buClr>
              <a:buSzPts val="1800"/>
              <a:buFont typeface="Assistant"/>
              <a:buChar char="○"/>
            </a:pPr>
            <a:r>
              <a:rPr lang="en-US" sz="2000" dirty="0">
                <a:solidFill>
                  <a:schemeClr val="dk1"/>
                </a:solidFill>
                <a:latin typeface="Assistant"/>
                <a:ea typeface="Assistant"/>
                <a:cs typeface="Assistant"/>
                <a:sym typeface="Assistant"/>
              </a:rPr>
              <a:t>Internal vs. 3</a:t>
            </a:r>
            <a:r>
              <a:rPr lang="en-US" sz="2000" baseline="30000" dirty="0">
                <a:solidFill>
                  <a:schemeClr val="dk1"/>
                </a:solidFill>
                <a:latin typeface="Assistant"/>
                <a:ea typeface="Assistant"/>
                <a:cs typeface="Assistant"/>
                <a:sym typeface="Assistant"/>
              </a:rPr>
              <a:t>rd</a:t>
            </a:r>
            <a:r>
              <a:rPr lang="en-US" sz="2000" dirty="0">
                <a:solidFill>
                  <a:schemeClr val="dk1"/>
                </a:solidFill>
                <a:latin typeface="Assistant"/>
                <a:ea typeface="Assistant"/>
                <a:cs typeface="Assistant"/>
                <a:sym typeface="Assistant"/>
              </a:rPr>
              <a:t> Party—</a:t>
            </a:r>
            <a:r>
              <a:rPr lang="en-US" sz="2000" dirty="0" err="1">
                <a:solidFill>
                  <a:schemeClr val="dk1"/>
                </a:solidFill>
                <a:latin typeface="Assistant"/>
                <a:ea typeface="Assistant"/>
                <a:cs typeface="Assistant"/>
                <a:sym typeface="Assistant"/>
              </a:rPr>
              <a:t>MoA</a:t>
            </a:r>
            <a:r>
              <a:rPr lang="en-US" sz="2000" dirty="0">
                <a:solidFill>
                  <a:schemeClr val="dk1"/>
                </a:solidFill>
                <a:latin typeface="Assistant"/>
                <a:ea typeface="Assistant"/>
                <a:cs typeface="Assistant"/>
                <a:sym typeface="Assistant"/>
              </a:rPr>
              <a:t> (Memorandums of Agreement)  and SLAs (Service Level Impacts)</a:t>
            </a:r>
            <a:endParaRPr lang="en-US" sz="2000" dirty="0">
              <a:latin typeface="Assistant"/>
              <a:ea typeface="Assistant"/>
              <a:cs typeface="Assistant"/>
              <a:sym typeface="Assistant"/>
            </a:endParaRPr>
          </a:p>
          <a:p>
            <a:pPr marL="812780" lvl="1" indent="-287859">
              <a:buClr>
                <a:schemeClr val="dk1"/>
              </a:buClr>
              <a:buSzPts val="1800"/>
              <a:buFont typeface="Assistant"/>
              <a:buChar char="○"/>
            </a:pPr>
            <a:r>
              <a:rPr lang="en-US" sz="2000" dirty="0">
                <a:solidFill>
                  <a:schemeClr val="dk1"/>
                </a:solidFill>
                <a:latin typeface="Assistant"/>
                <a:ea typeface="Assistant"/>
                <a:cs typeface="Assistant"/>
                <a:sym typeface="Assistant"/>
              </a:rPr>
              <a:t>Probability and Impact</a:t>
            </a:r>
            <a:endParaRPr lang="en-US" sz="2000" dirty="0">
              <a:latin typeface="Assistant"/>
              <a:ea typeface="Assistant"/>
              <a:cs typeface="Assistant"/>
              <a:sym typeface="Assistant"/>
            </a:endParaRPr>
          </a:p>
          <a:p>
            <a:pPr marL="321725" indent="-321725">
              <a:buClr>
                <a:schemeClr val="dk1"/>
              </a:buClr>
              <a:buSzPts val="1800"/>
              <a:buFont typeface="Assistant"/>
              <a:buChar char="•"/>
            </a:pPr>
            <a:r>
              <a:rPr lang="en" sz="2000" dirty="0">
                <a:solidFill>
                  <a:schemeClr val="dk1"/>
                </a:solidFill>
                <a:latin typeface="Assistant"/>
                <a:ea typeface="Assistant"/>
                <a:cs typeface="Assistant"/>
                <a:sym typeface="Assistant"/>
              </a:rPr>
              <a:t>Create an in-depth list of business processes and their impact on the organization</a:t>
            </a:r>
            <a:endParaRPr sz="2000" dirty="0">
              <a:latin typeface="Assistant"/>
              <a:ea typeface="Assistant"/>
              <a:cs typeface="Assistant"/>
              <a:sym typeface="Assistant"/>
            </a:endParaRPr>
          </a:p>
          <a:p>
            <a:pPr marL="321725" indent="-321725">
              <a:buClr>
                <a:schemeClr val="dk1"/>
              </a:buClr>
              <a:buSzPts val="1800"/>
              <a:buFont typeface="Assistant"/>
              <a:buChar char="•"/>
            </a:pPr>
            <a:r>
              <a:rPr lang="en" sz="2000" dirty="0">
                <a:solidFill>
                  <a:schemeClr val="dk1"/>
                </a:solidFill>
                <a:latin typeface="Assistant"/>
                <a:ea typeface="Assistant"/>
                <a:cs typeface="Assistant"/>
                <a:sym typeface="Assistant"/>
              </a:rPr>
              <a:t>Often delegated to individual departments for accuracy and buy-in</a:t>
            </a:r>
            <a:endParaRPr sz="2000" dirty="0">
              <a:latin typeface="Assistant"/>
              <a:ea typeface="Assistant"/>
              <a:cs typeface="Assistant"/>
              <a:sym typeface="Assistant"/>
            </a:endParaRPr>
          </a:p>
          <a:p>
            <a:pPr marL="321725" indent="-321725">
              <a:buClr>
                <a:schemeClr val="dk1"/>
              </a:buClr>
              <a:buSzPts val="1800"/>
              <a:buFont typeface="Assistant"/>
              <a:buChar char="•"/>
            </a:pPr>
            <a:r>
              <a:rPr lang="en" sz="2000" dirty="0">
                <a:solidFill>
                  <a:schemeClr val="dk1"/>
                </a:solidFill>
                <a:latin typeface="Assistant"/>
                <a:ea typeface="Assistant"/>
                <a:cs typeface="Assistant"/>
                <a:sym typeface="Assistant"/>
              </a:rPr>
              <a:t>Criticality is driven by the amount of loss the organization will suffer if the resource is unavailable</a:t>
            </a:r>
            <a:endParaRPr sz="2000" dirty="0">
              <a:latin typeface="Assistant"/>
              <a:ea typeface="Assistant"/>
              <a:cs typeface="Assistant"/>
              <a:sym typeface="Assistant"/>
            </a:endParaRPr>
          </a:p>
          <a:p>
            <a:pPr marL="812780" lvl="1" indent="-304792">
              <a:buClr>
                <a:schemeClr val="dk1"/>
              </a:buClr>
              <a:buSzPts val="1800"/>
              <a:buFont typeface="Assistant"/>
              <a:buChar char="•"/>
            </a:pPr>
            <a:r>
              <a:rPr lang="en" sz="2000" dirty="0">
                <a:solidFill>
                  <a:schemeClr val="dk1"/>
                </a:solidFill>
                <a:latin typeface="Assistant"/>
                <a:ea typeface="Assistant"/>
                <a:cs typeface="Assistant"/>
                <a:sym typeface="Assistant"/>
              </a:rPr>
              <a:t>MTD/MTO:  Maximum Tolerable Downtime/Outage:  Longest time the function can be inoperable before causing a loss to senior management that is unacceptable</a:t>
            </a:r>
            <a:endParaRPr sz="2000" dirty="0">
              <a:latin typeface="Assistant"/>
              <a:ea typeface="Assistant"/>
              <a:cs typeface="Assistant"/>
              <a:sym typeface="Assistant"/>
            </a:endParaRPr>
          </a:p>
          <a:p>
            <a:pPr marL="812780" lvl="1" indent="-304792">
              <a:buClr>
                <a:schemeClr val="dk1"/>
              </a:buClr>
              <a:buSzPts val="1800"/>
              <a:buFont typeface="Assistant"/>
              <a:buChar char="•"/>
            </a:pPr>
            <a:r>
              <a:rPr lang="en" sz="2000" dirty="0">
                <a:solidFill>
                  <a:schemeClr val="dk1"/>
                </a:solidFill>
                <a:latin typeface="Assistant"/>
                <a:ea typeface="Assistant"/>
                <a:cs typeface="Assistant"/>
                <a:sym typeface="Assistant"/>
              </a:rPr>
              <a:t>RTO Recovery Time Objective:  This is the amount of time in which you think you can feasibly recover the function in the event of a disruption (must be less than MTD)</a:t>
            </a:r>
            <a:endParaRPr sz="2000" dirty="0">
              <a:latin typeface="Assistant"/>
              <a:ea typeface="Assistant"/>
              <a:cs typeface="Assistant"/>
              <a:sym typeface="Assistant"/>
            </a:endParaRPr>
          </a:p>
          <a:p>
            <a:pPr marL="812780" lvl="1" indent="-304792">
              <a:buClr>
                <a:schemeClr val="dk1"/>
              </a:buClr>
              <a:buSzPts val="1800"/>
              <a:buFont typeface="Assistant"/>
              <a:buChar char="•"/>
            </a:pPr>
            <a:r>
              <a:rPr lang="en" sz="2000" dirty="0">
                <a:solidFill>
                  <a:schemeClr val="dk1"/>
                </a:solidFill>
                <a:latin typeface="Assistant"/>
                <a:ea typeface="Assistant"/>
                <a:cs typeface="Assistant"/>
                <a:sym typeface="Assistant"/>
              </a:rPr>
              <a:t>RPO Recovery Point Objective:  Tolerance for data loss</a:t>
            </a:r>
            <a:endParaRPr sz="2000" dirty="0">
              <a:latin typeface="Assistant"/>
              <a:ea typeface="Assistant"/>
              <a:cs typeface="Assistant"/>
              <a:sym typeface="Assistant"/>
            </a:endParaRPr>
          </a:p>
          <a:p>
            <a:pPr marL="812780" lvl="1" indent="-152396">
              <a:buClr>
                <a:schemeClr val="dk1"/>
              </a:buClr>
              <a:buSzPts val="1800"/>
            </a:pPr>
            <a:endParaRPr sz="2000" dirty="0">
              <a:solidFill>
                <a:schemeClr val="dk1"/>
              </a:solidFill>
              <a:latin typeface="Assistant"/>
              <a:ea typeface="Assistant"/>
              <a:cs typeface="Assistant"/>
              <a:sym typeface="Assistant"/>
            </a:endParaRPr>
          </a:p>
          <a:p>
            <a:pPr marL="321725" indent="-169329">
              <a:buClr>
                <a:schemeClr val="dk1"/>
              </a:buClr>
              <a:buSzPts val="1800"/>
            </a:pPr>
            <a:endParaRPr sz="20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161726465"/>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2"/>
          <p:cNvSpPr txBox="1">
            <a:spLocks noGrp="1"/>
          </p:cNvSpPr>
          <p:nvPr>
            <p:ph type="title"/>
          </p:nvPr>
        </p:nvSpPr>
        <p:spPr>
          <a:xfrm>
            <a:off x="884381" y="268941"/>
            <a:ext cx="9830000" cy="1325600"/>
          </a:xfrm>
          <a:prstGeom prst="rect">
            <a:avLst/>
          </a:prstGeom>
          <a:noFill/>
          <a:ln>
            <a:noFill/>
          </a:ln>
        </p:spPr>
        <p:txBody>
          <a:bodyPr spcFirstLastPara="1" wrap="square" lIns="100767" tIns="50367" rIns="100767" bIns="50367" anchor="ctr" anchorCtr="0">
            <a:noAutofit/>
          </a:bodyPr>
          <a:lstStyle/>
          <a:p>
            <a:r>
              <a:rPr lang="en" b="1" dirty="0">
                <a:latin typeface="Assistant"/>
                <a:ea typeface="Assistant"/>
                <a:cs typeface="Assistant"/>
                <a:sym typeface="Assistant"/>
              </a:rPr>
              <a:t>Goals of the BIA</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F58F6715-38B2-450A-82EB-68933E2B234C}"/>
              </a:ext>
            </a:extLst>
          </p:cNvPr>
          <p:cNvSpPr>
            <a:spLocks noGrp="1"/>
          </p:cNvSpPr>
          <p:nvPr>
            <p:ph type="ftr" sz="quarter" idx="11"/>
          </p:nvPr>
        </p:nvSpPr>
        <p:spPr/>
        <p:txBody>
          <a:bodyPr/>
          <a:lstStyle/>
          <a:p>
            <a:endParaRPr lang="en-US"/>
          </a:p>
        </p:txBody>
      </p:sp>
      <p:sp>
        <p:nvSpPr>
          <p:cNvPr id="658" name="Google Shape;658;p7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491</a:t>
            </a:fld>
            <a:endParaRPr/>
          </a:p>
        </p:txBody>
      </p:sp>
      <p:pic>
        <p:nvPicPr>
          <p:cNvPr id="659" name="Google Shape;659;p72"/>
          <p:cNvPicPr preferRelativeResize="0"/>
          <p:nvPr/>
        </p:nvPicPr>
        <p:blipFill rotWithShape="1">
          <a:blip r:embed="rId3">
            <a:alphaModFix/>
          </a:blip>
          <a:srcRect/>
          <a:stretch/>
        </p:blipFill>
        <p:spPr>
          <a:xfrm>
            <a:off x="1477834" y="1406567"/>
            <a:ext cx="8259700" cy="4834567"/>
          </a:xfrm>
          <a:prstGeom prst="rect">
            <a:avLst/>
          </a:prstGeom>
          <a:noFill/>
          <a:ln>
            <a:noFill/>
          </a:ln>
        </p:spPr>
      </p:pic>
    </p:spTree>
    <p:extLst>
      <p:ext uri="{BB962C8B-B14F-4D97-AF65-F5344CB8AC3E}">
        <p14:creationId xmlns:p14="http://schemas.microsoft.com/office/powerpoint/2010/main" val="3734782992"/>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5"/>
          <p:cNvSpPr txBox="1">
            <a:spLocks noGrp="1"/>
          </p:cNvSpPr>
          <p:nvPr>
            <p:ph type="title"/>
          </p:nvPr>
        </p:nvSpPr>
        <p:spPr>
          <a:xfrm>
            <a:off x="656192" y="784037"/>
            <a:ext cx="10515600" cy="1325600"/>
          </a:xfrm>
          <a:prstGeom prst="rect">
            <a:avLst/>
          </a:prstGeom>
          <a:noFill/>
          <a:ln>
            <a:noFill/>
          </a:ln>
        </p:spPr>
        <p:txBody>
          <a:bodyPr spcFirstLastPara="1" wrap="square" lIns="100767" tIns="50367" rIns="100767" bIns="50367" anchor="ctr" anchorCtr="0">
            <a:noAutofit/>
          </a:bodyPr>
          <a:lstStyle/>
          <a:p>
            <a:r>
              <a:rPr lang="en" b="1" dirty="0">
                <a:latin typeface="Assistant"/>
                <a:ea typeface="Assistant"/>
                <a:cs typeface="Assistant"/>
                <a:sym typeface="Assistant"/>
              </a:rPr>
              <a:t>Step 2:  Business Impact Assessment: Probability and Impact Assessment</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AC4B5BBD-3611-4A27-B947-20D28DD2F210}"/>
              </a:ext>
            </a:extLst>
          </p:cNvPr>
          <p:cNvSpPr>
            <a:spLocks noGrp="1"/>
          </p:cNvSpPr>
          <p:nvPr>
            <p:ph type="ftr" sz="quarter" idx="11"/>
          </p:nvPr>
        </p:nvSpPr>
        <p:spPr/>
        <p:txBody>
          <a:bodyPr/>
          <a:lstStyle/>
          <a:p>
            <a:endParaRPr lang="en-US"/>
          </a:p>
        </p:txBody>
      </p:sp>
      <p:sp>
        <p:nvSpPr>
          <p:cNvPr id="685" name="Google Shape;685;p7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492</a:t>
            </a:fld>
            <a:endParaRPr/>
          </a:p>
        </p:txBody>
      </p:sp>
      <p:sp>
        <p:nvSpPr>
          <p:cNvPr id="686" name="Google Shape;686;p75"/>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687" name="Google Shape;687;p75"/>
          <p:cNvSpPr txBox="1"/>
          <p:nvPr/>
        </p:nvSpPr>
        <p:spPr>
          <a:xfrm>
            <a:off x="1200728" y="2221287"/>
            <a:ext cx="10014400" cy="3340400"/>
          </a:xfrm>
          <a:prstGeom prst="rect">
            <a:avLst/>
          </a:prstGeom>
          <a:noFill/>
          <a:ln>
            <a:noFill/>
          </a:ln>
        </p:spPr>
        <p:txBody>
          <a:bodyPr spcFirstLastPara="1" wrap="square" lIns="100767" tIns="50367" rIns="100767" bIns="50367" anchor="t" anchorCtr="0">
            <a:noAutofit/>
          </a:bodyPr>
          <a:lstStyle/>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Asset Value * Probability * Impact= Total Risk</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Total Risk* Controls Gap= Residual Risk</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AV=Asset Value</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Probability=ARO</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Impact EF</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SLE Single Loss Expectancy</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ALE annual Loss Expectancy </a:t>
            </a:r>
            <a:endParaRPr sz="1600">
              <a:latin typeface="Assistant"/>
              <a:ea typeface="Assistant"/>
              <a:cs typeface="Assistant"/>
              <a:sym typeface="Assistant"/>
            </a:endParaRPr>
          </a:p>
          <a:p>
            <a:pPr marL="321725" indent="-152396">
              <a:buClr>
                <a:schemeClr val="dk1"/>
              </a:buClr>
              <a:buSzPts val="2000"/>
            </a:pPr>
            <a:endParaRPr sz="2667">
              <a:solidFill>
                <a:schemeClr val="dk1"/>
              </a:solidFill>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Remember, some losses can’t be quantified </a:t>
            </a:r>
            <a:endParaRPr sz="1600">
              <a:latin typeface="Assistant"/>
              <a:ea typeface="Assistant"/>
              <a:cs typeface="Assistant"/>
              <a:sym typeface="Assistant"/>
            </a:endParaRPr>
          </a:p>
          <a:p>
            <a:pPr marL="321725" indent="-152396">
              <a:buClr>
                <a:schemeClr val="dk1"/>
              </a:buClr>
              <a:buSzPts val="2000"/>
            </a:pPr>
            <a:endParaRPr sz="2667">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2773631461"/>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6"/>
          <p:cNvSpPr txBox="1">
            <a:spLocks noGrp="1"/>
          </p:cNvSpPr>
          <p:nvPr>
            <p:ph type="title"/>
          </p:nvPr>
        </p:nvSpPr>
        <p:spPr>
          <a:xfrm>
            <a:off x="198581" y="777128"/>
            <a:ext cx="10515600" cy="1325600"/>
          </a:xfrm>
          <a:prstGeom prst="rect">
            <a:avLst/>
          </a:prstGeom>
          <a:noFill/>
          <a:ln>
            <a:noFill/>
          </a:ln>
        </p:spPr>
        <p:txBody>
          <a:bodyPr spcFirstLastPara="1" wrap="square" lIns="100767" tIns="50367" rIns="100767" bIns="50367" anchor="ctr" anchorCtr="0">
            <a:noAutofit/>
          </a:bodyPr>
          <a:lstStyle/>
          <a:p>
            <a:r>
              <a:rPr lang="en" b="1" dirty="0">
                <a:latin typeface="Assistant"/>
                <a:ea typeface="Assistant"/>
                <a:cs typeface="Assistant"/>
                <a:sym typeface="Assistant"/>
              </a:rPr>
              <a:t>Step 2:  Business Impact Assessment: Resource Prioritization</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96B55036-41D3-4304-84BA-D570B2D3CBAA}"/>
              </a:ext>
            </a:extLst>
          </p:cNvPr>
          <p:cNvSpPr>
            <a:spLocks noGrp="1"/>
          </p:cNvSpPr>
          <p:nvPr>
            <p:ph type="ftr" sz="quarter" idx="11"/>
          </p:nvPr>
        </p:nvSpPr>
        <p:spPr/>
        <p:txBody>
          <a:bodyPr/>
          <a:lstStyle/>
          <a:p>
            <a:endParaRPr lang="en-US"/>
          </a:p>
        </p:txBody>
      </p:sp>
      <p:sp>
        <p:nvSpPr>
          <p:cNvPr id="694" name="Google Shape;694;p7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493</a:t>
            </a:fld>
            <a:endParaRPr/>
          </a:p>
        </p:txBody>
      </p:sp>
      <p:sp>
        <p:nvSpPr>
          <p:cNvPr id="695" name="Google Shape;695;p76"/>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696" name="Google Shape;696;p76"/>
          <p:cNvSpPr txBox="1"/>
          <p:nvPr/>
        </p:nvSpPr>
        <p:spPr>
          <a:xfrm>
            <a:off x="1200728" y="2221287"/>
            <a:ext cx="10014400" cy="1384800"/>
          </a:xfrm>
          <a:prstGeom prst="rect">
            <a:avLst/>
          </a:prstGeom>
          <a:noFill/>
          <a:ln>
            <a:noFill/>
          </a:ln>
        </p:spPr>
        <p:txBody>
          <a:bodyPr spcFirstLastPara="1" wrap="square" lIns="100767" tIns="50367" rIns="100767" bIns="50367" anchor="t" anchorCtr="0">
            <a:noAutofit/>
          </a:bodyPr>
          <a:lstStyle/>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Qualitative Analysis can be used to prioritize risk</a:t>
            </a:r>
            <a:endParaRPr sz="1600">
              <a:latin typeface="Assistant"/>
              <a:ea typeface="Assistant"/>
              <a:cs typeface="Assistant"/>
              <a:sym typeface="Assistant"/>
            </a:endParaRPr>
          </a:p>
          <a:p>
            <a:pPr marL="321725" indent="-321725">
              <a:buClr>
                <a:schemeClr val="dk1"/>
              </a:buClr>
              <a:buSzPts val="2000"/>
              <a:buFont typeface="Assistant"/>
              <a:buChar char="•"/>
            </a:pPr>
            <a:r>
              <a:rPr lang="en" sz="2667">
                <a:solidFill>
                  <a:schemeClr val="dk1"/>
                </a:solidFill>
                <a:latin typeface="Assistant"/>
                <a:ea typeface="Assistant"/>
                <a:cs typeface="Assistant"/>
                <a:sym typeface="Assistant"/>
              </a:rPr>
              <a:t>Quantitative Analysis is need to perform cost/benefit analysis and to provide justification for mitigation strategies</a:t>
            </a:r>
            <a:endParaRPr sz="1600">
              <a:latin typeface="Assistant"/>
              <a:ea typeface="Assistant"/>
              <a:cs typeface="Assistant"/>
              <a:sym typeface="Assistant"/>
            </a:endParaRPr>
          </a:p>
          <a:p>
            <a:pPr marL="321725" indent="-152396">
              <a:buClr>
                <a:schemeClr val="dk1"/>
              </a:buClr>
              <a:buSzPts val="2000"/>
            </a:pPr>
            <a:endParaRPr sz="26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095044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C947C85-C8E7-4721-976C-046C49B831AC}"/>
              </a:ext>
            </a:extLst>
          </p:cNvPr>
          <p:cNvSpPr>
            <a:spLocks noGrp="1"/>
          </p:cNvSpPr>
          <p:nvPr>
            <p:ph type="title"/>
          </p:nvPr>
        </p:nvSpPr>
        <p:spPr>
          <a:xfrm>
            <a:off x="191800" y="3793098"/>
            <a:ext cx="5368942" cy="2387600"/>
          </a:xfrm>
          <a:solidFill>
            <a:srgbClr val="B4C7E7"/>
          </a:solidFill>
        </p:spPr>
        <p:txBody>
          <a:bodyPr vert="horz" lIns="91440" tIns="45720" rIns="91440" bIns="45720" rtlCol="0" anchor="b">
            <a:normAutofit fontScale="90000"/>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ISC</a:t>
            </a:r>
            <a:r>
              <a:rPr lang="en-US" sz="6600" kern="1200" baseline="75000" dirty="0">
                <a:solidFill>
                  <a:schemeClr val="tx1">
                    <a:lumMod val="85000"/>
                    <a:lumOff val="15000"/>
                  </a:schemeClr>
                </a:solidFill>
                <a:latin typeface="+mj-lt"/>
                <a:ea typeface="+mj-ea"/>
                <a:cs typeface="+mj-cs"/>
              </a:rPr>
              <a:t>2</a:t>
            </a:r>
            <a:r>
              <a:rPr lang="en-US" sz="6600" kern="1200" dirty="0">
                <a:solidFill>
                  <a:schemeClr val="tx1">
                    <a:lumMod val="85000"/>
                    <a:lumOff val="15000"/>
                  </a:schemeClr>
                </a:solidFill>
                <a:latin typeface="+mj-lt"/>
                <a:ea typeface="+mj-ea"/>
                <a:cs typeface="+mj-cs"/>
              </a:rPr>
              <a:t> BCP Processes: Step 3</a:t>
            </a:r>
            <a:br>
              <a:rPr lang="en-US" sz="6600" kern="1200" dirty="0">
                <a:solidFill>
                  <a:schemeClr val="tx1">
                    <a:lumMod val="85000"/>
                    <a:lumOff val="15000"/>
                  </a:schemeClr>
                </a:solidFill>
                <a:latin typeface="+mj-lt"/>
                <a:ea typeface="+mj-ea"/>
                <a:cs typeface="+mj-cs"/>
              </a:rPr>
            </a:br>
            <a:r>
              <a:rPr lang="en-US" sz="6600" kern="1200" dirty="0">
                <a:solidFill>
                  <a:schemeClr val="bg1"/>
                </a:solidFill>
                <a:latin typeface="+mj-lt"/>
                <a:ea typeface="+mj-ea"/>
                <a:cs typeface="+mj-cs"/>
              </a:rPr>
              <a:t>Continuity Planning</a:t>
            </a:r>
          </a:p>
        </p:txBody>
      </p:sp>
    </p:spTree>
    <p:extLst>
      <p:ext uri="{BB962C8B-B14F-4D97-AF65-F5344CB8AC3E}">
        <p14:creationId xmlns:p14="http://schemas.microsoft.com/office/powerpoint/2010/main" val="527511239"/>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7"/>
          <p:cNvSpPr txBox="1">
            <a:spLocks noGrp="1"/>
          </p:cNvSpPr>
          <p:nvPr>
            <p:ph type="title"/>
          </p:nvPr>
        </p:nvSpPr>
        <p:spPr>
          <a:xfrm>
            <a:off x="225748" y="784037"/>
            <a:ext cx="10515600" cy="1325600"/>
          </a:xfrm>
          <a:prstGeom prst="rect">
            <a:avLst/>
          </a:prstGeom>
          <a:noFill/>
          <a:ln>
            <a:noFill/>
          </a:ln>
        </p:spPr>
        <p:txBody>
          <a:bodyPr spcFirstLastPara="1" wrap="square" lIns="100767" tIns="50367" rIns="100767" bIns="50367" anchor="ctr" anchorCtr="0">
            <a:noAutofit/>
          </a:bodyPr>
          <a:lstStyle/>
          <a:p>
            <a:r>
              <a:rPr lang="en" b="1" dirty="0">
                <a:latin typeface="Assistant"/>
                <a:ea typeface="Assistant"/>
                <a:cs typeface="Assistant"/>
                <a:sym typeface="Assistant"/>
              </a:rPr>
              <a:t>Step 3:  Continuity Planning</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EA2997E-000C-4A8E-A38B-B7286CCB2EB3}"/>
              </a:ext>
            </a:extLst>
          </p:cNvPr>
          <p:cNvSpPr>
            <a:spLocks noGrp="1"/>
          </p:cNvSpPr>
          <p:nvPr>
            <p:ph type="ftr" sz="quarter" idx="11"/>
          </p:nvPr>
        </p:nvSpPr>
        <p:spPr/>
        <p:txBody>
          <a:bodyPr/>
          <a:lstStyle/>
          <a:p>
            <a:endParaRPr lang="en-US"/>
          </a:p>
        </p:txBody>
      </p:sp>
      <p:sp>
        <p:nvSpPr>
          <p:cNvPr id="703" name="Google Shape;703;p7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495</a:t>
            </a:fld>
            <a:endParaRPr/>
          </a:p>
        </p:txBody>
      </p:sp>
      <p:sp>
        <p:nvSpPr>
          <p:cNvPr id="704" name="Google Shape;704;p77"/>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705" name="Google Shape;705;p77"/>
          <p:cNvSpPr txBox="1"/>
          <p:nvPr/>
        </p:nvSpPr>
        <p:spPr>
          <a:xfrm>
            <a:off x="812800" y="2102854"/>
            <a:ext cx="10014400" cy="1982400"/>
          </a:xfrm>
          <a:prstGeom prst="rect">
            <a:avLst/>
          </a:prstGeom>
          <a:noFill/>
          <a:ln>
            <a:noFill/>
          </a:ln>
        </p:spPr>
        <p:txBody>
          <a:bodyPr spcFirstLastPara="1" wrap="square" lIns="100767" tIns="50367" rIns="100767" bIns="50367" anchor="t" anchorCtr="0">
            <a:noAutofit/>
          </a:bodyPr>
          <a:lstStyle/>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Strategy development</a:t>
            </a:r>
            <a:r>
              <a:rPr lang="en" dirty="0">
                <a:solidFill>
                  <a:schemeClr val="dk1"/>
                </a:solidFill>
                <a:latin typeface="Assistant"/>
                <a:ea typeface="Assistant"/>
                <a:cs typeface="Assistant"/>
                <a:sym typeface="Assistant"/>
              </a:rPr>
              <a:t>:  </a:t>
            </a:r>
            <a:r>
              <a:rPr lang="en-US" dirty="0">
                <a:solidFill>
                  <a:schemeClr val="dk1"/>
                </a:solidFill>
                <a:latin typeface="Assistant"/>
                <a:ea typeface="Assistant"/>
                <a:cs typeface="Assistant"/>
                <a:sym typeface="Assistant"/>
              </a:rPr>
              <a:t>Examines the BIA for metrics and maps controls to meet the objectives</a:t>
            </a:r>
            <a:endParaRPr lang="en-US" dirty="0">
              <a:latin typeface="Assistant"/>
              <a:ea typeface="Assistant"/>
              <a:cs typeface="Assistant"/>
              <a:sym typeface="Assistant"/>
            </a:endParaRPr>
          </a:p>
          <a:p>
            <a:pPr marL="321725" indent="-313259">
              <a:buClr>
                <a:schemeClr val="dk1"/>
              </a:buClr>
              <a:buSzPts val="2300"/>
              <a:buFont typeface="Assistant"/>
              <a:buChar char="•"/>
            </a:pPr>
            <a:r>
              <a:rPr lang="en-US" dirty="0">
                <a:solidFill>
                  <a:schemeClr val="dk1"/>
                </a:solidFill>
                <a:latin typeface="Assistant"/>
                <a:ea typeface="Assistant"/>
                <a:cs typeface="Assistant"/>
                <a:sym typeface="Assistant"/>
              </a:rPr>
              <a:t>Current State </a:t>
            </a:r>
            <a:r>
              <a:rPr lang="en-US" dirty="0">
                <a:solidFill>
                  <a:schemeClr val="dk1"/>
                </a:solidFill>
                <a:latin typeface="Assistant"/>
                <a:ea typeface="Assistant"/>
                <a:cs typeface="Assistant"/>
                <a:sym typeface="Wingdings" panose="05000000000000000000" pitchFamily="2" charset="2"/>
              </a:rPr>
              <a:t>Gap Analysis Desired State</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Provisions and processes</a:t>
            </a: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People—first priority always</a:t>
            </a:r>
            <a:endParaRPr lang="en-US" dirty="0">
              <a:latin typeface="Assistant"/>
              <a:ea typeface="Assistant"/>
              <a:cs typeface="Assistant"/>
              <a:sym typeface="Assistant"/>
            </a:endParaRP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Buildings/Facilities</a:t>
            </a:r>
            <a:endParaRPr lang="en-US" dirty="0">
              <a:latin typeface="Assistant"/>
              <a:ea typeface="Assistant"/>
              <a:cs typeface="Assistant"/>
              <a:sym typeface="Assistant"/>
            </a:endParaRPr>
          </a:p>
          <a:p>
            <a:pPr marL="812780" lvl="1" indent="-296326">
              <a:buClr>
                <a:schemeClr val="dk1"/>
              </a:buClr>
              <a:buSzPts val="1500"/>
              <a:buFont typeface="Assistant"/>
              <a:buChar char="•"/>
            </a:pPr>
            <a:r>
              <a:rPr lang="en-US" dirty="0">
                <a:solidFill>
                  <a:schemeClr val="dk1"/>
                </a:solidFill>
                <a:latin typeface="Assistant"/>
                <a:ea typeface="Assistant"/>
                <a:cs typeface="Assistant"/>
                <a:sym typeface="Assistant"/>
              </a:rPr>
              <a:t>Infrastructure</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Plan </a:t>
            </a:r>
            <a:r>
              <a:rPr lang="en-US" u="sng" dirty="0">
                <a:solidFill>
                  <a:schemeClr val="dk1"/>
                </a:solidFill>
                <a:latin typeface="Assistant"/>
                <a:ea typeface="Assistant"/>
                <a:cs typeface="Assistant"/>
                <a:sym typeface="Assistant"/>
              </a:rPr>
              <a:t>testing and </a:t>
            </a:r>
            <a:r>
              <a:rPr lang="en" u="sng" dirty="0">
                <a:solidFill>
                  <a:schemeClr val="dk1"/>
                </a:solidFill>
                <a:latin typeface="Assistant"/>
                <a:ea typeface="Assistant"/>
                <a:cs typeface="Assistant"/>
                <a:sym typeface="Assistant"/>
              </a:rPr>
              <a:t>approva</a:t>
            </a:r>
            <a:r>
              <a:rPr lang="en-US" u="sng" dirty="0">
                <a:solidFill>
                  <a:schemeClr val="dk1"/>
                </a:solidFill>
                <a:latin typeface="Assistant"/>
                <a:ea typeface="Assistant"/>
                <a:cs typeface="Assistant"/>
                <a:sym typeface="Assistant"/>
              </a:rPr>
              <a:t>l</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Checklist</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Structured Walkthrough/Tabletop</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Simulation</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Parallel</a:t>
            </a:r>
          </a:p>
          <a:p>
            <a:pPr marL="778925" lvl="1" indent="-313259">
              <a:buClr>
                <a:schemeClr val="dk1"/>
              </a:buClr>
              <a:buSzPts val="2300"/>
              <a:buFont typeface="Assistant"/>
              <a:buChar char="•"/>
            </a:pPr>
            <a:r>
              <a:rPr lang="en-US" dirty="0">
                <a:solidFill>
                  <a:schemeClr val="dk1"/>
                </a:solidFill>
                <a:latin typeface="Assistant"/>
                <a:ea typeface="Assistant"/>
                <a:cs typeface="Assistant"/>
                <a:sym typeface="Assistant"/>
              </a:rPr>
              <a:t>Full Interruption</a:t>
            </a:r>
            <a:endParaRPr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Plan implementation</a:t>
            </a:r>
            <a:endParaRPr u="sng" dirty="0">
              <a:latin typeface="Assistant"/>
              <a:ea typeface="Assistant"/>
              <a:cs typeface="Assistant"/>
              <a:sym typeface="Assistant"/>
            </a:endParaRPr>
          </a:p>
          <a:p>
            <a:pPr marL="321725" indent="-313259">
              <a:buClr>
                <a:schemeClr val="dk1"/>
              </a:buClr>
              <a:buSzPts val="2300"/>
              <a:buFont typeface="Assistant"/>
              <a:buChar char="•"/>
            </a:pPr>
            <a:r>
              <a:rPr lang="en" u="sng" dirty="0">
                <a:solidFill>
                  <a:schemeClr val="dk1"/>
                </a:solidFill>
                <a:latin typeface="Assistant"/>
                <a:ea typeface="Assistant"/>
                <a:cs typeface="Assistant"/>
                <a:sym typeface="Assistant"/>
              </a:rPr>
              <a:t>Training and education</a:t>
            </a:r>
            <a:endParaRPr u="sng" dirty="0">
              <a:latin typeface="Assistant"/>
              <a:ea typeface="Assistant"/>
              <a:cs typeface="Assistant"/>
              <a:sym typeface="Assistant"/>
            </a:endParaRPr>
          </a:p>
        </p:txBody>
      </p:sp>
      <p:pic>
        <p:nvPicPr>
          <p:cNvPr id="7" name="Google Shape;732;p80">
            <a:extLst>
              <a:ext uri="{FF2B5EF4-FFF2-40B4-BE49-F238E27FC236}">
                <a16:creationId xmlns:a16="http://schemas.microsoft.com/office/drawing/2014/main" id="{2AE35AAE-FD02-4F36-9F98-328E105AEBDE}"/>
              </a:ext>
            </a:extLst>
          </p:cNvPr>
          <p:cNvPicPr preferRelativeResize="0"/>
          <p:nvPr/>
        </p:nvPicPr>
        <p:blipFill rotWithShape="1">
          <a:blip r:embed="rId3">
            <a:alphaModFix/>
          </a:blip>
          <a:srcRect/>
          <a:stretch/>
        </p:blipFill>
        <p:spPr>
          <a:xfrm>
            <a:off x="6631259" y="2640109"/>
            <a:ext cx="5211304" cy="3805296"/>
          </a:xfrm>
          <a:prstGeom prst="rect">
            <a:avLst/>
          </a:prstGeom>
          <a:noFill/>
          <a:ln>
            <a:noFill/>
          </a:ln>
        </p:spPr>
      </p:pic>
    </p:spTree>
    <p:extLst>
      <p:ext uri="{BB962C8B-B14F-4D97-AF65-F5344CB8AC3E}">
        <p14:creationId xmlns:p14="http://schemas.microsoft.com/office/powerpoint/2010/main" val="321033950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C947C85-C8E7-4721-976C-046C49B831AC}"/>
              </a:ext>
            </a:extLst>
          </p:cNvPr>
          <p:cNvSpPr>
            <a:spLocks noGrp="1"/>
          </p:cNvSpPr>
          <p:nvPr>
            <p:ph type="title"/>
          </p:nvPr>
        </p:nvSpPr>
        <p:spPr>
          <a:xfrm>
            <a:off x="-1" y="3375101"/>
            <a:ext cx="5337717" cy="2262903"/>
          </a:xfrm>
          <a:solidFill>
            <a:srgbClr val="B4C7E7"/>
          </a:solidFill>
        </p:spPr>
        <p:txBody>
          <a:bodyPr vert="horz" lIns="91440" tIns="45720" rIns="91440" bIns="45720" rtlCol="0" anchor="b">
            <a:normAutofit fontScale="90000"/>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ISC</a:t>
            </a:r>
            <a:r>
              <a:rPr lang="en-US" sz="6600" kern="1200" baseline="75000" dirty="0">
                <a:solidFill>
                  <a:schemeClr val="tx1">
                    <a:lumMod val="85000"/>
                    <a:lumOff val="15000"/>
                  </a:schemeClr>
                </a:solidFill>
                <a:latin typeface="+mj-lt"/>
                <a:ea typeface="+mj-ea"/>
                <a:cs typeface="+mj-cs"/>
              </a:rPr>
              <a:t>2</a:t>
            </a:r>
            <a:r>
              <a:rPr lang="en-US" sz="6600" kern="1200" dirty="0">
                <a:solidFill>
                  <a:schemeClr val="tx1">
                    <a:lumMod val="85000"/>
                    <a:lumOff val="15000"/>
                  </a:schemeClr>
                </a:solidFill>
                <a:latin typeface="+mj-lt"/>
                <a:ea typeface="+mj-ea"/>
                <a:cs typeface="+mj-cs"/>
              </a:rPr>
              <a:t> BCP Processes: Step 4</a:t>
            </a:r>
            <a:br>
              <a:rPr lang="en-US" sz="6600" kern="1200" dirty="0">
                <a:solidFill>
                  <a:schemeClr val="tx1">
                    <a:lumMod val="85000"/>
                    <a:lumOff val="15000"/>
                  </a:schemeClr>
                </a:solidFill>
                <a:latin typeface="+mj-lt"/>
                <a:ea typeface="+mj-ea"/>
                <a:cs typeface="+mj-cs"/>
              </a:rPr>
            </a:br>
            <a:r>
              <a:rPr lang="en-US" sz="6600" kern="1200" dirty="0">
                <a:solidFill>
                  <a:schemeClr val="bg1"/>
                </a:solidFill>
                <a:latin typeface="+mj-lt"/>
                <a:ea typeface="+mj-ea"/>
                <a:cs typeface="+mj-cs"/>
              </a:rPr>
              <a:t>Plan Approval</a:t>
            </a:r>
          </a:p>
        </p:txBody>
      </p:sp>
    </p:spTree>
    <p:extLst>
      <p:ext uri="{BB962C8B-B14F-4D97-AF65-F5344CB8AC3E}">
        <p14:creationId xmlns:p14="http://schemas.microsoft.com/office/powerpoint/2010/main" val="15166583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2"/>
          <p:cNvSpPr txBox="1">
            <a:spLocks noGrp="1"/>
          </p:cNvSpPr>
          <p:nvPr>
            <p:ph type="title"/>
          </p:nvPr>
        </p:nvSpPr>
        <p:spPr>
          <a:xfrm>
            <a:off x="699667" y="313679"/>
            <a:ext cx="10515600" cy="1325600"/>
          </a:xfrm>
          <a:prstGeom prst="rect">
            <a:avLst/>
          </a:prstGeom>
          <a:noFill/>
          <a:ln>
            <a:noFill/>
          </a:ln>
        </p:spPr>
        <p:txBody>
          <a:bodyPr spcFirstLastPara="1" wrap="square" lIns="100767" tIns="50367" rIns="100767" bIns="50367" anchor="ctr" anchorCtr="0">
            <a:noAutofit/>
          </a:bodyPr>
          <a:lstStyle/>
          <a:p>
            <a:r>
              <a:rPr lang="en" b="1" dirty="0">
                <a:latin typeface="Assistant"/>
                <a:ea typeface="Assistant"/>
                <a:cs typeface="Assistant"/>
                <a:sym typeface="Assistant"/>
              </a:rPr>
              <a:t>Step 4:  Plan Approval and Implementation</a:t>
            </a:r>
            <a:endParaRPr sz="1600" b="1"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DC9ADB67-BC24-4161-A108-7092E4D25E20}"/>
              </a:ext>
            </a:extLst>
          </p:cNvPr>
          <p:cNvSpPr>
            <a:spLocks noGrp="1"/>
          </p:cNvSpPr>
          <p:nvPr>
            <p:ph type="ftr" sz="quarter" idx="11"/>
          </p:nvPr>
        </p:nvSpPr>
        <p:spPr/>
        <p:txBody>
          <a:bodyPr/>
          <a:lstStyle/>
          <a:p>
            <a:endParaRPr lang="en-US"/>
          </a:p>
        </p:txBody>
      </p:sp>
      <p:sp>
        <p:nvSpPr>
          <p:cNvPr id="748" name="Google Shape;748;p8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497</a:t>
            </a:fld>
            <a:endParaRPr/>
          </a:p>
        </p:txBody>
      </p:sp>
      <p:sp>
        <p:nvSpPr>
          <p:cNvPr id="749" name="Google Shape;749;p82"/>
          <p:cNvSpPr/>
          <p:nvPr/>
        </p:nvSpPr>
        <p:spPr>
          <a:xfrm>
            <a:off x="1200728" y="1997916"/>
            <a:ext cx="9513600" cy="407200"/>
          </a:xfrm>
          <a:prstGeom prst="rect">
            <a:avLst/>
          </a:prstGeom>
          <a:noFill/>
          <a:ln>
            <a:noFill/>
          </a:ln>
        </p:spPr>
        <p:txBody>
          <a:bodyPr spcFirstLastPara="1" wrap="square" lIns="100767" tIns="50367" rIns="100767" bIns="50367" anchor="t" anchorCtr="0">
            <a:noAutofit/>
          </a:bodyPr>
          <a:lstStyle/>
          <a:p>
            <a:pPr marL="372524" indent="-203195">
              <a:buClr>
                <a:schemeClr val="dk1"/>
              </a:buClr>
              <a:buSzPts val="2000"/>
            </a:pPr>
            <a:endParaRPr sz="2667">
              <a:solidFill>
                <a:schemeClr val="dk1"/>
              </a:solidFill>
              <a:latin typeface="Georgia"/>
              <a:ea typeface="Georgia"/>
              <a:cs typeface="Georgia"/>
              <a:sym typeface="Georgia"/>
            </a:endParaRPr>
          </a:p>
        </p:txBody>
      </p:sp>
      <p:sp>
        <p:nvSpPr>
          <p:cNvPr id="750" name="Google Shape;750;p82"/>
          <p:cNvSpPr txBox="1"/>
          <p:nvPr/>
        </p:nvSpPr>
        <p:spPr>
          <a:xfrm>
            <a:off x="1200728" y="1525753"/>
            <a:ext cx="10014400" cy="4644000"/>
          </a:xfrm>
          <a:prstGeom prst="rect">
            <a:avLst/>
          </a:prstGeom>
          <a:noFill/>
          <a:ln>
            <a:noFill/>
          </a:ln>
        </p:spPr>
        <p:txBody>
          <a:bodyPr spcFirstLastPara="1" wrap="square" lIns="100767" tIns="50367" rIns="100767" bIns="50367" anchor="t" anchorCtr="0">
            <a:noAutofit/>
          </a:bodyPr>
          <a:lstStyle/>
          <a:p>
            <a:pPr marL="321725" indent="-313259">
              <a:buClr>
                <a:schemeClr val="dk1"/>
              </a:buClr>
              <a:buSzPts val="1900"/>
              <a:buFont typeface="Assistant"/>
              <a:buChar char="•"/>
            </a:pPr>
            <a:r>
              <a:rPr lang="en" sz="2533" dirty="0">
                <a:solidFill>
                  <a:schemeClr val="dk1"/>
                </a:solidFill>
                <a:latin typeface="Assistant"/>
                <a:ea typeface="Assistant"/>
                <a:cs typeface="Assistant"/>
                <a:sym typeface="Assistant"/>
              </a:rPr>
              <a:t>Plan Approval</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If possible, CEO should endorse plan</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Otherwise another senior officer</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Indicates dedication of the business to the process of business continuity planning</a:t>
            </a:r>
            <a:endParaRPr sz="2533" dirty="0">
              <a:latin typeface="Assistant"/>
              <a:ea typeface="Assistant"/>
              <a:cs typeface="Assistant"/>
              <a:sym typeface="Assistant"/>
            </a:endParaRPr>
          </a:p>
          <a:p>
            <a:pPr marL="321725" indent="-313259">
              <a:buClr>
                <a:schemeClr val="dk1"/>
              </a:buClr>
              <a:buSzPts val="1900"/>
              <a:buFont typeface="Assistant"/>
              <a:buChar char="•"/>
            </a:pPr>
            <a:r>
              <a:rPr lang="en" sz="2533" dirty="0">
                <a:solidFill>
                  <a:schemeClr val="dk1"/>
                </a:solidFill>
                <a:latin typeface="Assistant"/>
                <a:ea typeface="Assistant"/>
                <a:cs typeface="Assistant"/>
                <a:sym typeface="Assistant"/>
              </a:rPr>
              <a:t>Plan Implementation</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Create Implementation guide/schedule</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Deploy resources</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Supervise maintenance of plan</a:t>
            </a:r>
            <a:endParaRPr sz="2533" dirty="0">
              <a:latin typeface="Assistant"/>
              <a:ea typeface="Assistant"/>
              <a:cs typeface="Assistant"/>
              <a:sym typeface="Assistant"/>
            </a:endParaRPr>
          </a:p>
          <a:p>
            <a:pPr marL="321725" indent="-313259">
              <a:buClr>
                <a:schemeClr val="dk1"/>
              </a:buClr>
              <a:buSzPts val="1900"/>
              <a:buFont typeface="Assistant"/>
              <a:buChar char="•"/>
            </a:pPr>
            <a:r>
              <a:rPr lang="en" sz="2533" dirty="0">
                <a:solidFill>
                  <a:schemeClr val="dk1"/>
                </a:solidFill>
                <a:latin typeface="Assistant"/>
                <a:ea typeface="Assistant"/>
                <a:cs typeface="Assistant"/>
                <a:sym typeface="Assistant"/>
              </a:rPr>
              <a:t>Train and Educate Employees</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Distribute plan on need to know basis</a:t>
            </a:r>
            <a:endParaRPr sz="2533" dirty="0">
              <a:latin typeface="Assistant"/>
              <a:ea typeface="Assistant"/>
              <a:cs typeface="Assistant"/>
              <a:sym typeface="Assistant"/>
            </a:endParaRPr>
          </a:p>
          <a:p>
            <a:pPr marL="812780" lvl="1" indent="-296326">
              <a:buClr>
                <a:schemeClr val="dk1"/>
              </a:buClr>
              <a:buSzPts val="1900"/>
              <a:buFont typeface="Assistant"/>
              <a:buChar char="•"/>
            </a:pPr>
            <a:r>
              <a:rPr lang="en" sz="2533" dirty="0">
                <a:solidFill>
                  <a:schemeClr val="dk1"/>
                </a:solidFill>
                <a:latin typeface="Assistant"/>
                <a:ea typeface="Assistant"/>
                <a:cs typeface="Assistant"/>
                <a:sym typeface="Assistant"/>
              </a:rPr>
              <a:t>Everyone should get at least an overview</a:t>
            </a:r>
            <a:endParaRPr sz="2533" dirty="0">
              <a:latin typeface="Assistant"/>
              <a:ea typeface="Assistant"/>
              <a:cs typeface="Assistant"/>
              <a:sym typeface="Assistant"/>
            </a:endParaRPr>
          </a:p>
          <a:p>
            <a:pPr marL="507987" lvl="1"/>
            <a:endParaRPr sz="2533" dirty="0">
              <a:solidFill>
                <a:schemeClr val="dk1"/>
              </a:solidFill>
              <a:latin typeface="Calibri"/>
              <a:ea typeface="Calibri"/>
              <a:cs typeface="Calibri"/>
              <a:sym typeface="Calibri"/>
            </a:endParaRPr>
          </a:p>
          <a:p>
            <a:pPr marL="321725" indent="-152396">
              <a:buClr>
                <a:schemeClr val="dk1"/>
              </a:buClr>
              <a:buSzPts val="2000"/>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011271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6"/>
          <p:cNvSpPr txBox="1">
            <a:spLocks noGrp="1"/>
          </p:cNvSpPr>
          <p:nvPr>
            <p:ph type="title"/>
          </p:nvPr>
        </p:nvSpPr>
        <p:spPr>
          <a:xfrm>
            <a:off x="838200" y="365125"/>
            <a:ext cx="99684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Maintaining the BCP </a:t>
            </a:r>
            <a:r>
              <a:rPr lang="en" dirty="0"/>
              <a:t>   </a:t>
            </a:r>
            <a:endParaRPr sz="1600" dirty="0"/>
          </a:p>
        </p:txBody>
      </p:sp>
      <p:sp>
        <p:nvSpPr>
          <p:cNvPr id="2" name="Footer Placeholder 1">
            <a:extLst>
              <a:ext uri="{FF2B5EF4-FFF2-40B4-BE49-F238E27FC236}">
                <a16:creationId xmlns:a16="http://schemas.microsoft.com/office/drawing/2014/main" id="{4B95D40F-7189-4CE9-9CC8-30E6D68075BE}"/>
              </a:ext>
            </a:extLst>
          </p:cNvPr>
          <p:cNvSpPr>
            <a:spLocks noGrp="1"/>
          </p:cNvSpPr>
          <p:nvPr>
            <p:ph type="ftr" sz="quarter" idx="11"/>
          </p:nvPr>
        </p:nvSpPr>
        <p:spPr/>
        <p:txBody>
          <a:bodyPr/>
          <a:lstStyle/>
          <a:p>
            <a:endParaRPr lang="en-US"/>
          </a:p>
        </p:txBody>
      </p:sp>
      <p:sp>
        <p:nvSpPr>
          <p:cNvPr id="861" name="Google Shape;861;p9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498</a:t>
            </a:fld>
            <a:endParaRPr/>
          </a:p>
        </p:txBody>
      </p:sp>
      <p:sp>
        <p:nvSpPr>
          <p:cNvPr id="862" name="Google Shape;862;p96"/>
          <p:cNvSpPr txBox="1">
            <a:spLocks noGrp="1"/>
          </p:cNvSpPr>
          <p:nvPr>
            <p:ph type="body" idx="4294967295"/>
          </p:nvPr>
        </p:nvSpPr>
        <p:spPr>
          <a:xfrm>
            <a:off x="394010" y="1690688"/>
            <a:ext cx="7838765" cy="3427412"/>
          </a:xfrm>
          <a:prstGeom prst="rect">
            <a:avLst/>
          </a:prstGeom>
          <a:noFill/>
          <a:ln>
            <a:noFill/>
          </a:ln>
        </p:spPr>
        <p:txBody>
          <a:bodyPr spcFirstLastPara="1" wrap="square" lIns="100767" tIns="50367" rIns="100767" bIns="50367" anchor="t" anchorCtr="0">
            <a:noAutofit/>
          </a:bodyPr>
          <a:lstStyle/>
          <a:p>
            <a:pPr marL="203195" indent="-203195">
              <a:lnSpc>
                <a:spcPct val="80000"/>
              </a:lnSpc>
              <a:buClr>
                <a:schemeClr val="dk1"/>
              </a:buClr>
              <a:buSzPts val="2400"/>
              <a:buFont typeface="Assistant"/>
              <a:buChar char="•"/>
            </a:pPr>
            <a:r>
              <a:rPr lang="en" sz="3200" dirty="0">
                <a:solidFill>
                  <a:schemeClr val="dk1"/>
                </a:solidFill>
                <a:latin typeface="Assistant"/>
                <a:ea typeface="Assistant"/>
                <a:cs typeface="Assistant"/>
                <a:sym typeface="Assistant"/>
              </a:rPr>
              <a:t>Keeping plan in date—</a:t>
            </a:r>
            <a:r>
              <a:rPr lang="en-US" sz="3200" dirty="0">
                <a:solidFill>
                  <a:schemeClr val="dk1"/>
                </a:solidFill>
                <a:latin typeface="Assistant"/>
                <a:ea typeface="Assistant"/>
                <a:cs typeface="Assistant"/>
                <a:sym typeface="Assistant"/>
              </a:rPr>
              <a:t>Revisit at least once per year or in the event of major change</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Make it a part of business meetings and decisions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Centralize responsibility for updates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Part of job description</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Personnel evaluations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Report regularly</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Audits</a:t>
            </a:r>
            <a:endParaRPr sz="1600" dirty="0"/>
          </a:p>
          <a:p>
            <a:pPr marL="626518" lvl="1" indent="-211661">
              <a:lnSpc>
                <a:spcPct val="80000"/>
              </a:lnSpc>
              <a:spcBef>
                <a:spcPts val="400"/>
              </a:spcBef>
              <a:buClr>
                <a:schemeClr val="dk1"/>
              </a:buClr>
              <a:buSzPts val="2100"/>
              <a:buFont typeface="Assistant"/>
              <a:buChar char="•"/>
            </a:pPr>
            <a:r>
              <a:rPr lang="en" sz="2800" dirty="0">
                <a:solidFill>
                  <a:schemeClr val="dk1"/>
                </a:solidFill>
                <a:latin typeface="Assistant"/>
                <a:ea typeface="Assistant"/>
                <a:cs typeface="Assistant"/>
                <a:sym typeface="Assistant"/>
              </a:rPr>
              <a:t>As plans get revised, original copies should be retrieved and destroyed</a:t>
            </a:r>
            <a:endParaRPr sz="1600" dirty="0"/>
          </a:p>
          <a:p>
            <a:pPr marL="626518" lvl="1" indent="-33866">
              <a:lnSpc>
                <a:spcPct val="80000"/>
              </a:lnSpc>
              <a:spcBef>
                <a:spcPts val="400"/>
              </a:spcBef>
              <a:spcAft>
                <a:spcPts val="2133"/>
              </a:spcAft>
              <a:buClr>
                <a:schemeClr val="dk1"/>
              </a:buClr>
              <a:buSzPts val="2100"/>
              <a:buNone/>
            </a:pPr>
            <a:endParaRPr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32147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B92B9F5-65A8-4EEF-A841-753BE2FCE7B4}"/>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Roles and Responsibilities </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539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69467" y="739593"/>
            <a:ext cx="10515600" cy="5220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dirty="0">
                <a:solidFill>
                  <a:srgbClr val="262530"/>
                </a:solidFill>
                <a:latin typeface="Assistant ExtraBold"/>
                <a:ea typeface="Assistant ExtraBold"/>
                <a:cs typeface="Assistant ExtraBold"/>
                <a:sym typeface="Assistant ExtraBold"/>
              </a:rPr>
              <a:t>Computer</a:t>
            </a:r>
            <a:r>
              <a:rPr lang="en" dirty="0">
                <a:latin typeface="Assistant"/>
                <a:ea typeface="Assistant"/>
                <a:cs typeface="Assistant"/>
                <a:sym typeface="Assistant"/>
              </a:rPr>
              <a:t> </a:t>
            </a:r>
            <a:r>
              <a:rPr lang="en" sz="3733" b="1" dirty="0">
                <a:solidFill>
                  <a:srgbClr val="262530"/>
                </a:solidFill>
                <a:latin typeface="Assistant ExtraBold"/>
                <a:ea typeface="Assistant ExtraBold"/>
                <a:cs typeface="Assistant ExtraBold"/>
                <a:sym typeface="Assistant ExtraBold"/>
              </a:rPr>
              <a:t>Adaptive Testing (CAT)</a:t>
            </a:r>
            <a:endParaRPr sz="3733" b="1" dirty="0">
              <a:solidFill>
                <a:srgbClr val="262530"/>
              </a:solidFill>
              <a:latin typeface="Assistant ExtraBold"/>
              <a:ea typeface="Assistant ExtraBold"/>
              <a:cs typeface="Assistant ExtraBold"/>
              <a:sym typeface="Assistant ExtraBold"/>
            </a:endParaRPr>
          </a:p>
        </p:txBody>
      </p:sp>
      <p:pic>
        <p:nvPicPr>
          <p:cNvPr id="118" name="Google Shape;118;p22"/>
          <p:cNvPicPr preferRelativeResize="0">
            <a:picLocks noGrp="1"/>
          </p:cNvPicPr>
          <p:nvPr>
            <p:ph idx="1"/>
          </p:nvPr>
        </p:nvPicPr>
        <p:blipFill rotWithShape="1">
          <a:blip r:embed="rId3">
            <a:alphaModFix/>
          </a:blip>
          <a:srcRect/>
          <a:stretch/>
        </p:blipFill>
        <p:spPr>
          <a:xfrm>
            <a:off x="369455" y="1726159"/>
            <a:ext cx="5799600" cy="3899600"/>
          </a:xfrm>
          <a:prstGeom prst="rect">
            <a:avLst/>
          </a:prstGeom>
          <a:noFill/>
          <a:ln>
            <a:noFill/>
          </a:ln>
        </p:spPr>
      </p:pic>
      <p:sp>
        <p:nvSpPr>
          <p:cNvPr id="2" name="Footer Placeholder 1">
            <a:extLst>
              <a:ext uri="{FF2B5EF4-FFF2-40B4-BE49-F238E27FC236}">
                <a16:creationId xmlns:a16="http://schemas.microsoft.com/office/drawing/2014/main" id="{4FD4BE43-6C0B-4925-B460-034D6920F2F3}"/>
              </a:ext>
            </a:extLst>
          </p:cNvPr>
          <p:cNvSpPr>
            <a:spLocks noGrp="1"/>
          </p:cNvSpPr>
          <p:nvPr>
            <p:ph type="ftr" sz="quarter" idx="11"/>
          </p:nvPr>
        </p:nvSpPr>
        <p:spPr/>
        <p:txBody>
          <a:bodyPr/>
          <a:lstStyle/>
          <a:p>
            <a:endParaRPr lang="en-US"/>
          </a:p>
        </p:txBody>
      </p:sp>
      <p:sp>
        <p:nvSpPr>
          <p:cNvPr id="120" name="Google Shape;120;p2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5</a:t>
            </a:fld>
            <a:endParaRPr kern="0">
              <a:solidFill>
                <a:srgbClr val="000000"/>
              </a:solidFill>
            </a:endParaRPr>
          </a:p>
        </p:txBody>
      </p:sp>
      <p:pic>
        <p:nvPicPr>
          <p:cNvPr id="119" name="Google Shape;119;p22"/>
          <p:cNvPicPr preferRelativeResize="0"/>
          <p:nvPr/>
        </p:nvPicPr>
        <p:blipFill rotWithShape="1">
          <a:blip r:embed="rId4">
            <a:alphaModFix/>
          </a:blip>
          <a:srcRect/>
          <a:stretch/>
        </p:blipFill>
        <p:spPr>
          <a:xfrm>
            <a:off x="6188364" y="1726147"/>
            <a:ext cx="5647936" cy="3899648"/>
          </a:xfrm>
          <a:prstGeom prst="rect">
            <a:avLst/>
          </a:prstGeom>
          <a:noFill/>
          <a:ln>
            <a:noFill/>
          </a:ln>
        </p:spPr>
      </p:pic>
    </p:spTree>
    <p:extLst>
      <p:ext uri="{BB962C8B-B14F-4D97-AF65-F5344CB8AC3E}">
        <p14:creationId xmlns:p14="http://schemas.microsoft.com/office/powerpoint/2010/main" val="1754574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9"/>
          <p:cNvSpPr txBox="1"/>
          <p:nvPr/>
        </p:nvSpPr>
        <p:spPr>
          <a:xfrm>
            <a:off x="831273" y="1444455"/>
            <a:ext cx="5620000" cy="4152400"/>
          </a:xfrm>
          <a:prstGeom prst="rect">
            <a:avLst/>
          </a:prstGeom>
          <a:noFill/>
          <a:ln>
            <a:noFill/>
          </a:ln>
        </p:spPr>
        <p:txBody>
          <a:bodyPr spcFirstLastPara="1" wrap="square" lIns="0" tIns="77933" rIns="0" bIns="0" anchor="t" anchorCtr="0">
            <a:noAutofit/>
          </a:bodyPr>
          <a:lstStyle/>
          <a:p>
            <a:pPr marL="423323" indent="-389457" defTabSz="1219170">
              <a:buClr>
                <a:srgbClr val="000000"/>
              </a:buClr>
              <a:buSzPts val="1800"/>
              <a:buFont typeface="Assistant"/>
              <a:buChar char="●"/>
            </a:pPr>
            <a:r>
              <a:rPr lang="en" sz="2400" kern="0">
                <a:solidFill>
                  <a:srgbClr val="000000"/>
                </a:solidFill>
                <a:latin typeface="Assistant"/>
                <a:ea typeface="Assistant"/>
                <a:cs typeface="Assistant"/>
                <a:sym typeface="Assistant"/>
              </a:rPr>
              <a:t>Must understand the risk management process</a:t>
            </a:r>
            <a:endParaRPr sz="2400" kern="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a:solidFill>
                  <a:srgbClr val="000000"/>
                </a:solidFill>
                <a:latin typeface="Assistant"/>
                <a:ea typeface="Assistant"/>
                <a:cs typeface="Assistant"/>
                <a:sym typeface="Assistant"/>
              </a:rPr>
              <a:t>Develop appropriate training materials</a:t>
            </a:r>
            <a:endParaRPr sz="2400" kern="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a:solidFill>
                  <a:srgbClr val="000000"/>
                </a:solidFill>
                <a:latin typeface="Assistant"/>
                <a:ea typeface="Assistant"/>
                <a:cs typeface="Assistant"/>
                <a:sym typeface="Assistant"/>
              </a:rPr>
              <a:t>Conduct security trainings and awareness programs catered to roles within the organization</a:t>
            </a:r>
            <a:endParaRPr sz="2400" kern="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a:solidFill>
                  <a:srgbClr val="000000"/>
                </a:solidFill>
                <a:latin typeface="Assistant"/>
                <a:ea typeface="Assistant"/>
                <a:cs typeface="Assistant"/>
                <a:sym typeface="Assistant"/>
              </a:rPr>
              <a:t>Incorporate risk assessment into training programs to educate the end users</a:t>
            </a:r>
            <a:endParaRPr sz="2400" kern="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a:solidFill>
                  <a:srgbClr val="000000"/>
                </a:solidFill>
                <a:latin typeface="Assistant"/>
                <a:ea typeface="Assistant"/>
                <a:cs typeface="Assistant"/>
                <a:sym typeface="Assistant"/>
              </a:rPr>
              <a:t>Encourage users to report violations </a:t>
            </a:r>
            <a:endParaRPr sz="2400" kern="0">
              <a:solidFill>
                <a:srgbClr val="000000"/>
              </a:solidFill>
              <a:latin typeface="Assistant"/>
              <a:ea typeface="Assistant"/>
              <a:cs typeface="Assistant"/>
              <a:sym typeface="Assistant"/>
            </a:endParaRPr>
          </a:p>
        </p:txBody>
      </p:sp>
      <p:sp>
        <p:nvSpPr>
          <p:cNvPr id="426" name="Google Shape;426;p59"/>
          <p:cNvSpPr txBox="1"/>
          <p:nvPr/>
        </p:nvSpPr>
        <p:spPr>
          <a:xfrm>
            <a:off x="1385455" y="874059"/>
            <a:ext cx="9178000" cy="5704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Security Trainers</a:t>
            </a:r>
            <a:endParaRPr sz="1600" kern="0">
              <a:solidFill>
                <a:srgbClr val="000000"/>
              </a:solidFill>
              <a:latin typeface="Assistant"/>
              <a:ea typeface="Assistant"/>
              <a:cs typeface="Assistant"/>
              <a:sym typeface="Assistant"/>
            </a:endParaRPr>
          </a:p>
        </p:txBody>
      </p:sp>
      <p:pic>
        <p:nvPicPr>
          <p:cNvPr id="427" name="Google Shape;427;p59"/>
          <p:cNvPicPr preferRelativeResize="0"/>
          <p:nvPr/>
        </p:nvPicPr>
        <p:blipFill rotWithShape="1">
          <a:blip r:embed="rId3">
            <a:alphaModFix/>
          </a:blip>
          <a:srcRect/>
          <a:stretch/>
        </p:blipFill>
        <p:spPr>
          <a:xfrm>
            <a:off x="6782263" y="1992469"/>
            <a:ext cx="4571535" cy="3056400"/>
          </a:xfrm>
          <a:prstGeom prst="rect">
            <a:avLst/>
          </a:prstGeom>
          <a:noFill/>
          <a:ln>
            <a:noFill/>
          </a:ln>
        </p:spPr>
      </p:pic>
      <p:sp>
        <p:nvSpPr>
          <p:cNvPr id="2" name="Footer Placeholder 1">
            <a:extLst>
              <a:ext uri="{FF2B5EF4-FFF2-40B4-BE49-F238E27FC236}">
                <a16:creationId xmlns:a16="http://schemas.microsoft.com/office/drawing/2014/main" id="{A91358D5-FDD7-4251-8A97-EA5A2F6BEA46}"/>
              </a:ext>
            </a:extLst>
          </p:cNvPr>
          <p:cNvSpPr>
            <a:spLocks noGrp="1"/>
          </p:cNvSpPr>
          <p:nvPr>
            <p:ph type="ftr" sz="quarter" idx="11"/>
          </p:nvPr>
        </p:nvSpPr>
        <p:spPr/>
        <p:txBody>
          <a:bodyPr/>
          <a:lstStyle/>
          <a:p>
            <a:endParaRPr lang="en-US"/>
          </a:p>
        </p:txBody>
      </p:sp>
      <p:sp>
        <p:nvSpPr>
          <p:cNvPr id="428" name="Google Shape;428;p5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50</a:t>
            </a:fld>
            <a:endParaRPr kern="0">
              <a:solidFill>
                <a:srgbClr val="000000"/>
              </a:solidFill>
            </a:endParaRPr>
          </a:p>
        </p:txBody>
      </p:sp>
    </p:spTree>
    <p:extLst>
      <p:ext uri="{BB962C8B-B14F-4D97-AF65-F5344CB8AC3E}">
        <p14:creationId xmlns:p14="http://schemas.microsoft.com/office/powerpoint/2010/main" val="246460983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2"/>
          <p:cNvSpPr txBox="1">
            <a:spLocks noGrp="1"/>
          </p:cNvSpPr>
          <p:nvPr>
            <p:ph type="title"/>
          </p:nvPr>
        </p:nvSpPr>
        <p:spPr>
          <a:xfrm>
            <a:off x="838200" y="537883"/>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Developing the Teams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F4E6B4F-6055-4778-83D6-FAEF2D8C0401}"/>
              </a:ext>
            </a:extLst>
          </p:cNvPr>
          <p:cNvSpPr>
            <a:spLocks noGrp="1"/>
          </p:cNvSpPr>
          <p:nvPr>
            <p:ph type="ftr" sz="quarter" idx="11"/>
          </p:nvPr>
        </p:nvSpPr>
        <p:spPr/>
        <p:txBody>
          <a:bodyPr/>
          <a:lstStyle/>
          <a:p>
            <a:endParaRPr lang="en-US"/>
          </a:p>
        </p:txBody>
      </p:sp>
      <p:sp>
        <p:nvSpPr>
          <p:cNvPr id="829" name="Google Shape;829;p9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500</a:t>
            </a:fld>
            <a:endParaRPr/>
          </a:p>
        </p:txBody>
      </p:sp>
      <p:sp>
        <p:nvSpPr>
          <p:cNvPr id="830" name="Google Shape;830;p92"/>
          <p:cNvSpPr txBox="1">
            <a:spLocks noGrp="1"/>
          </p:cNvSpPr>
          <p:nvPr>
            <p:ph type="body" idx="4294967295"/>
          </p:nvPr>
        </p:nvSpPr>
        <p:spPr>
          <a:xfrm>
            <a:off x="457200" y="1879600"/>
            <a:ext cx="8593138" cy="3970338"/>
          </a:xfrm>
          <a:prstGeom prst="rect">
            <a:avLst/>
          </a:prstGeom>
          <a:noFill/>
          <a:ln>
            <a:noFill/>
          </a:ln>
        </p:spPr>
        <p:txBody>
          <a:bodyPr spcFirstLastPara="1" wrap="square" lIns="100767" tIns="50367" rIns="100767" bIns="50367" anchor="t" anchorCtr="0">
            <a:noAutofit/>
          </a:bodyPr>
          <a:lstStyle/>
          <a:p>
            <a:pPr marL="253994" indent="-253994">
              <a:lnSpc>
                <a:spcPct val="90000"/>
              </a:lnSpc>
              <a:buClr>
                <a:schemeClr val="accent3"/>
              </a:buClr>
              <a:buSzPts val="2000"/>
              <a:buFont typeface="Assistant"/>
              <a:buChar char="●"/>
            </a:pPr>
            <a:r>
              <a:rPr lang="en" sz="2667" dirty="0">
                <a:solidFill>
                  <a:schemeClr val="dk1"/>
                </a:solidFill>
                <a:latin typeface="Assistant"/>
                <a:ea typeface="Assistant"/>
                <a:cs typeface="Assistant"/>
                <a:sym typeface="Assistant"/>
              </a:rPr>
              <a:t>Management should appoint members</a:t>
            </a:r>
            <a:endParaRPr sz="2667" dirty="0">
              <a:solidFill>
                <a:schemeClr val="dk1"/>
              </a:solidFill>
              <a:latin typeface="Assistant"/>
              <a:ea typeface="Assistant"/>
              <a:cs typeface="Assistant"/>
              <a:sym typeface="Assistant"/>
            </a:endParaRPr>
          </a:p>
          <a:p>
            <a:pPr marL="253994" indent="-253994">
              <a:lnSpc>
                <a:spcPct val="90000"/>
              </a:lnSpc>
              <a:spcBef>
                <a:spcPts val="933"/>
              </a:spcBef>
              <a:buClr>
                <a:schemeClr val="accent3"/>
              </a:buClr>
              <a:buSzPts val="2000"/>
              <a:buFont typeface="Assistant"/>
              <a:buChar char="●"/>
            </a:pPr>
            <a:r>
              <a:rPr lang="en" sz="2667" dirty="0">
                <a:solidFill>
                  <a:schemeClr val="dk1"/>
                </a:solidFill>
                <a:latin typeface="Assistant"/>
                <a:ea typeface="Assistant"/>
                <a:cs typeface="Assistant"/>
                <a:sym typeface="Assistant"/>
              </a:rPr>
              <a:t>Each member must understand the goals of the plan and be familiar with the department they are responsible for</a:t>
            </a:r>
            <a:endParaRPr sz="2667" dirty="0">
              <a:solidFill>
                <a:schemeClr val="dk1"/>
              </a:solidFill>
              <a:latin typeface="Assistant"/>
              <a:ea typeface="Assistant"/>
              <a:cs typeface="Assistant"/>
              <a:sym typeface="Assistant"/>
            </a:endParaRPr>
          </a:p>
          <a:p>
            <a:pPr marL="253994" indent="-253994">
              <a:lnSpc>
                <a:spcPct val="90000"/>
              </a:lnSpc>
              <a:spcBef>
                <a:spcPts val="933"/>
              </a:spcBef>
              <a:buClr>
                <a:schemeClr val="accent3"/>
              </a:buClr>
              <a:buSzPts val="2000"/>
              <a:buFont typeface="Assistant"/>
              <a:buChar char="●"/>
            </a:pPr>
            <a:r>
              <a:rPr lang="en" sz="2667" dirty="0">
                <a:solidFill>
                  <a:schemeClr val="dk1"/>
                </a:solidFill>
                <a:latin typeface="Assistant"/>
                <a:ea typeface="Assistant"/>
                <a:cs typeface="Assistant"/>
                <a:sym typeface="Assistant"/>
              </a:rPr>
              <a:t>Agreed upon prior to the event:</a:t>
            </a:r>
            <a:endParaRPr sz="1600" dirty="0"/>
          </a:p>
          <a:p>
            <a:pPr marL="575719" lvl="1" indent="-228594">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Who will talk to the media, customers, shareholders</a:t>
            </a:r>
            <a:endParaRPr sz="1600" dirty="0"/>
          </a:p>
          <a:p>
            <a:pPr marL="575719" lvl="1" indent="-228594">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Who will setup alternative communication methods</a:t>
            </a:r>
            <a:endParaRPr sz="1600" dirty="0"/>
          </a:p>
          <a:p>
            <a:pPr marL="575719" lvl="1" indent="-228594">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Who will setup the offsite facility</a:t>
            </a:r>
            <a:endParaRPr sz="1600" dirty="0"/>
          </a:p>
          <a:p>
            <a:pPr marL="575719" lvl="1" indent="-228594">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Established agreements with off-site facilities should be in place</a:t>
            </a:r>
            <a:endParaRPr sz="1600" dirty="0"/>
          </a:p>
          <a:p>
            <a:pPr marL="575719" lvl="1" indent="-228594">
              <a:lnSpc>
                <a:spcPct val="90000"/>
              </a:lnSpc>
              <a:spcBef>
                <a:spcPts val="400"/>
              </a:spcBef>
              <a:spcAft>
                <a:spcPts val="2133"/>
              </a:spcAft>
              <a:buClr>
                <a:schemeClr val="dk1"/>
              </a:buClr>
              <a:buSzPts val="1700"/>
              <a:buFont typeface="Noto Sans Symbols"/>
              <a:buChar char="●"/>
            </a:pPr>
            <a:r>
              <a:rPr lang="en" sz="2267" dirty="0">
                <a:solidFill>
                  <a:schemeClr val="dk1"/>
                </a:solidFill>
                <a:latin typeface="Calibri"/>
                <a:ea typeface="Calibri"/>
                <a:cs typeface="Calibri"/>
                <a:sym typeface="Calibri"/>
              </a:rPr>
              <a:t>Who will work on the primary facility</a:t>
            </a:r>
            <a:endParaRPr sz="1600" dirty="0"/>
          </a:p>
        </p:txBody>
      </p:sp>
    </p:spTree>
    <p:extLst>
      <p:ext uri="{BB962C8B-B14F-4D97-AF65-F5344CB8AC3E}">
        <p14:creationId xmlns:p14="http://schemas.microsoft.com/office/powerpoint/2010/main" val="18221477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8"/>
          <p:cNvSpPr txBox="1">
            <a:spLocks noGrp="1"/>
          </p:cNvSpPr>
          <p:nvPr>
            <p:ph type="title"/>
          </p:nvPr>
        </p:nvSpPr>
        <p:spPr>
          <a:xfrm>
            <a:off x="884381" y="725067"/>
            <a:ext cx="100144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Roles and Responsibilities:  </a:t>
            </a:r>
            <a:r>
              <a:rPr lang="en-US" dirty="0">
                <a:latin typeface="Assistant"/>
                <a:ea typeface="Assistant"/>
                <a:cs typeface="Assistant"/>
                <a:sym typeface="Assistant"/>
              </a:rPr>
              <a:t>Senior Management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79B4636D-2853-44CC-8E47-1E692CE024FF}"/>
              </a:ext>
            </a:extLst>
          </p:cNvPr>
          <p:cNvSpPr>
            <a:spLocks noGrp="1"/>
          </p:cNvSpPr>
          <p:nvPr>
            <p:ph type="ftr" sz="quarter" idx="11"/>
          </p:nvPr>
        </p:nvSpPr>
        <p:spPr/>
        <p:txBody>
          <a:bodyPr/>
          <a:lstStyle/>
          <a:p>
            <a:endParaRPr lang="en-US"/>
          </a:p>
        </p:txBody>
      </p:sp>
      <p:sp>
        <p:nvSpPr>
          <p:cNvPr id="797" name="Google Shape;797;p8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501</a:t>
            </a:fld>
            <a:endParaRPr/>
          </a:p>
        </p:txBody>
      </p:sp>
      <p:sp>
        <p:nvSpPr>
          <p:cNvPr id="798" name="Google Shape;798;p88"/>
          <p:cNvSpPr txBox="1">
            <a:spLocks noGrp="1"/>
          </p:cNvSpPr>
          <p:nvPr>
            <p:ph type="body" idx="4294967295"/>
          </p:nvPr>
        </p:nvSpPr>
        <p:spPr>
          <a:xfrm>
            <a:off x="648269" y="1919288"/>
            <a:ext cx="10515600" cy="342741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ssistant"/>
              <a:buChar char="•"/>
            </a:pPr>
            <a:r>
              <a:rPr lang="en" sz="2400" dirty="0">
                <a:solidFill>
                  <a:schemeClr val="dk1"/>
                </a:solidFill>
                <a:latin typeface="Assistant"/>
                <a:ea typeface="Assistant"/>
                <a:cs typeface="Assistant"/>
                <a:sym typeface="Assistant"/>
              </a:rPr>
              <a:t>Senior Executive Management</a:t>
            </a:r>
            <a:endParaRPr sz="1200" dirty="0"/>
          </a:p>
          <a:p>
            <a:pPr marL="626518" lvl="1" indent="-220128">
              <a:lnSpc>
                <a:spcPct val="90000"/>
              </a:lnSpc>
              <a:spcBef>
                <a:spcPts val="400"/>
              </a:spcBef>
              <a:buClr>
                <a:schemeClr val="dk1"/>
              </a:buClr>
              <a:buSzPts val="2000"/>
              <a:buFont typeface="Assistant"/>
              <a:buChar char="•"/>
            </a:pPr>
            <a:r>
              <a:rPr lang="en" sz="2000" dirty="0">
                <a:solidFill>
                  <a:schemeClr val="dk1"/>
                </a:solidFill>
                <a:latin typeface="Assistant"/>
                <a:ea typeface="Assistant"/>
                <a:cs typeface="Assistant"/>
                <a:sym typeface="Assistant"/>
              </a:rPr>
              <a:t>Consistent support and final approval of plans</a:t>
            </a:r>
            <a:endParaRPr sz="1200" dirty="0"/>
          </a:p>
          <a:p>
            <a:pPr marL="626518" lvl="1" indent="-220128">
              <a:lnSpc>
                <a:spcPct val="90000"/>
              </a:lnSpc>
              <a:spcBef>
                <a:spcPts val="400"/>
              </a:spcBef>
              <a:buClr>
                <a:schemeClr val="dk1"/>
              </a:buClr>
              <a:buSzPts val="2000"/>
              <a:buFont typeface="Assistant"/>
              <a:buChar char="•"/>
            </a:pPr>
            <a:r>
              <a:rPr lang="en" sz="2000" dirty="0">
                <a:solidFill>
                  <a:schemeClr val="dk1"/>
                </a:solidFill>
                <a:latin typeface="Assistant"/>
                <a:ea typeface="Assistant"/>
                <a:cs typeface="Assistant"/>
                <a:sym typeface="Assistant"/>
              </a:rPr>
              <a:t>Setting the business continuity policy</a:t>
            </a:r>
            <a:endParaRPr sz="1200" dirty="0"/>
          </a:p>
          <a:p>
            <a:pPr marL="626518" lvl="1" indent="-220128">
              <a:lnSpc>
                <a:spcPct val="90000"/>
              </a:lnSpc>
              <a:spcBef>
                <a:spcPts val="400"/>
              </a:spcBef>
              <a:buClr>
                <a:schemeClr val="dk1"/>
              </a:buClr>
              <a:buSzPts val="2000"/>
              <a:buFont typeface="Assistant"/>
              <a:buChar char="•"/>
            </a:pPr>
            <a:r>
              <a:rPr lang="en" sz="2000" dirty="0">
                <a:solidFill>
                  <a:schemeClr val="dk1"/>
                </a:solidFill>
                <a:latin typeface="Assistant"/>
                <a:ea typeface="Assistant"/>
                <a:cs typeface="Assistant"/>
                <a:sym typeface="Assistant"/>
              </a:rPr>
              <a:t>Prioritizing critical business functions</a:t>
            </a:r>
            <a:endParaRPr sz="1200" dirty="0"/>
          </a:p>
          <a:p>
            <a:pPr marL="626518" lvl="1" indent="-220128">
              <a:spcBef>
                <a:spcPts val="400"/>
              </a:spcBef>
              <a:buClr>
                <a:schemeClr val="dk1"/>
              </a:buClr>
              <a:buSzPts val="2000"/>
              <a:buFont typeface="Assistant"/>
              <a:buChar char="•"/>
            </a:pPr>
            <a:r>
              <a:rPr lang="en" sz="2000" dirty="0">
                <a:solidFill>
                  <a:schemeClr val="dk1"/>
                </a:solidFill>
                <a:latin typeface="Assistant"/>
                <a:sym typeface="Assistant"/>
              </a:rPr>
              <a:t>Allocating sufficient resources and personnel</a:t>
            </a:r>
            <a:endParaRPr sz="2000" dirty="0">
              <a:solidFill>
                <a:schemeClr val="dk1"/>
              </a:solidFill>
              <a:latin typeface="Assistant"/>
            </a:endParaRPr>
          </a:p>
          <a:p>
            <a:pPr marL="626518" lvl="1" indent="-220128">
              <a:spcBef>
                <a:spcPts val="400"/>
              </a:spcBef>
              <a:buClr>
                <a:schemeClr val="dk1"/>
              </a:buClr>
              <a:buSzPts val="2000"/>
              <a:buFont typeface="Assistant"/>
              <a:buChar char="•"/>
            </a:pPr>
            <a:r>
              <a:rPr lang="en" sz="2000" dirty="0">
                <a:solidFill>
                  <a:schemeClr val="dk1"/>
                </a:solidFill>
                <a:latin typeface="Assistant"/>
                <a:sym typeface="Assistant"/>
              </a:rPr>
              <a:t>Providing oversight for and approving the BCP</a:t>
            </a:r>
            <a:endParaRPr sz="2000" dirty="0">
              <a:solidFill>
                <a:schemeClr val="dk1"/>
              </a:solidFill>
              <a:latin typeface="Assistant"/>
            </a:endParaRPr>
          </a:p>
          <a:p>
            <a:pPr marL="626518" lvl="1" indent="-220128">
              <a:spcBef>
                <a:spcPts val="400"/>
              </a:spcBef>
              <a:buClr>
                <a:schemeClr val="dk1"/>
              </a:buClr>
              <a:buSzPts val="2000"/>
              <a:buFont typeface="Assistant"/>
              <a:buChar char="•"/>
            </a:pPr>
            <a:r>
              <a:rPr lang="en" sz="2000" dirty="0">
                <a:solidFill>
                  <a:schemeClr val="dk1"/>
                </a:solidFill>
                <a:latin typeface="Assistant"/>
                <a:sym typeface="Assistant"/>
              </a:rPr>
              <a:t>Directing and reviewing test results</a:t>
            </a:r>
            <a:endParaRPr sz="2000" dirty="0">
              <a:solidFill>
                <a:schemeClr val="dk1"/>
              </a:solidFill>
              <a:latin typeface="Assistant"/>
            </a:endParaRPr>
          </a:p>
          <a:p>
            <a:pPr marL="626518" lvl="1" indent="-220128">
              <a:spcBef>
                <a:spcPts val="400"/>
              </a:spcBef>
              <a:spcAft>
                <a:spcPts val="2133"/>
              </a:spcAft>
              <a:buClr>
                <a:schemeClr val="dk1"/>
              </a:buClr>
              <a:buSzPts val="2000"/>
              <a:buFont typeface="Assistant"/>
              <a:buChar char="•"/>
            </a:pPr>
            <a:r>
              <a:rPr lang="en" sz="2000" dirty="0">
                <a:solidFill>
                  <a:schemeClr val="dk1"/>
                </a:solidFill>
                <a:latin typeface="Assistant"/>
                <a:sym typeface="Assistant"/>
              </a:rPr>
              <a:t>Ensuring maintenance of a current plan</a:t>
            </a:r>
          </a:p>
          <a:p>
            <a:pPr marL="626518" lvl="1" indent="-220128">
              <a:spcBef>
                <a:spcPts val="400"/>
              </a:spcBef>
              <a:spcAft>
                <a:spcPts val="2133"/>
              </a:spcAft>
              <a:buClr>
                <a:schemeClr val="dk1"/>
              </a:buClr>
              <a:buSzPts val="2000"/>
              <a:buFont typeface="Assistant"/>
              <a:buChar char="•"/>
            </a:pPr>
            <a:r>
              <a:rPr lang="en-US" sz="2000" dirty="0">
                <a:solidFill>
                  <a:schemeClr val="dk1"/>
                </a:solidFill>
                <a:latin typeface="Assistant"/>
                <a:sym typeface="Assistant"/>
              </a:rPr>
              <a:t>Senior management has the ultimate legal responsibility.  They may be:  Held responsible and liable under various laws and regulations</a:t>
            </a:r>
          </a:p>
          <a:p>
            <a:pPr marL="626518" lvl="1" indent="-220128">
              <a:spcBef>
                <a:spcPts val="400"/>
              </a:spcBef>
              <a:buClr>
                <a:schemeClr val="dk1"/>
              </a:buClr>
              <a:buSzPts val="2000"/>
              <a:buFont typeface="Assistant"/>
              <a:buChar char="•"/>
            </a:pPr>
            <a:r>
              <a:rPr lang="en-US" sz="2000" dirty="0">
                <a:solidFill>
                  <a:schemeClr val="dk1"/>
                </a:solidFill>
                <a:latin typeface="Assistant"/>
                <a:sym typeface="Assistant"/>
              </a:rPr>
              <a:t>Sued by their stockholders if not managing with due diligence and due care</a:t>
            </a:r>
          </a:p>
          <a:p>
            <a:pPr marL="626518" lvl="1" indent="-220128">
              <a:spcBef>
                <a:spcPts val="400"/>
              </a:spcBef>
              <a:buClr>
                <a:schemeClr val="dk1"/>
              </a:buClr>
              <a:buSzPts val="2000"/>
              <a:buFont typeface="Assistant"/>
              <a:buChar char="•"/>
            </a:pPr>
            <a:r>
              <a:rPr lang="en-US" sz="2000" dirty="0">
                <a:solidFill>
                  <a:schemeClr val="dk1"/>
                </a:solidFill>
                <a:latin typeface="Assistant"/>
                <a:sym typeface="Assistant"/>
              </a:rPr>
              <a:t>Sued by employees or families in the event of injury or loss of life </a:t>
            </a:r>
          </a:p>
          <a:p>
            <a:pPr marL="626518" lvl="1" indent="-220128">
              <a:lnSpc>
                <a:spcPct val="90000"/>
              </a:lnSpc>
              <a:spcBef>
                <a:spcPts val="400"/>
              </a:spcBef>
              <a:spcAft>
                <a:spcPts val="2133"/>
              </a:spcAft>
              <a:buClr>
                <a:schemeClr val="dk1"/>
              </a:buClr>
              <a:buSzPts val="2000"/>
              <a:buFont typeface="Assistant"/>
              <a:buChar char="•"/>
            </a:pPr>
            <a:endParaRPr sz="1200" dirty="0"/>
          </a:p>
        </p:txBody>
      </p:sp>
    </p:spTree>
    <p:extLst>
      <p:ext uri="{BB962C8B-B14F-4D97-AF65-F5344CB8AC3E}">
        <p14:creationId xmlns:p14="http://schemas.microsoft.com/office/powerpoint/2010/main" val="109412840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9"/>
          <p:cNvSpPr txBox="1">
            <a:spLocks noGrp="1"/>
          </p:cNvSpPr>
          <p:nvPr>
            <p:ph type="title"/>
          </p:nvPr>
        </p:nvSpPr>
        <p:spPr>
          <a:xfrm>
            <a:off x="593678" y="674640"/>
            <a:ext cx="10760122"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Roles and Responsibilities:  </a:t>
            </a:r>
            <a:r>
              <a:rPr lang="en-US" dirty="0">
                <a:latin typeface="Assistant"/>
                <a:ea typeface="Assistant"/>
                <a:cs typeface="Assistant"/>
                <a:sym typeface="Assistant"/>
              </a:rPr>
              <a:t>Functional Management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EA95AB08-DBEA-4D3C-9048-6A10D02A885E}"/>
              </a:ext>
            </a:extLst>
          </p:cNvPr>
          <p:cNvSpPr>
            <a:spLocks noGrp="1"/>
          </p:cNvSpPr>
          <p:nvPr>
            <p:ph type="ftr" sz="quarter" idx="11"/>
          </p:nvPr>
        </p:nvSpPr>
        <p:spPr/>
        <p:txBody>
          <a:bodyPr/>
          <a:lstStyle/>
          <a:p>
            <a:endParaRPr lang="en-US"/>
          </a:p>
        </p:txBody>
      </p:sp>
      <p:sp>
        <p:nvSpPr>
          <p:cNvPr id="805" name="Google Shape;805;p8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502</a:t>
            </a:fld>
            <a:endParaRPr/>
          </a:p>
        </p:txBody>
      </p:sp>
      <p:sp>
        <p:nvSpPr>
          <p:cNvPr id="806" name="Google Shape;806;p89"/>
          <p:cNvSpPr txBox="1">
            <a:spLocks noGrp="1"/>
          </p:cNvSpPr>
          <p:nvPr>
            <p:ph type="body" idx="4294967295"/>
          </p:nvPr>
        </p:nvSpPr>
        <p:spPr>
          <a:xfrm>
            <a:off x="0" y="2309813"/>
            <a:ext cx="8231188" cy="3427412"/>
          </a:xfrm>
          <a:prstGeom prst="rect">
            <a:avLst/>
          </a:prstGeom>
          <a:noFill/>
          <a:ln>
            <a:noFill/>
          </a:ln>
        </p:spPr>
        <p:txBody>
          <a:bodyPr spcFirstLastPara="1" wrap="square" lIns="100767" tIns="50367" rIns="100767" bIns="50367" anchor="t" anchorCtr="0">
            <a:noAutofit/>
          </a:bodyPr>
          <a:lstStyle/>
          <a:p>
            <a:pPr marL="372524" indent="-304792">
              <a:lnSpc>
                <a:spcPct val="90000"/>
              </a:lnSpc>
              <a:buClr>
                <a:schemeClr val="dk1"/>
              </a:buClr>
              <a:buSzPts val="2000"/>
              <a:buFont typeface="Assistant"/>
              <a:buChar char="●"/>
            </a:pPr>
            <a:r>
              <a:rPr lang="en" sz="2667" dirty="0">
                <a:solidFill>
                  <a:schemeClr val="dk1"/>
                </a:solidFill>
                <a:latin typeface="Assistant"/>
                <a:ea typeface="Assistant"/>
                <a:cs typeface="Assistant"/>
                <a:sym typeface="Assistant"/>
              </a:rPr>
              <a:t>Functional Management</a:t>
            </a:r>
            <a:endParaRPr sz="1600" dirty="0"/>
          </a:p>
          <a:p>
            <a:pPr marL="660383" lvl="1" indent="-296326">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Develop and document maintenance and testing strategy</a:t>
            </a:r>
            <a:endParaRPr sz="1600" dirty="0"/>
          </a:p>
          <a:p>
            <a:pPr marL="660383" lvl="1" indent="-296326">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Identify and prioritize mission-critical systems</a:t>
            </a:r>
            <a:endParaRPr sz="1600" dirty="0"/>
          </a:p>
          <a:p>
            <a:pPr marL="660383" lvl="1" indent="-296326">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Monitor progress of plan development and execution</a:t>
            </a:r>
            <a:endParaRPr sz="1600" dirty="0"/>
          </a:p>
          <a:p>
            <a:pPr marL="660383" lvl="1" indent="-296326">
              <a:lnSpc>
                <a:spcPct val="90000"/>
              </a:lnSpc>
              <a:spcBef>
                <a:spcPts val="400"/>
              </a:spcBef>
              <a:buClr>
                <a:schemeClr val="dk1"/>
              </a:buClr>
              <a:buSzPts val="1700"/>
              <a:buFont typeface="Assistant"/>
              <a:buChar char="○"/>
            </a:pPr>
            <a:r>
              <a:rPr lang="en" sz="2267" dirty="0">
                <a:solidFill>
                  <a:schemeClr val="dk1"/>
                </a:solidFill>
                <a:latin typeface="Assistant"/>
                <a:ea typeface="Assistant"/>
                <a:cs typeface="Assistant"/>
                <a:sym typeface="Assistant"/>
              </a:rPr>
              <a:t>Ensure periodic tests</a:t>
            </a:r>
            <a:endParaRPr sz="1600" dirty="0"/>
          </a:p>
          <a:p>
            <a:pPr marL="660383" lvl="1" indent="-296326">
              <a:lnSpc>
                <a:spcPct val="90000"/>
              </a:lnSpc>
              <a:spcBef>
                <a:spcPts val="400"/>
              </a:spcBef>
              <a:spcAft>
                <a:spcPts val="2133"/>
              </a:spcAft>
              <a:buClr>
                <a:schemeClr val="dk1"/>
              </a:buClr>
              <a:buSzPts val="1700"/>
              <a:buFont typeface="Assistant"/>
              <a:buChar char="○"/>
            </a:pPr>
            <a:r>
              <a:rPr lang="en" sz="2267" dirty="0">
                <a:solidFill>
                  <a:schemeClr val="dk1"/>
                </a:solidFill>
                <a:latin typeface="Assistant"/>
                <a:ea typeface="Assistant"/>
                <a:cs typeface="Assistant"/>
                <a:sym typeface="Assistant"/>
              </a:rPr>
              <a:t>Create the various teams necessary to execute the plans</a:t>
            </a:r>
            <a:endParaRPr sz="1600" dirty="0"/>
          </a:p>
        </p:txBody>
      </p:sp>
    </p:spTree>
    <p:extLst>
      <p:ext uri="{BB962C8B-B14F-4D97-AF65-F5344CB8AC3E}">
        <p14:creationId xmlns:p14="http://schemas.microsoft.com/office/powerpoint/2010/main" val="1700825557"/>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90"/>
          <p:cNvSpPr txBox="1">
            <a:spLocks noGrp="1"/>
          </p:cNvSpPr>
          <p:nvPr>
            <p:ph type="title"/>
          </p:nvPr>
        </p:nvSpPr>
        <p:spPr>
          <a:xfrm>
            <a:off x="721115" y="247829"/>
            <a:ext cx="10515600" cy="1325600"/>
          </a:xfrm>
          <a:prstGeom prst="rect">
            <a:avLst/>
          </a:prstGeom>
          <a:noFill/>
          <a:ln>
            <a:noFill/>
          </a:ln>
        </p:spPr>
        <p:txBody>
          <a:bodyPr spcFirstLastPara="1" wrap="square" lIns="100767" tIns="50367" rIns="100767" bIns="50367" anchor="ctr" anchorCtr="0">
            <a:noAutofit/>
          </a:bodyPr>
          <a:lstStyle/>
          <a:p>
            <a:r>
              <a:rPr lang="en" sz="3600" dirty="0">
                <a:latin typeface="Assistant"/>
                <a:ea typeface="Assistant"/>
                <a:cs typeface="Assistant"/>
                <a:sym typeface="Assistant"/>
              </a:rPr>
              <a:t>Roles and Responsibilities:  </a:t>
            </a:r>
            <a:r>
              <a:rPr lang="en-US" sz="3600" dirty="0">
                <a:latin typeface="Assistant"/>
                <a:ea typeface="Assistant"/>
                <a:cs typeface="Assistant"/>
                <a:sym typeface="Assistant"/>
              </a:rPr>
              <a:t>BCP Steering Committee</a:t>
            </a:r>
            <a:endParaRPr sz="12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EA538B1D-F6E3-4533-B949-88D11B1F018B}"/>
              </a:ext>
            </a:extLst>
          </p:cNvPr>
          <p:cNvSpPr>
            <a:spLocks noGrp="1"/>
          </p:cNvSpPr>
          <p:nvPr>
            <p:ph type="ftr" sz="quarter" idx="11"/>
          </p:nvPr>
        </p:nvSpPr>
        <p:spPr/>
        <p:txBody>
          <a:bodyPr/>
          <a:lstStyle/>
          <a:p>
            <a:endParaRPr lang="en-US"/>
          </a:p>
        </p:txBody>
      </p:sp>
      <p:sp>
        <p:nvSpPr>
          <p:cNvPr id="813" name="Google Shape;813;p9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503</a:t>
            </a:fld>
            <a:endParaRPr/>
          </a:p>
        </p:txBody>
      </p:sp>
      <p:sp>
        <p:nvSpPr>
          <p:cNvPr id="814" name="Google Shape;814;p90"/>
          <p:cNvSpPr txBox="1">
            <a:spLocks noGrp="1"/>
          </p:cNvSpPr>
          <p:nvPr>
            <p:ph type="body" idx="4294967295"/>
          </p:nvPr>
        </p:nvSpPr>
        <p:spPr>
          <a:xfrm>
            <a:off x="377825" y="1466850"/>
            <a:ext cx="8232775" cy="4303713"/>
          </a:xfrm>
          <a:prstGeom prst="rect">
            <a:avLst/>
          </a:prstGeom>
          <a:noFill/>
          <a:ln>
            <a:noFill/>
          </a:ln>
        </p:spPr>
        <p:txBody>
          <a:bodyPr spcFirstLastPara="1" wrap="square" lIns="100767" tIns="50367" rIns="100767" bIns="50367" anchor="t" anchorCtr="0">
            <a:noAutofit/>
          </a:bodyPr>
          <a:lstStyle/>
          <a:p>
            <a:pPr marL="203195" indent="-220128">
              <a:lnSpc>
                <a:spcPct val="90000"/>
              </a:lnSpc>
              <a:buClr>
                <a:schemeClr val="dk1"/>
              </a:buClr>
              <a:buSzPts val="2600"/>
              <a:buFont typeface="Assistant"/>
              <a:buChar char="•"/>
            </a:pPr>
            <a:r>
              <a:rPr lang="en" sz="3200" dirty="0">
                <a:solidFill>
                  <a:schemeClr val="dk1"/>
                </a:solidFill>
                <a:latin typeface="Assistant"/>
                <a:ea typeface="Assistant"/>
                <a:cs typeface="Assistant"/>
                <a:sym typeface="Assistant"/>
              </a:rPr>
              <a:t>BCP Steering Committee</a:t>
            </a:r>
            <a:endParaRPr dirty="0">
              <a:solidFill>
                <a:schemeClr val="dk1"/>
              </a:solidFill>
              <a:latin typeface="Assistant"/>
              <a:ea typeface="Assistant"/>
              <a:cs typeface="Assistant"/>
              <a:sym typeface="Assistant"/>
            </a:endParaRPr>
          </a:p>
          <a:p>
            <a:pPr marL="626518" lvl="1" indent="-211661">
              <a:lnSpc>
                <a:spcPct val="90000"/>
              </a:lnSpc>
              <a:spcBef>
                <a:spcPts val="400"/>
              </a:spcBef>
              <a:buClr>
                <a:schemeClr val="dk1"/>
              </a:buClr>
              <a:buSzPts val="2300"/>
              <a:buFont typeface="Assistant"/>
              <a:buChar char="•"/>
            </a:pPr>
            <a:r>
              <a:rPr lang="en" sz="2800" dirty="0">
                <a:solidFill>
                  <a:schemeClr val="dk1"/>
                </a:solidFill>
                <a:latin typeface="Assistant"/>
                <a:ea typeface="Assistant"/>
                <a:cs typeface="Assistant"/>
                <a:sym typeface="Assistant"/>
              </a:rPr>
              <a:t>Conduct the BIA</a:t>
            </a:r>
            <a:endParaRPr sz="1400" dirty="0"/>
          </a:p>
          <a:p>
            <a:pPr marL="626518" lvl="1" indent="-211661">
              <a:lnSpc>
                <a:spcPct val="90000"/>
              </a:lnSpc>
              <a:spcBef>
                <a:spcPts val="400"/>
              </a:spcBef>
              <a:buClr>
                <a:schemeClr val="dk1"/>
              </a:buClr>
              <a:buSzPts val="2300"/>
              <a:buFont typeface="Assistant"/>
              <a:buChar char="•"/>
            </a:pPr>
            <a:r>
              <a:rPr lang="en" sz="2800" dirty="0">
                <a:solidFill>
                  <a:schemeClr val="dk1"/>
                </a:solidFill>
                <a:latin typeface="Assistant"/>
                <a:ea typeface="Assistant"/>
                <a:cs typeface="Assistant"/>
                <a:sym typeface="Assistant"/>
              </a:rPr>
              <a:t>Coordinate with department representatives</a:t>
            </a:r>
            <a:endParaRPr sz="1400" dirty="0"/>
          </a:p>
          <a:p>
            <a:pPr marL="203195" indent="-220128">
              <a:lnSpc>
                <a:spcPct val="90000"/>
              </a:lnSpc>
              <a:spcBef>
                <a:spcPts val="933"/>
              </a:spcBef>
              <a:buClr>
                <a:schemeClr val="dk1"/>
              </a:buClr>
              <a:buSzPts val="2600"/>
              <a:buFont typeface="Assistant"/>
              <a:buChar char="•"/>
            </a:pPr>
            <a:r>
              <a:rPr lang="en" sz="3200" dirty="0">
                <a:solidFill>
                  <a:schemeClr val="dk1"/>
                </a:solidFill>
                <a:latin typeface="Assistant"/>
                <a:ea typeface="Assistant"/>
                <a:cs typeface="Assistant"/>
                <a:sym typeface="Assistant"/>
              </a:rPr>
              <a:t>Should include:</a:t>
            </a:r>
            <a:endParaRPr sz="1400" dirty="0"/>
          </a:p>
          <a:p>
            <a:pPr marL="626518" lvl="1" indent="-211661">
              <a:lnSpc>
                <a:spcPct val="90000"/>
              </a:lnSpc>
              <a:spcBef>
                <a:spcPts val="400"/>
              </a:spcBef>
              <a:buClr>
                <a:schemeClr val="dk1"/>
              </a:buClr>
              <a:buSzPts val="1700"/>
              <a:buFont typeface="Assistant"/>
              <a:buChar char="•"/>
            </a:pPr>
            <a:r>
              <a:rPr lang="en" sz="2000" dirty="0">
                <a:solidFill>
                  <a:schemeClr val="dk1"/>
                </a:solidFill>
                <a:latin typeface="Assistant"/>
                <a:ea typeface="Assistant"/>
                <a:cs typeface="Assistant"/>
                <a:sym typeface="Assistant"/>
              </a:rPr>
              <a:t>Business units</a:t>
            </a:r>
            <a:endParaRPr sz="1400" dirty="0"/>
          </a:p>
          <a:p>
            <a:pPr marL="626518" lvl="1" indent="-211661">
              <a:lnSpc>
                <a:spcPct val="90000"/>
              </a:lnSpc>
              <a:spcBef>
                <a:spcPts val="400"/>
              </a:spcBef>
              <a:buClr>
                <a:schemeClr val="dk1"/>
              </a:buClr>
              <a:buSzPts val="1700"/>
              <a:buFont typeface="Assistant"/>
              <a:buChar char="•"/>
            </a:pPr>
            <a:r>
              <a:rPr lang="en" sz="2000" dirty="0">
                <a:solidFill>
                  <a:schemeClr val="dk1"/>
                </a:solidFill>
                <a:latin typeface="Assistant"/>
                <a:ea typeface="Assistant"/>
                <a:cs typeface="Assistant"/>
                <a:sym typeface="Assistant"/>
              </a:rPr>
              <a:t>Senior management</a:t>
            </a:r>
            <a:endParaRPr sz="1400" dirty="0"/>
          </a:p>
          <a:p>
            <a:pPr marL="626518" lvl="1" indent="-211661">
              <a:lnSpc>
                <a:spcPct val="90000"/>
              </a:lnSpc>
              <a:spcBef>
                <a:spcPts val="400"/>
              </a:spcBef>
              <a:buClr>
                <a:schemeClr val="dk1"/>
              </a:buClr>
              <a:buSzPts val="1700"/>
              <a:buFont typeface="Assistant"/>
              <a:buChar char="•"/>
            </a:pPr>
            <a:r>
              <a:rPr lang="en" sz="2000" dirty="0">
                <a:solidFill>
                  <a:schemeClr val="dk1"/>
                </a:solidFill>
                <a:latin typeface="Assistant"/>
                <a:ea typeface="Assistant"/>
                <a:cs typeface="Assistant"/>
                <a:sym typeface="Assistant"/>
              </a:rPr>
              <a:t>IT department</a:t>
            </a:r>
            <a:endParaRPr sz="1400" dirty="0"/>
          </a:p>
          <a:p>
            <a:pPr marL="626518" lvl="1" indent="-211661">
              <a:lnSpc>
                <a:spcPct val="90000"/>
              </a:lnSpc>
              <a:spcBef>
                <a:spcPts val="400"/>
              </a:spcBef>
              <a:buClr>
                <a:schemeClr val="dk1"/>
              </a:buClr>
              <a:buSzPts val="1700"/>
              <a:buFont typeface="Assistant"/>
              <a:buChar char="•"/>
            </a:pPr>
            <a:r>
              <a:rPr lang="en" sz="2000" dirty="0">
                <a:solidFill>
                  <a:schemeClr val="dk1"/>
                </a:solidFill>
                <a:latin typeface="Assistant"/>
                <a:ea typeface="Assistant"/>
                <a:cs typeface="Assistant"/>
                <a:sym typeface="Assistant"/>
              </a:rPr>
              <a:t>Security department</a:t>
            </a:r>
            <a:endParaRPr sz="1400" dirty="0"/>
          </a:p>
          <a:p>
            <a:pPr marL="626518" lvl="1" indent="-211661">
              <a:lnSpc>
                <a:spcPct val="90000"/>
              </a:lnSpc>
              <a:spcBef>
                <a:spcPts val="400"/>
              </a:spcBef>
              <a:buClr>
                <a:schemeClr val="dk1"/>
              </a:buClr>
              <a:buSzPts val="1700"/>
              <a:buFont typeface="Assistant"/>
              <a:buChar char="•"/>
            </a:pPr>
            <a:r>
              <a:rPr lang="en" sz="2000" dirty="0">
                <a:solidFill>
                  <a:schemeClr val="dk1"/>
                </a:solidFill>
                <a:latin typeface="Assistant"/>
                <a:ea typeface="Assistant"/>
                <a:cs typeface="Assistant"/>
                <a:sym typeface="Assistant"/>
              </a:rPr>
              <a:t>Communications department</a:t>
            </a:r>
            <a:endParaRPr sz="1400" dirty="0"/>
          </a:p>
          <a:p>
            <a:pPr marL="626518" lvl="1" indent="-211661">
              <a:lnSpc>
                <a:spcPct val="90000"/>
              </a:lnSpc>
              <a:spcBef>
                <a:spcPts val="400"/>
              </a:spcBef>
              <a:spcAft>
                <a:spcPts val="2133"/>
              </a:spcAft>
              <a:buClr>
                <a:schemeClr val="dk1"/>
              </a:buClr>
              <a:buSzPts val="1700"/>
              <a:buFont typeface="Assistant"/>
              <a:buChar char="•"/>
            </a:pPr>
            <a:r>
              <a:rPr lang="en" sz="2000" dirty="0">
                <a:solidFill>
                  <a:schemeClr val="dk1"/>
                </a:solidFill>
                <a:latin typeface="Assistant"/>
                <a:ea typeface="Assistant"/>
                <a:cs typeface="Assistant"/>
                <a:sym typeface="Assistant"/>
              </a:rPr>
              <a:t>Legal department</a:t>
            </a:r>
            <a:endParaRPr sz="32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24603907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1"/>
          <p:cNvSpPr txBox="1">
            <a:spLocks noGrp="1"/>
          </p:cNvSpPr>
          <p:nvPr>
            <p:ph type="title"/>
          </p:nvPr>
        </p:nvSpPr>
        <p:spPr>
          <a:xfrm>
            <a:off x="838200" y="365125"/>
            <a:ext cx="9598800" cy="1325600"/>
          </a:xfrm>
          <a:prstGeom prst="rect">
            <a:avLst/>
          </a:prstGeom>
          <a:noFill/>
          <a:ln>
            <a:noFill/>
          </a:ln>
        </p:spPr>
        <p:txBody>
          <a:bodyPr spcFirstLastPara="1" wrap="square" lIns="100767" tIns="50367" rIns="100767" bIns="50367" anchor="ctr" anchorCtr="0">
            <a:noAutofit/>
          </a:bodyPr>
          <a:lstStyle/>
          <a:p>
            <a:r>
              <a:rPr lang="en-US" dirty="0">
                <a:latin typeface="Assistant"/>
                <a:ea typeface="Assistant"/>
                <a:cs typeface="Assistant"/>
                <a:sym typeface="Assistant"/>
              </a:rPr>
              <a:t>Roles and Responsibilities: </a:t>
            </a:r>
            <a:r>
              <a:rPr lang="en" dirty="0">
                <a:latin typeface="Assistant"/>
                <a:ea typeface="Assistant"/>
                <a:cs typeface="Assistant"/>
                <a:sym typeface="Assistant"/>
              </a:rPr>
              <a:t>DRP Teams</a:t>
            </a:r>
            <a:endParaRPr sz="1600" dirty="0">
              <a:latin typeface="Assistant"/>
              <a:ea typeface="Assistant"/>
              <a:cs typeface="Assistant"/>
              <a:sym typeface="Assistant"/>
            </a:endParaRPr>
          </a:p>
        </p:txBody>
      </p:sp>
      <p:sp>
        <p:nvSpPr>
          <p:cNvPr id="821" name="Google Shape;821;p9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504</a:t>
            </a:fld>
            <a:endParaRPr/>
          </a:p>
        </p:txBody>
      </p:sp>
      <p:sp>
        <p:nvSpPr>
          <p:cNvPr id="822" name="Google Shape;822;p91"/>
          <p:cNvSpPr txBox="1">
            <a:spLocks noGrp="1"/>
          </p:cNvSpPr>
          <p:nvPr>
            <p:ph type="body" idx="4294967295"/>
          </p:nvPr>
        </p:nvSpPr>
        <p:spPr>
          <a:xfrm>
            <a:off x="362387" y="1551800"/>
            <a:ext cx="10433714" cy="3754400"/>
          </a:xfrm>
          <a:prstGeom prst="rect">
            <a:avLst/>
          </a:prstGeom>
          <a:noFill/>
          <a:ln>
            <a:noFill/>
          </a:ln>
        </p:spPr>
        <p:txBody>
          <a:bodyPr spcFirstLastPara="1" wrap="square" lIns="100767" tIns="50367" rIns="100767" bIns="50367" anchor="t" anchorCtr="0">
            <a:noAutofit/>
          </a:bodyPr>
          <a:lstStyle/>
          <a:p>
            <a:pPr marL="203195" indent="0">
              <a:lnSpc>
                <a:spcPct val="90000"/>
              </a:lnSpc>
              <a:buNone/>
            </a:pPr>
            <a:r>
              <a:rPr lang="en" sz="2400" dirty="0">
                <a:solidFill>
                  <a:schemeClr val="dk1"/>
                </a:solidFill>
                <a:latin typeface="Assistant"/>
                <a:ea typeface="Assistant"/>
                <a:cs typeface="Assistant"/>
                <a:sym typeface="Assistant"/>
              </a:rPr>
              <a:t>Teams:</a:t>
            </a:r>
          </a:p>
          <a:p>
            <a:pPr marL="285750" indent="-285750">
              <a:spcBef>
                <a:spcPts val="600"/>
              </a:spcBef>
            </a:pPr>
            <a:r>
              <a:rPr lang="en-US" sz="1800" dirty="0"/>
              <a:t>Emergency action team:  designated evacuation and safety team</a:t>
            </a:r>
          </a:p>
          <a:p>
            <a:pPr marL="285750" indent="-285750">
              <a:spcBef>
                <a:spcPts val="600"/>
              </a:spcBef>
            </a:pPr>
            <a:r>
              <a:rPr lang="en-US" sz="1800" dirty="0"/>
              <a:t>Damage assessment team:  Qualified team who assesses the extent of the damage to physical assets and determines salvage capability of resources and assets</a:t>
            </a:r>
          </a:p>
          <a:p>
            <a:pPr marL="285750" indent="-285750">
              <a:spcBef>
                <a:spcPts val="600"/>
              </a:spcBef>
            </a:pPr>
            <a:r>
              <a:rPr lang="en-US" sz="1800" dirty="0"/>
              <a:t>Emergency management team:  Coordinates the actions of other recovery teams and makes key decisions when necessary</a:t>
            </a:r>
          </a:p>
          <a:p>
            <a:pPr marL="285750" indent="-285750">
              <a:spcBef>
                <a:spcPts val="600"/>
              </a:spcBef>
            </a:pPr>
            <a:r>
              <a:rPr lang="en-US" sz="1800" dirty="0"/>
              <a:t>Relocation team:  Responsible for coordination of process of moving to offsite facility, and back to the restored facility or facility of permanence</a:t>
            </a:r>
          </a:p>
          <a:p>
            <a:pPr marL="285750" indent="-285750">
              <a:spcBef>
                <a:spcPts val="600"/>
              </a:spcBef>
            </a:pPr>
            <a:r>
              <a:rPr lang="en-US" sz="1800" dirty="0"/>
              <a:t>Security team:  Often called the CIRT responsible for monitoring the system and communication links, containing security threats, resolving issues that impede recovery</a:t>
            </a:r>
            <a:endParaRPr sz="1800" dirty="0"/>
          </a:p>
          <a:p>
            <a:pPr marL="169318" indent="-203195">
              <a:spcBef>
                <a:spcPts val="400"/>
              </a:spcBef>
              <a:buClr>
                <a:schemeClr val="dk1"/>
              </a:buClr>
              <a:buSzPts val="1600"/>
              <a:buFont typeface="Assistant"/>
              <a:buChar char="•"/>
            </a:pPr>
            <a:r>
              <a:rPr lang="en" sz="1800" dirty="0">
                <a:sym typeface="Assistant"/>
              </a:rPr>
              <a:t>Rescue: Responsible for dealing with the immediacy of disaster—employee evacuation, “crashing” the server room, etc</a:t>
            </a:r>
            <a:endParaRPr sz="1800" dirty="0">
              <a:sym typeface="Assistant"/>
            </a:endParaRPr>
          </a:p>
          <a:p>
            <a:pPr marL="169318" indent="-203195">
              <a:spcBef>
                <a:spcPts val="400"/>
              </a:spcBef>
              <a:buClr>
                <a:schemeClr val="dk1"/>
              </a:buClr>
              <a:buSzPts val="1600"/>
              <a:buFont typeface="Assistant"/>
              <a:buChar char="•"/>
            </a:pPr>
            <a:r>
              <a:rPr lang="en" sz="1800" dirty="0">
                <a:sym typeface="Assistant"/>
              </a:rPr>
              <a:t>Recovery:  Responsible for getting the alternate facility up and running and restoring the most critical services first.</a:t>
            </a:r>
            <a:endParaRPr sz="1800" dirty="0"/>
          </a:p>
          <a:p>
            <a:pPr marL="169318" indent="-203195">
              <a:spcBef>
                <a:spcPts val="400"/>
              </a:spcBef>
              <a:spcAft>
                <a:spcPts val="2133"/>
              </a:spcAft>
              <a:buClr>
                <a:schemeClr val="dk1"/>
              </a:buClr>
              <a:buSzPts val="1600"/>
              <a:buFont typeface="Assistant"/>
              <a:buChar char="•"/>
            </a:pPr>
            <a:r>
              <a:rPr lang="en" sz="1800" dirty="0">
                <a:sym typeface="Assistant"/>
              </a:rPr>
              <a:t>Salvage:  Responsible for the return of operations to the original or permanent facility (reconstitution)</a:t>
            </a:r>
            <a:endParaRPr sz="1800" dirty="0"/>
          </a:p>
        </p:txBody>
      </p:sp>
    </p:spTree>
    <p:extLst>
      <p:ext uri="{BB962C8B-B14F-4D97-AF65-F5344CB8AC3E}">
        <p14:creationId xmlns:p14="http://schemas.microsoft.com/office/powerpoint/2010/main" val="1716272001"/>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marL="761981" indent="-761981">
              <a:buFont typeface="Calibri"/>
              <a:buAutoNum type="arabicPlain" startAt="7"/>
            </a:pPr>
            <a:r>
              <a:rPr lang="en" dirty="0"/>
              <a:t>Security Operations Objectives</a:t>
            </a:r>
            <a:endParaRPr sz="1600" dirty="0"/>
          </a:p>
        </p:txBody>
      </p:sp>
      <p:sp>
        <p:nvSpPr>
          <p:cNvPr id="2" name="Footer Placeholder 1">
            <a:extLst>
              <a:ext uri="{FF2B5EF4-FFF2-40B4-BE49-F238E27FC236}">
                <a16:creationId xmlns:a16="http://schemas.microsoft.com/office/drawing/2014/main" id="{69CB501B-339A-4FF4-8F8E-71E996B9256A}"/>
              </a:ext>
            </a:extLst>
          </p:cNvPr>
          <p:cNvSpPr>
            <a:spLocks noGrp="1"/>
          </p:cNvSpPr>
          <p:nvPr>
            <p:ph type="ftr" sz="quarter" idx="11"/>
          </p:nvPr>
        </p:nvSpPr>
        <p:spPr/>
        <p:txBody>
          <a:bodyPr/>
          <a:lstStyle/>
          <a:p>
            <a:endParaRPr lang="en-US"/>
          </a:p>
        </p:txBody>
      </p:sp>
      <p:sp>
        <p:nvSpPr>
          <p:cNvPr id="869" name="Google Shape;869;p9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smtClean="0"/>
              <a:pPr>
                <a:buClr>
                  <a:srgbClr val="000000"/>
                </a:buClr>
                <a:defRPr/>
              </a:pPr>
              <a:t>505</a:t>
            </a:fld>
            <a:endParaRPr/>
          </a:p>
        </p:txBody>
      </p:sp>
      <p:sp>
        <p:nvSpPr>
          <p:cNvPr id="870" name="Google Shape;870;p97"/>
          <p:cNvSpPr txBox="1">
            <a:spLocks noGrp="1"/>
          </p:cNvSpPr>
          <p:nvPr>
            <p:ph type="body" idx="4294967295"/>
          </p:nvPr>
        </p:nvSpPr>
        <p:spPr>
          <a:xfrm>
            <a:off x="0" y="222091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Incident Response, Evidence Collection and Forensics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Fault tolerance and recovery strategies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Business Continuity and Disaster Recovery </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3606162"/>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5"/>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Google Shape;878;p98"/>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algn="r">
              <a:buClr>
                <a:srgbClr val="FFFFFF"/>
              </a:buClr>
              <a:buSzPts val="3900"/>
            </a:pPr>
            <a:r>
              <a:rPr lang="en-US" sz="6000" kern="1200" dirty="0">
                <a:solidFill>
                  <a:schemeClr val="tx1"/>
                </a:solidFill>
                <a:latin typeface="+mj-lt"/>
                <a:ea typeface="+mj-ea"/>
                <a:cs typeface="+mj-cs"/>
              </a:rPr>
              <a:t>Domain 8</a:t>
            </a:r>
          </a:p>
        </p:txBody>
      </p:sp>
      <p:sp>
        <p:nvSpPr>
          <p:cNvPr id="879" name="Google Shape;879;p98"/>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spcAft>
                <a:spcPts val="2133"/>
              </a:spcAft>
              <a:buClr>
                <a:srgbClr val="FFFFFF"/>
              </a:buClr>
              <a:buSzPts val="1600"/>
              <a:buNone/>
            </a:pPr>
            <a:r>
              <a:rPr lang="en-US" sz="2400" kern="1200">
                <a:solidFill>
                  <a:schemeClr val="tx1"/>
                </a:solidFill>
                <a:latin typeface="+mn-lt"/>
                <a:ea typeface="+mn-ea"/>
                <a:cs typeface="+mn-cs"/>
                <a:sym typeface="Calibri"/>
              </a:rPr>
              <a:t>Software Development Security</a:t>
            </a:r>
            <a:endParaRPr lang="en-US" sz="2400" kern="1200">
              <a:solidFill>
                <a:schemeClr val="tx1"/>
              </a:solidFill>
              <a:latin typeface="+mn-lt"/>
              <a:ea typeface="+mn-ea"/>
              <a:cs typeface="+mn-cs"/>
            </a:endParaRPr>
          </a:p>
        </p:txBody>
      </p:sp>
      <p:sp>
        <p:nvSpPr>
          <p:cNvPr id="120" name="Oval 11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881" name="Google Shape;881;p98"/>
          <p:cNvSpPr txBox="1">
            <a:spLocks noGrp="1"/>
          </p:cNvSpPr>
          <p:nvPr>
            <p:ph type="sldNum" sz="quarter" idx="4"/>
          </p:nvPr>
        </p:nvSpPr>
        <p:spPr>
          <a:xfrm>
            <a:off x="11082528" y="6356350"/>
            <a:ext cx="365760" cy="365125"/>
          </a:xfrm>
          <a:prstGeom prst="ellipse">
            <a:avLst/>
          </a:prstGeom>
          <a:solidFill>
            <a:srgbClr val="7F7F7F"/>
          </a:solidFill>
        </p:spPr>
        <p:txBody>
          <a:bodyPr spcFirstLastPara="1" vert="horz" lIns="91440" tIns="45720" rIns="91440" bIns="45720" rtlCol="0" anchor="ctr" anchorCtr="0">
            <a:normAutofit fontScale="70000" lnSpcReduction="20000"/>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buClr>
                <a:srgbClr val="000000"/>
              </a:buClr>
              <a:defRPr/>
            </a:pPr>
            <a:fld id="{9861821A-181D-4317-92E0-2829451E9DB3}" type="slidenum">
              <a:rPr lang="en-US" sz="600">
                <a:solidFill>
                  <a:srgbClr val="FFFFFF"/>
                </a:solidFill>
                <a:latin typeface="+mn-lt"/>
              </a:rPr>
              <a:pPr algn="ctr">
                <a:lnSpc>
                  <a:spcPct val="90000"/>
                </a:lnSpc>
                <a:spcAft>
                  <a:spcPts val="600"/>
                </a:spcAft>
                <a:buClr>
                  <a:srgbClr val="000000"/>
                </a:buClr>
                <a:defRPr/>
              </a:pPr>
              <a:t>506</a:t>
            </a:fld>
            <a:endParaRPr lang="en-US" sz="600">
              <a:solidFill>
                <a:srgbClr val="FFFFFF"/>
              </a:solidFill>
              <a:latin typeface="+mn-lt"/>
            </a:endParaRPr>
          </a:p>
        </p:txBody>
      </p:sp>
    </p:spTree>
    <p:extLst>
      <p:ext uri="{BB962C8B-B14F-4D97-AF65-F5344CB8AC3E}">
        <p14:creationId xmlns:p14="http://schemas.microsoft.com/office/powerpoint/2010/main" val="75107768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900"/>
            </a:pPr>
            <a:r>
              <a:rPr lang="en" sz="3867" dirty="0"/>
              <a:t>Software Development Security</a:t>
            </a:r>
            <a:endParaRPr sz="1600" dirty="0"/>
          </a:p>
        </p:txBody>
      </p:sp>
      <p:sp>
        <p:nvSpPr>
          <p:cNvPr id="3" name="Footer Placeholder 2">
            <a:extLst>
              <a:ext uri="{FF2B5EF4-FFF2-40B4-BE49-F238E27FC236}">
                <a16:creationId xmlns:a16="http://schemas.microsoft.com/office/drawing/2014/main" id="{5B005221-3908-4F40-965D-13D3344BBFA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79314A61-4487-40AB-A0DB-2B6CD40AF98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507</a:t>
            </a:fld>
            <a:endParaRPr lang="en"/>
          </a:p>
        </p:txBody>
      </p:sp>
      <p:sp>
        <p:nvSpPr>
          <p:cNvPr id="889" name="Google Shape;889;p99"/>
          <p:cNvSpPr txBox="1"/>
          <p:nvPr/>
        </p:nvSpPr>
        <p:spPr>
          <a:xfrm>
            <a:off x="2309091" y="2353235"/>
            <a:ext cx="6834800" cy="3014400"/>
          </a:xfrm>
          <a:prstGeom prst="rect">
            <a:avLst/>
          </a:prstGeom>
          <a:noFill/>
          <a:ln>
            <a:noFill/>
          </a:ln>
        </p:spPr>
        <p:txBody>
          <a:bodyPr spcFirstLastPara="1" wrap="square" lIns="100767" tIns="50367" rIns="100767" bIns="50367" anchor="t" anchorCtr="0">
            <a:noAutofit/>
          </a:bodyPr>
          <a:lstStyle/>
          <a:p>
            <a:pPr marL="321725" indent="-321725">
              <a:buClr>
                <a:schemeClr val="dk1"/>
              </a:buClr>
              <a:buSzPts val="2000"/>
              <a:buFont typeface="Arial"/>
              <a:buChar char="•"/>
            </a:pPr>
            <a:r>
              <a:rPr lang="en" sz="2667">
                <a:solidFill>
                  <a:schemeClr val="dk1"/>
                </a:solidFill>
                <a:latin typeface="Calibri"/>
                <a:ea typeface="Calibri"/>
                <a:cs typeface="Calibri"/>
                <a:sym typeface="Calibri"/>
              </a:rPr>
              <a:t>Design Process</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Design Considerations</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Security Common Used Architecture</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Secure Technologies</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OWASP Top 10 2017</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Secure Database Design</a:t>
            </a:r>
            <a:endParaRPr sz="1600"/>
          </a:p>
          <a:p>
            <a:pPr marL="321725" indent="-321725">
              <a:buClr>
                <a:schemeClr val="dk1"/>
              </a:buClr>
              <a:buSzPts val="2000"/>
              <a:buFont typeface="Arial"/>
              <a:buChar char="•"/>
            </a:pPr>
            <a:r>
              <a:rPr lang="en" sz="2667">
                <a:solidFill>
                  <a:schemeClr val="dk1"/>
                </a:solidFill>
                <a:latin typeface="Calibri"/>
                <a:ea typeface="Calibri"/>
                <a:cs typeface="Calibri"/>
                <a:sym typeface="Calibri"/>
              </a:rPr>
              <a:t>Malware</a:t>
            </a:r>
            <a:endParaRPr sz="1600"/>
          </a:p>
          <a:p>
            <a:pPr marL="321725" indent="-152396">
              <a:buClr>
                <a:schemeClr val="dk1"/>
              </a:buClr>
              <a:buSzPts val="2000"/>
            </a:pPr>
            <a:endParaRPr sz="26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043875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3"/>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7D40A59-9118-4E27-A608-82DBA9B7A808}"/>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Hardening the System</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FD333D-EEB3-4C14-B887-387F7A083DAE}"/>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508</a:t>
            </a:fld>
            <a:endParaRPr lang="en-US" sz="600">
              <a:solidFill>
                <a:srgbClr val="FFFFFF"/>
              </a:solidFill>
            </a:endParaRPr>
          </a:p>
        </p:txBody>
      </p:sp>
    </p:spTree>
    <p:extLst>
      <p:ext uri="{BB962C8B-B14F-4D97-AF65-F5344CB8AC3E}">
        <p14:creationId xmlns:p14="http://schemas.microsoft.com/office/powerpoint/2010/main" val="4073693155"/>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0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3300"/>
            </a:pPr>
            <a:r>
              <a:rPr lang="en" sz="4400" dirty="0"/>
              <a:t>Reducing the Attack Surface</a:t>
            </a:r>
            <a:endParaRPr sz="1600" dirty="0"/>
          </a:p>
        </p:txBody>
      </p:sp>
      <p:sp>
        <p:nvSpPr>
          <p:cNvPr id="3" name="Footer Placeholder 2">
            <a:extLst>
              <a:ext uri="{FF2B5EF4-FFF2-40B4-BE49-F238E27FC236}">
                <a16:creationId xmlns:a16="http://schemas.microsoft.com/office/drawing/2014/main" id="{B880FC72-1078-498D-9EFC-B79DBFDF90E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3BE5899-1CCF-47E6-82BD-08305A874C9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509</a:t>
            </a:fld>
            <a:endParaRPr lang="en"/>
          </a:p>
        </p:txBody>
      </p:sp>
      <p:sp>
        <p:nvSpPr>
          <p:cNvPr id="910" name="Google Shape;910;p102"/>
          <p:cNvSpPr txBox="1"/>
          <p:nvPr/>
        </p:nvSpPr>
        <p:spPr>
          <a:xfrm>
            <a:off x="1939636" y="2084295"/>
            <a:ext cx="6465600" cy="25256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Evaluate the attack surface of the product</a:t>
            </a:r>
            <a:endParaRPr sz="1600"/>
          </a:p>
          <a:p>
            <a:pPr marL="507987" lvl="1"/>
            <a:r>
              <a:rPr lang="en" sz="2000">
                <a:solidFill>
                  <a:schemeClr val="dk1"/>
                </a:solidFill>
                <a:latin typeface="Calibri"/>
                <a:ea typeface="Calibri"/>
                <a:cs typeface="Calibri"/>
                <a:sym typeface="Calibri"/>
              </a:rPr>
              <a:t>User Input Fields</a:t>
            </a:r>
            <a:endParaRPr sz="1600"/>
          </a:p>
          <a:p>
            <a:pPr marL="507987" lvl="1"/>
            <a:r>
              <a:rPr lang="en" sz="2000">
                <a:solidFill>
                  <a:schemeClr val="dk1"/>
                </a:solidFill>
                <a:latin typeface="Calibri"/>
                <a:ea typeface="Calibri"/>
                <a:cs typeface="Calibri"/>
                <a:sym typeface="Calibri"/>
              </a:rPr>
              <a:t>Protocols/Services/Interfaces/Processes</a:t>
            </a:r>
            <a:endParaRPr sz="1600"/>
          </a:p>
          <a:p>
            <a:pPr marL="507987" lvl="1"/>
            <a:r>
              <a:rPr lang="en" sz="2000">
                <a:solidFill>
                  <a:schemeClr val="dk1"/>
                </a:solidFill>
                <a:latin typeface="Calibri"/>
                <a:ea typeface="Calibri"/>
                <a:cs typeface="Calibri"/>
                <a:sym typeface="Calibri"/>
              </a:rPr>
              <a:t>Resource files</a:t>
            </a:r>
            <a:endParaRPr sz="1600"/>
          </a:p>
          <a:p>
            <a:pPr marL="507987" lvl="1"/>
            <a:r>
              <a:rPr lang="en" sz="2000">
                <a:solidFill>
                  <a:schemeClr val="dk1"/>
                </a:solidFill>
                <a:latin typeface="Calibri"/>
                <a:ea typeface="Calibri"/>
                <a:cs typeface="Calibri"/>
                <a:sym typeface="Calibri"/>
              </a:rPr>
              <a:t>Open named pipes/open sockets</a:t>
            </a:r>
            <a:endParaRPr sz="1600"/>
          </a:p>
          <a:p>
            <a:pPr marL="507987" lvl="1"/>
            <a:r>
              <a:rPr lang="en" sz="2000">
                <a:solidFill>
                  <a:schemeClr val="dk1"/>
                </a:solidFill>
                <a:latin typeface="Calibri"/>
                <a:ea typeface="Calibri"/>
                <a:cs typeface="Calibri"/>
                <a:sym typeface="Calibri"/>
              </a:rPr>
              <a:t>How many items are accessible</a:t>
            </a:r>
            <a:endParaRPr sz="1600"/>
          </a:p>
          <a:p>
            <a:pPr marL="507987" lvl="1"/>
            <a:r>
              <a:rPr lang="en" sz="2000">
                <a:solidFill>
                  <a:schemeClr val="dk1"/>
                </a:solidFill>
                <a:latin typeface="Calibri"/>
                <a:ea typeface="Calibri"/>
                <a:cs typeface="Calibri"/>
                <a:sym typeface="Calibri"/>
              </a:rPr>
              <a:t>Dynamic web pages (ASP, etc)</a:t>
            </a:r>
            <a:endParaRPr sz="1600"/>
          </a:p>
          <a:p>
            <a:pPr marL="507987" lvl="1"/>
            <a:r>
              <a:rPr lang="en" sz="2000">
                <a:solidFill>
                  <a:schemeClr val="dk1"/>
                </a:solidFill>
                <a:latin typeface="Calibri"/>
                <a:ea typeface="Calibri"/>
                <a:cs typeface="Calibri"/>
                <a:sym typeface="Calibri"/>
              </a:rPr>
              <a:t>Guest accounts enabled</a:t>
            </a:r>
            <a:endParaRPr sz="1600"/>
          </a:p>
          <a:p>
            <a:pPr marL="507987" lvl="1"/>
            <a:r>
              <a:rPr lang="en" sz="2000">
                <a:solidFill>
                  <a:schemeClr val="dk1"/>
                </a:solidFill>
                <a:latin typeface="Calibri"/>
                <a:ea typeface="Calibri"/>
                <a:cs typeface="Calibri"/>
                <a:sym typeface="Calibri"/>
              </a:rPr>
              <a:t>ACL configuration</a:t>
            </a:r>
            <a:endParaRPr sz="1600"/>
          </a:p>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436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0080C19-3820-4CFC-AD31-0926EBAE0CAC}"/>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5600" kern="1200" dirty="0">
                <a:solidFill>
                  <a:schemeClr val="tx1">
                    <a:lumMod val="85000"/>
                    <a:lumOff val="15000"/>
                  </a:schemeClr>
                </a:solidFill>
                <a:latin typeface="+mj-lt"/>
                <a:ea typeface="+mj-ea"/>
                <a:cs typeface="+mj-cs"/>
              </a:rPr>
              <a:t>Information Security Risk Management</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F3D776F9-3CBE-49AE-A2D4-64D9FF1F5D15}"/>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51</a:t>
            </a:fld>
            <a:endParaRPr lang="en-US" sz="600">
              <a:solidFill>
                <a:srgbClr val="FFFFFF"/>
              </a:solidFill>
            </a:endParaRPr>
          </a:p>
        </p:txBody>
      </p:sp>
    </p:spTree>
    <p:extLst>
      <p:ext uri="{BB962C8B-B14F-4D97-AF65-F5344CB8AC3E}">
        <p14:creationId xmlns:p14="http://schemas.microsoft.com/office/powerpoint/2010/main" val="4235533350"/>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Threat Modeling</a:t>
            </a:r>
            <a:endParaRPr sz="1600" dirty="0"/>
          </a:p>
        </p:txBody>
      </p:sp>
      <p:sp>
        <p:nvSpPr>
          <p:cNvPr id="3" name="Footer Placeholder 2">
            <a:extLst>
              <a:ext uri="{FF2B5EF4-FFF2-40B4-BE49-F238E27FC236}">
                <a16:creationId xmlns:a16="http://schemas.microsoft.com/office/drawing/2014/main" id="{0591D790-6307-486D-A3F0-08D25FB6C0E9}"/>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82D7764C-146A-41D4-B411-6C963856CB9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510</a:t>
            </a:fld>
            <a:endParaRPr lang="en"/>
          </a:p>
        </p:txBody>
      </p:sp>
      <p:sp>
        <p:nvSpPr>
          <p:cNvPr id="918" name="Google Shape;918;p103"/>
          <p:cNvSpPr txBox="1"/>
          <p:nvPr/>
        </p:nvSpPr>
        <p:spPr>
          <a:xfrm>
            <a:off x="1754909" y="2017059"/>
            <a:ext cx="5818800" cy="2525600"/>
          </a:xfrm>
          <a:prstGeom prst="rect">
            <a:avLst/>
          </a:prstGeom>
          <a:noFill/>
          <a:ln>
            <a:noFill/>
          </a:ln>
        </p:spPr>
        <p:txBody>
          <a:bodyPr spcFirstLastPara="1" wrap="square" lIns="100767" tIns="50367" rIns="100767" bIns="50367" anchor="t" anchorCtr="0">
            <a:noAutofit/>
          </a:bodyPr>
          <a:lstStyle/>
          <a:p>
            <a:pPr marL="609585" indent="-431789">
              <a:buClr>
                <a:schemeClr val="dk1"/>
              </a:buClr>
              <a:buSzPts val="1500"/>
              <a:buFont typeface="Calibri"/>
              <a:buChar char="●"/>
            </a:pPr>
            <a:r>
              <a:rPr lang="en" sz="2000">
                <a:solidFill>
                  <a:schemeClr val="dk1"/>
                </a:solidFill>
                <a:latin typeface="Calibri"/>
                <a:ea typeface="Calibri"/>
                <a:cs typeface="Calibri"/>
                <a:sym typeface="Calibri"/>
              </a:rPr>
              <a:t>Identify Security Objectives</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Legislative Drivers</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Contractual Requirements</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Alignment with Business Objectives</a:t>
            </a:r>
            <a:endParaRPr sz="1600"/>
          </a:p>
          <a:p>
            <a:pPr marL="609585" indent="-431789">
              <a:buClr>
                <a:schemeClr val="dk1"/>
              </a:buClr>
              <a:buSzPts val="1500"/>
              <a:buFont typeface="Calibri"/>
              <a:buChar char="●"/>
            </a:pPr>
            <a:r>
              <a:rPr lang="en" sz="2000">
                <a:solidFill>
                  <a:schemeClr val="dk1"/>
                </a:solidFill>
                <a:latin typeface="Calibri"/>
                <a:ea typeface="Calibri"/>
                <a:cs typeface="Calibri"/>
                <a:sym typeface="Calibri"/>
              </a:rPr>
              <a:t>CIA Triad</a:t>
            </a:r>
            <a:endParaRPr sz="1600"/>
          </a:p>
          <a:p>
            <a:pPr marL="609585" indent="-431789">
              <a:buClr>
                <a:schemeClr val="dk1"/>
              </a:buClr>
              <a:buSzPts val="1500"/>
              <a:buFont typeface="Calibri"/>
              <a:buChar char="●"/>
            </a:pPr>
            <a:r>
              <a:rPr lang="en" sz="2000">
                <a:solidFill>
                  <a:schemeClr val="dk1"/>
                </a:solidFill>
                <a:latin typeface="Calibri"/>
                <a:ea typeface="Calibri"/>
                <a:cs typeface="Calibri"/>
                <a:sym typeface="Calibri"/>
              </a:rPr>
              <a:t>Tools for Threat Modeling</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Data Flow Diagrams</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Use/Misuse Cases</a:t>
            </a:r>
            <a:endParaRPr sz="1600"/>
          </a:p>
          <a:p>
            <a:endParaRPr sz="2000">
              <a:solidFill>
                <a:schemeClr val="dk1"/>
              </a:solidFill>
              <a:latin typeface="Calibri"/>
              <a:ea typeface="Calibri"/>
              <a:cs typeface="Calibri"/>
              <a:sym typeface="Calibri"/>
            </a:endParaRPr>
          </a:p>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12556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Use/misuse cases</a:t>
            </a:r>
            <a:endParaRPr sz="1600" dirty="0"/>
          </a:p>
        </p:txBody>
      </p:sp>
      <p:sp>
        <p:nvSpPr>
          <p:cNvPr id="3" name="Footer Placeholder 2">
            <a:extLst>
              <a:ext uri="{FF2B5EF4-FFF2-40B4-BE49-F238E27FC236}">
                <a16:creationId xmlns:a16="http://schemas.microsoft.com/office/drawing/2014/main" id="{2CC0A3A6-051A-4C76-BDC2-C47026E8CA67}"/>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F8EE0E08-FD47-43BC-B2B9-14E726CEC84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511</a:t>
            </a:fld>
            <a:endParaRPr lang="en"/>
          </a:p>
        </p:txBody>
      </p:sp>
      <p:pic>
        <p:nvPicPr>
          <p:cNvPr id="926" name="Google Shape;926;p104"/>
          <p:cNvPicPr preferRelativeResize="0"/>
          <p:nvPr/>
        </p:nvPicPr>
        <p:blipFill rotWithShape="1">
          <a:blip r:embed="rId3">
            <a:alphaModFix/>
          </a:blip>
          <a:srcRect/>
          <a:stretch/>
        </p:blipFill>
        <p:spPr>
          <a:xfrm>
            <a:off x="1219200" y="1210235"/>
            <a:ext cx="6332632" cy="4289613"/>
          </a:xfrm>
          <a:prstGeom prst="rect">
            <a:avLst/>
          </a:prstGeom>
          <a:noFill/>
          <a:ln>
            <a:noFill/>
          </a:ln>
        </p:spPr>
      </p:pic>
      <p:sp>
        <p:nvSpPr>
          <p:cNvPr id="927" name="Google Shape;927;p104"/>
          <p:cNvSpPr/>
          <p:nvPr/>
        </p:nvSpPr>
        <p:spPr>
          <a:xfrm>
            <a:off x="1117600" y="5647765"/>
            <a:ext cx="8940800" cy="350400"/>
          </a:xfrm>
          <a:prstGeom prst="rect">
            <a:avLst/>
          </a:prstGeom>
          <a:noFill/>
          <a:ln>
            <a:noFill/>
          </a:ln>
        </p:spPr>
        <p:txBody>
          <a:bodyPr spcFirstLastPara="1" wrap="square" lIns="100767" tIns="50367" rIns="100767" bIns="50367" anchor="t" anchorCtr="0">
            <a:noAutofit/>
          </a:bodyPr>
          <a:lstStyle/>
          <a:p>
            <a:r>
              <a:rPr lang="en" sz="2133" dirty="0">
                <a:solidFill>
                  <a:schemeClr val="dk1"/>
                </a:solidFill>
                <a:latin typeface="Calibri"/>
                <a:ea typeface="Calibri"/>
                <a:cs typeface="Calibri"/>
                <a:sym typeface="Calibri"/>
              </a:rPr>
              <a:t>https://www.owasp.org/index.php/Application_Threat_Modeling</a:t>
            </a:r>
            <a:endParaRPr sz="1600" dirty="0"/>
          </a:p>
        </p:txBody>
      </p:sp>
    </p:spTree>
    <p:extLst>
      <p:ext uri="{BB962C8B-B14F-4D97-AF65-F5344CB8AC3E}">
        <p14:creationId xmlns:p14="http://schemas.microsoft.com/office/powerpoint/2010/main" val="235464124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0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Threat Modeling:  Stride</a:t>
            </a:r>
            <a:endParaRPr sz="1600" dirty="0"/>
          </a:p>
        </p:txBody>
      </p:sp>
      <p:sp>
        <p:nvSpPr>
          <p:cNvPr id="3" name="Footer Placeholder 2">
            <a:extLst>
              <a:ext uri="{FF2B5EF4-FFF2-40B4-BE49-F238E27FC236}">
                <a16:creationId xmlns:a16="http://schemas.microsoft.com/office/drawing/2014/main" id="{79D2D9F7-1B0D-4428-B856-6AC4D5C6572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DD63D08D-E018-49D9-BB15-DEF3511753E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512</a:t>
            </a:fld>
            <a:endParaRPr lang="en"/>
          </a:p>
        </p:txBody>
      </p:sp>
      <p:graphicFrame>
        <p:nvGraphicFramePr>
          <p:cNvPr id="935" name="Google Shape;935;p105"/>
          <p:cNvGraphicFramePr/>
          <p:nvPr>
            <p:extLst>
              <p:ext uri="{D42A27DB-BD31-4B8C-83A1-F6EECF244321}">
                <p14:modId xmlns:p14="http://schemas.microsoft.com/office/powerpoint/2010/main" val="2497157742"/>
              </p:ext>
            </p:extLst>
          </p:nvPr>
        </p:nvGraphicFramePr>
        <p:xfrm>
          <a:off x="711200" y="1949824"/>
          <a:ext cx="10668000" cy="2519531"/>
        </p:xfrm>
        <a:graphic>
          <a:graphicData uri="http://schemas.openxmlformats.org/drawingml/2006/table">
            <a:tbl>
              <a:tblPr firstRow="1" bandRow="1">
                <a:noFill/>
              </a:tblPr>
              <a:tblGrid>
                <a:gridCol w="53340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tblGrid>
              <a:tr h="359933">
                <a:tc>
                  <a:txBody>
                    <a:bodyPr/>
                    <a:lstStyle/>
                    <a:p>
                      <a:pPr marL="0" marR="0" lvl="0" indent="0" algn="ctr" defTabSz="914400" rtl="0" eaLnBrk="1" latinLnBrk="0" hangingPunct="1">
                        <a:spcBef>
                          <a:spcPts val="0"/>
                        </a:spcBef>
                        <a:spcAft>
                          <a:spcPts val="0"/>
                        </a:spcAft>
                        <a:buNone/>
                      </a:pPr>
                      <a:r>
                        <a:rPr lang="en" sz="1600" b="1" kern="1200" dirty="0">
                          <a:solidFill>
                            <a:schemeClr val="tx1"/>
                          </a:solidFill>
                          <a:latin typeface="+mn-lt"/>
                          <a:ea typeface="+mn-ea"/>
                          <a:cs typeface="+mn-cs"/>
                        </a:rPr>
                        <a:t>Threat</a:t>
                      </a:r>
                      <a:endParaRPr sz="1600" b="1" kern="1200" dirty="0">
                        <a:solidFill>
                          <a:schemeClr val="tx1"/>
                        </a:solidFill>
                        <a:latin typeface="+mn-lt"/>
                        <a:ea typeface="+mn-ea"/>
                        <a:cs typeface="+mn-cs"/>
                      </a:endParaRPr>
                    </a:p>
                  </a:txBody>
                  <a:tcPr marL="121900" marR="121900" marT="44367" marB="44367"/>
                </a:tc>
                <a:tc>
                  <a:txBody>
                    <a:bodyPr/>
                    <a:lstStyle/>
                    <a:p>
                      <a:pPr marL="0" marR="0" lvl="0" indent="0" algn="ctr" rtl="0">
                        <a:spcBef>
                          <a:spcPts val="0"/>
                        </a:spcBef>
                        <a:spcAft>
                          <a:spcPts val="0"/>
                        </a:spcAft>
                        <a:buNone/>
                      </a:pPr>
                      <a:r>
                        <a:rPr lang="en" sz="1600" b="1" dirty="0"/>
                        <a:t>Mitigation</a:t>
                      </a:r>
                      <a:endParaRPr sz="1400" b="1" dirty="0"/>
                    </a:p>
                  </a:txBody>
                  <a:tcPr marL="121900" marR="121900" marT="44367" marB="44367"/>
                </a:tc>
                <a:extLst>
                  <a:ext uri="{0D108BD9-81ED-4DB2-BD59-A6C34878D82A}">
                    <a16:rowId xmlns:a16="http://schemas.microsoft.com/office/drawing/2014/main" val="10000"/>
                  </a:ext>
                </a:extLst>
              </a:tr>
              <a:tr h="359933">
                <a:tc>
                  <a:txBody>
                    <a:bodyPr/>
                    <a:lstStyle/>
                    <a:p>
                      <a:pPr marL="0" marR="0" lvl="0" indent="0" algn="l" rtl="0">
                        <a:spcBef>
                          <a:spcPts val="0"/>
                        </a:spcBef>
                        <a:spcAft>
                          <a:spcPts val="0"/>
                        </a:spcAft>
                        <a:buNone/>
                      </a:pPr>
                      <a:r>
                        <a:rPr lang="en" sz="1500"/>
                        <a:t>Spoofing</a:t>
                      </a:r>
                      <a:endParaRPr sz="1200"/>
                    </a:p>
                  </a:txBody>
                  <a:tcPr marL="121900" marR="121900" marT="44367" marB="44367"/>
                </a:tc>
                <a:tc>
                  <a:txBody>
                    <a:bodyPr/>
                    <a:lstStyle/>
                    <a:p>
                      <a:pPr marL="0" marR="0" lvl="0" indent="0" algn="l" rtl="0">
                        <a:spcBef>
                          <a:spcPts val="0"/>
                        </a:spcBef>
                        <a:spcAft>
                          <a:spcPts val="0"/>
                        </a:spcAft>
                        <a:buNone/>
                      </a:pPr>
                      <a:r>
                        <a:rPr lang="en" sz="1500" dirty="0"/>
                        <a:t>Authentication, </a:t>
                      </a:r>
                      <a:r>
                        <a:rPr lang="en-US" sz="1500" dirty="0"/>
                        <a:t>ICV on </a:t>
                      </a:r>
                      <a:r>
                        <a:rPr lang="en-US" sz="1500"/>
                        <a:t>Packet Headers</a:t>
                      </a:r>
                      <a:endParaRPr sz="1200"/>
                    </a:p>
                  </a:txBody>
                  <a:tcPr marL="121900" marR="121900" marT="44367" marB="44367"/>
                </a:tc>
                <a:extLst>
                  <a:ext uri="{0D108BD9-81ED-4DB2-BD59-A6C34878D82A}">
                    <a16:rowId xmlns:a16="http://schemas.microsoft.com/office/drawing/2014/main" val="10001"/>
                  </a:ext>
                </a:extLst>
              </a:tr>
              <a:tr h="359933">
                <a:tc>
                  <a:txBody>
                    <a:bodyPr/>
                    <a:lstStyle/>
                    <a:p>
                      <a:pPr marL="0" marR="0" lvl="0" indent="0" algn="l" rtl="0">
                        <a:spcBef>
                          <a:spcPts val="0"/>
                        </a:spcBef>
                        <a:spcAft>
                          <a:spcPts val="0"/>
                        </a:spcAft>
                        <a:buNone/>
                      </a:pPr>
                      <a:r>
                        <a:rPr lang="en" sz="1500"/>
                        <a:t>Tampering</a:t>
                      </a:r>
                      <a:endParaRPr sz="1200"/>
                    </a:p>
                  </a:txBody>
                  <a:tcPr marL="121900" marR="121900" marT="44367" marB="44367"/>
                </a:tc>
                <a:tc>
                  <a:txBody>
                    <a:bodyPr/>
                    <a:lstStyle/>
                    <a:p>
                      <a:pPr marL="0" marR="0" lvl="0" indent="0" algn="l" rtl="0">
                        <a:spcBef>
                          <a:spcPts val="0"/>
                        </a:spcBef>
                        <a:spcAft>
                          <a:spcPts val="0"/>
                        </a:spcAft>
                        <a:buNone/>
                      </a:pPr>
                      <a:r>
                        <a:rPr lang="en" sz="1500"/>
                        <a:t>Integrity Verification (Message Digests/CRCs)</a:t>
                      </a:r>
                      <a:endParaRPr sz="1500"/>
                    </a:p>
                  </a:txBody>
                  <a:tcPr marL="121900" marR="121900" marT="44367" marB="44367"/>
                </a:tc>
                <a:extLst>
                  <a:ext uri="{0D108BD9-81ED-4DB2-BD59-A6C34878D82A}">
                    <a16:rowId xmlns:a16="http://schemas.microsoft.com/office/drawing/2014/main" val="10002"/>
                  </a:ext>
                </a:extLst>
              </a:tr>
              <a:tr h="359933">
                <a:tc>
                  <a:txBody>
                    <a:bodyPr/>
                    <a:lstStyle/>
                    <a:p>
                      <a:pPr marL="0" marR="0" lvl="0" indent="0" algn="l" rtl="0">
                        <a:spcBef>
                          <a:spcPts val="0"/>
                        </a:spcBef>
                        <a:spcAft>
                          <a:spcPts val="0"/>
                        </a:spcAft>
                        <a:buNone/>
                      </a:pPr>
                      <a:r>
                        <a:rPr lang="en" sz="1500"/>
                        <a:t>Repudiation</a:t>
                      </a:r>
                      <a:endParaRPr sz="1200"/>
                    </a:p>
                  </a:txBody>
                  <a:tcPr marL="121900" marR="121900" marT="44367" marB="44367"/>
                </a:tc>
                <a:tc>
                  <a:txBody>
                    <a:bodyPr/>
                    <a:lstStyle/>
                    <a:p>
                      <a:pPr marL="0" marR="0" lvl="0" indent="0" algn="l" rtl="0">
                        <a:spcBef>
                          <a:spcPts val="0"/>
                        </a:spcBef>
                        <a:spcAft>
                          <a:spcPts val="0"/>
                        </a:spcAft>
                        <a:buNone/>
                      </a:pPr>
                      <a:r>
                        <a:rPr lang="en" sz="1500"/>
                        <a:t>Non-Repudiation (Digital Signatures, Keys)</a:t>
                      </a:r>
                      <a:endParaRPr sz="1200"/>
                    </a:p>
                  </a:txBody>
                  <a:tcPr marL="121900" marR="121900" marT="44367" marB="44367"/>
                </a:tc>
                <a:extLst>
                  <a:ext uri="{0D108BD9-81ED-4DB2-BD59-A6C34878D82A}">
                    <a16:rowId xmlns:a16="http://schemas.microsoft.com/office/drawing/2014/main" val="10003"/>
                  </a:ext>
                </a:extLst>
              </a:tr>
              <a:tr h="359933">
                <a:tc>
                  <a:txBody>
                    <a:bodyPr/>
                    <a:lstStyle/>
                    <a:p>
                      <a:pPr marL="0" marR="0" lvl="0" indent="0" algn="l" rtl="0">
                        <a:spcBef>
                          <a:spcPts val="0"/>
                        </a:spcBef>
                        <a:spcAft>
                          <a:spcPts val="0"/>
                        </a:spcAft>
                        <a:buNone/>
                      </a:pPr>
                      <a:r>
                        <a:rPr lang="en" sz="1500"/>
                        <a:t>Information Disclosure</a:t>
                      </a:r>
                      <a:endParaRPr sz="1500"/>
                    </a:p>
                  </a:txBody>
                  <a:tcPr marL="121900" marR="121900" marT="44367" marB="44367"/>
                </a:tc>
                <a:tc>
                  <a:txBody>
                    <a:bodyPr/>
                    <a:lstStyle/>
                    <a:p>
                      <a:pPr marL="0" marR="0" lvl="0" indent="0" algn="l" rtl="0">
                        <a:spcBef>
                          <a:spcPts val="0"/>
                        </a:spcBef>
                        <a:spcAft>
                          <a:spcPts val="0"/>
                        </a:spcAft>
                        <a:buNone/>
                      </a:pPr>
                      <a:r>
                        <a:rPr lang="en" sz="1500"/>
                        <a:t>Confidentiality Through Encryption</a:t>
                      </a:r>
                      <a:endParaRPr sz="1500"/>
                    </a:p>
                  </a:txBody>
                  <a:tcPr marL="121900" marR="121900" marT="44367" marB="44367"/>
                </a:tc>
                <a:extLst>
                  <a:ext uri="{0D108BD9-81ED-4DB2-BD59-A6C34878D82A}">
                    <a16:rowId xmlns:a16="http://schemas.microsoft.com/office/drawing/2014/main" val="10004"/>
                  </a:ext>
                </a:extLst>
              </a:tr>
              <a:tr h="359933">
                <a:tc>
                  <a:txBody>
                    <a:bodyPr/>
                    <a:lstStyle/>
                    <a:p>
                      <a:pPr marL="0" marR="0" lvl="0" indent="0" algn="l" rtl="0">
                        <a:spcBef>
                          <a:spcPts val="0"/>
                        </a:spcBef>
                        <a:spcAft>
                          <a:spcPts val="0"/>
                        </a:spcAft>
                        <a:buNone/>
                      </a:pPr>
                      <a:r>
                        <a:rPr lang="en" sz="1500"/>
                        <a:t>Denial of Service</a:t>
                      </a:r>
                      <a:endParaRPr sz="1200"/>
                    </a:p>
                  </a:txBody>
                  <a:tcPr marL="121900" marR="121900" marT="44367" marB="44367"/>
                </a:tc>
                <a:tc>
                  <a:txBody>
                    <a:bodyPr/>
                    <a:lstStyle/>
                    <a:p>
                      <a:pPr marL="0" marR="0" lvl="0" indent="0" algn="l" rtl="0">
                        <a:spcBef>
                          <a:spcPts val="0"/>
                        </a:spcBef>
                        <a:spcAft>
                          <a:spcPts val="0"/>
                        </a:spcAft>
                        <a:buNone/>
                      </a:pPr>
                      <a:r>
                        <a:rPr lang="en" sz="1500"/>
                        <a:t>High Availability/Redundancy/Fault Tolerance</a:t>
                      </a:r>
                      <a:endParaRPr sz="1500"/>
                    </a:p>
                  </a:txBody>
                  <a:tcPr marL="121900" marR="121900" marT="44367" marB="44367"/>
                </a:tc>
                <a:extLst>
                  <a:ext uri="{0D108BD9-81ED-4DB2-BD59-A6C34878D82A}">
                    <a16:rowId xmlns:a16="http://schemas.microsoft.com/office/drawing/2014/main" val="10005"/>
                  </a:ext>
                </a:extLst>
              </a:tr>
              <a:tr h="359933">
                <a:tc>
                  <a:txBody>
                    <a:bodyPr/>
                    <a:lstStyle/>
                    <a:p>
                      <a:pPr marL="0" marR="0" lvl="0" indent="0" algn="l" rtl="0">
                        <a:spcBef>
                          <a:spcPts val="0"/>
                        </a:spcBef>
                        <a:spcAft>
                          <a:spcPts val="0"/>
                        </a:spcAft>
                        <a:buNone/>
                      </a:pPr>
                      <a:r>
                        <a:rPr lang="en" sz="1500" dirty="0"/>
                        <a:t>Escalation of Privilege</a:t>
                      </a:r>
                      <a:endParaRPr sz="1200" dirty="0"/>
                    </a:p>
                  </a:txBody>
                  <a:tcPr marL="121900" marR="121900" marT="44367" marB="44367"/>
                </a:tc>
                <a:tc>
                  <a:txBody>
                    <a:bodyPr/>
                    <a:lstStyle/>
                    <a:p>
                      <a:pPr marL="0" marR="0" lvl="0" indent="0" algn="l" rtl="0">
                        <a:spcBef>
                          <a:spcPts val="0"/>
                        </a:spcBef>
                        <a:spcAft>
                          <a:spcPts val="0"/>
                        </a:spcAft>
                        <a:buNone/>
                      </a:pPr>
                      <a:r>
                        <a:rPr lang="en" sz="1500" dirty="0"/>
                        <a:t>Authorization</a:t>
                      </a:r>
                      <a:endParaRPr sz="1200" dirty="0"/>
                    </a:p>
                  </a:txBody>
                  <a:tcPr marL="121900" marR="121900" marT="44367" marB="4436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76827159"/>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06"/>
          <p:cNvSpPr txBox="1">
            <a:spLocks noGrp="1"/>
          </p:cNvSpPr>
          <p:nvPr>
            <p:ph type="title"/>
          </p:nvPr>
        </p:nvSpPr>
        <p:spPr>
          <a:xfrm>
            <a:off x="490433" y="253825"/>
            <a:ext cx="10515600" cy="1325600"/>
          </a:xfrm>
          <a:prstGeom prst="rect">
            <a:avLst/>
          </a:prstGeom>
          <a:noFill/>
          <a:ln>
            <a:noFill/>
          </a:ln>
        </p:spPr>
        <p:txBody>
          <a:bodyPr spcFirstLastPara="1" wrap="square" lIns="100767" tIns="50367" rIns="100767" bIns="50367" anchor="ctr" anchorCtr="0">
            <a:noAutofit/>
          </a:bodyPr>
          <a:lstStyle/>
          <a:p>
            <a:pPr>
              <a:buSzPts val="2500"/>
            </a:pPr>
            <a:r>
              <a:rPr lang="en" sz="3333" dirty="0"/>
              <a:t>Risks in Design</a:t>
            </a:r>
            <a:endParaRPr sz="1600" dirty="0"/>
          </a:p>
        </p:txBody>
      </p:sp>
      <p:sp>
        <p:nvSpPr>
          <p:cNvPr id="3" name="Footer Placeholder 2">
            <a:extLst>
              <a:ext uri="{FF2B5EF4-FFF2-40B4-BE49-F238E27FC236}">
                <a16:creationId xmlns:a16="http://schemas.microsoft.com/office/drawing/2014/main" id="{A28DD4D2-FF5F-47B3-A99C-635CF19ABA5D}"/>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2E8F59CF-43AC-4EB6-B756-6B4CD24F2E8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513</a:t>
            </a:fld>
            <a:endParaRPr lang="en"/>
          </a:p>
        </p:txBody>
      </p:sp>
      <p:sp>
        <p:nvSpPr>
          <p:cNvPr id="943" name="Google Shape;943;p106"/>
          <p:cNvSpPr txBox="1"/>
          <p:nvPr/>
        </p:nvSpPr>
        <p:spPr>
          <a:xfrm>
            <a:off x="812800" y="1690704"/>
            <a:ext cx="5542000" cy="2399600"/>
          </a:xfrm>
          <a:prstGeom prst="rect">
            <a:avLst/>
          </a:prstGeom>
          <a:noFill/>
          <a:ln>
            <a:noFill/>
          </a:ln>
        </p:spPr>
        <p:txBody>
          <a:bodyPr spcFirstLastPara="1" wrap="square" lIns="100767" tIns="50367" rIns="100767" bIns="50367" anchor="t" anchorCtr="0">
            <a:noAutofit/>
          </a:bodyPr>
          <a:lstStyle/>
          <a:p>
            <a:pPr marL="609585" indent="-431789">
              <a:buClr>
                <a:schemeClr val="dk1"/>
              </a:buClr>
              <a:buSzPts val="1500"/>
              <a:buFont typeface="Calibri"/>
              <a:buChar char="●"/>
            </a:pPr>
            <a:r>
              <a:rPr lang="en" sz="2000">
                <a:solidFill>
                  <a:schemeClr val="dk1"/>
                </a:solidFill>
                <a:latin typeface="Calibri"/>
                <a:ea typeface="Calibri"/>
                <a:cs typeface="Calibri"/>
                <a:sym typeface="Calibri"/>
              </a:rPr>
              <a:t>Code Reuse</a:t>
            </a:r>
            <a:endParaRPr sz="1600"/>
          </a:p>
          <a:p>
            <a:pPr marL="609585" indent="-431789">
              <a:buClr>
                <a:schemeClr val="dk1"/>
              </a:buClr>
              <a:buSzPts val="1500"/>
              <a:buFont typeface="Calibri"/>
              <a:buChar char="●"/>
            </a:pPr>
            <a:r>
              <a:rPr lang="en" sz="2000">
                <a:solidFill>
                  <a:schemeClr val="dk1"/>
                </a:solidFill>
                <a:latin typeface="Calibri"/>
                <a:ea typeface="Calibri"/>
                <a:cs typeface="Calibri"/>
                <a:sym typeface="Calibri"/>
              </a:rPr>
              <a:t>Flaws vs. Bugs</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Flaw:  Inherent fault with the design of code</a:t>
            </a:r>
            <a:endParaRPr sz="1600"/>
          </a:p>
          <a:p>
            <a:pPr marL="1219170" lvl="1" indent="-431789">
              <a:buClr>
                <a:schemeClr val="dk1"/>
              </a:buClr>
              <a:buSzPts val="1500"/>
              <a:buFont typeface="Calibri"/>
              <a:buChar char="○"/>
            </a:pPr>
            <a:r>
              <a:rPr lang="en" sz="2000">
                <a:solidFill>
                  <a:schemeClr val="dk1"/>
                </a:solidFill>
                <a:latin typeface="Calibri"/>
                <a:ea typeface="Calibri"/>
                <a:cs typeface="Calibri"/>
                <a:sym typeface="Calibri"/>
              </a:rPr>
              <a:t>Bug:  Implementation fault</a:t>
            </a:r>
            <a:endParaRPr sz="1600"/>
          </a:p>
          <a:p>
            <a:pPr marL="609585" indent="-431789">
              <a:buClr>
                <a:schemeClr val="dk1"/>
              </a:buClr>
              <a:buSzPts val="1500"/>
              <a:buFont typeface="Calibri"/>
              <a:buChar char="●"/>
            </a:pPr>
            <a:r>
              <a:rPr lang="en" sz="2000">
                <a:solidFill>
                  <a:schemeClr val="dk1"/>
                </a:solidFill>
                <a:latin typeface="Calibri"/>
                <a:ea typeface="Calibri"/>
                <a:cs typeface="Calibri"/>
                <a:sym typeface="Calibri"/>
              </a:rPr>
              <a:t>Open vs. Closed Design</a:t>
            </a:r>
            <a:endParaRPr sz="1600"/>
          </a:p>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05516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07"/>
          <p:cNvSpPr txBox="1">
            <a:spLocks noGrp="1"/>
          </p:cNvSpPr>
          <p:nvPr>
            <p:ph type="title"/>
          </p:nvPr>
        </p:nvSpPr>
        <p:spPr>
          <a:prstGeom prst="rect">
            <a:avLst/>
          </a:prstGeom>
        </p:spPr>
        <p:txBody>
          <a:bodyPr spcFirstLastPara="1" wrap="square" lIns="100767" tIns="50367" rIns="100767" bIns="50367" anchor="ctr" anchorCtr="0">
            <a:noAutofit/>
          </a:bodyPr>
          <a:lstStyle/>
          <a:p>
            <a:r>
              <a:rPr lang="en" dirty="0"/>
              <a:t>Controls Evaluation</a:t>
            </a:r>
            <a:endParaRPr dirty="0"/>
          </a:p>
        </p:txBody>
      </p:sp>
      <p:sp>
        <p:nvSpPr>
          <p:cNvPr id="949" name="Google Shape;949;p107"/>
          <p:cNvSpPr txBox="1">
            <a:spLocks noGrp="1"/>
          </p:cNvSpPr>
          <p:nvPr>
            <p:ph idx="1"/>
          </p:nvPr>
        </p:nvSpPr>
        <p:spPr>
          <a:prstGeom prst="rect">
            <a:avLst/>
          </a:prstGeom>
        </p:spPr>
        <p:txBody>
          <a:bodyPr spcFirstLastPara="1" wrap="square" lIns="100767" tIns="50367" rIns="100767" bIns="50367" anchor="t" anchorCtr="0">
            <a:noAutofit/>
          </a:bodyPr>
          <a:lstStyle/>
          <a:p>
            <a:pPr marL="0" indent="0">
              <a:buNone/>
            </a:pPr>
            <a:r>
              <a:rPr lang="en"/>
              <a:t>Are controls meeting their stated objectives?</a:t>
            </a:r>
            <a:endParaRPr/>
          </a:p>
          <a:p>
            <a:pPr marL="0" indent="0">
              <a:spcBef>
                <a:spcPts val="2133"/>
              </a:spcBef>
              <a:buNone/>
            </a:pPr>
            <a:r>
              <a:rPr lang="en"/>
              <a:t>Examine KPIs, KRIs</a:t>
            </a:r>
            <a:endParaRPr/>
          </a:p>
          <a:p>
            <a:pPr marL="0" indent="0">
              <a:spcBef>
                <a:spcPts val="2133"/>
              </a:spcBef>
              <a:spcAft>
                <a:spcPts val="2133"/>
              </a:spcAft>
              <a:buNone/>
            </a:pPr>
            <a:r>
              <a:rPr lang="en"/>
              <a:t>Review Logs and Incident Reports</a:t>
            </a:r>
            <a:endParaRPr/>
          </a:p>
        </p:txBody>
      </p:sp>
      <p:sp>
        <p:nvSpPr>
          <p:cNvPr id="3" name="Footer Placeholder 2">
            <a:extLst>
              <a:ext uri="{FF2B5EF4-FFF2-40B4-BE49-F238E27FC236}">
                <a16:creationId xmlns:a16="http://schemas.microsoft.com/office/drawing/2014/main" id="{49B2C84B-DB16-4C3C-B67D-25D331C3A304}"/>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374A33E-0322-4C69-8AD7-951071B6057C}"/>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514</a:t>
            </a:fld>
            <a:endParaRPr lang="en"/>
          </a:p>
        </p:txBody>
      </p:sp>
    </p:spTree>
    <p:extLst>
      <p:ext uri="{BB962C8B-B14F-4D97-AF65-F5344CB8AC3E}">
        <p14:creationId xmlns:p14="http://schemas.microsoft.com/office/powerpoint/2010/main" val="2797903971"/>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3"/>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4" name="Google Shape;954;p108"/>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Secure Design</a:t>
            </a:r>
          </a:p>
        </p:txBody>
      </p:sp>
      <p:cxnSp>
        <p:nvCxnSpPr>
          <p:cNvPr id="257" name="Straight Connector 256">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127A553-97B7-4BDD-8638-0001950235F8}"/>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515</a:t>
            </a:fld>
            <a:endParaRPr lang="en-US" sz="600">
              <a:solidFill>
                <a:srgbClr val="FFFFFF"/>
              </a:solidFill>
            </a:endParaRPr>
          </a:p>
        </p:txBody>
      </p:sp>
    </p:spTree>
    <p:extLst>
      <p:ext uri="{BB962C8B-B14F-4D97-AF65-F5344CB8AC3E}">
        <p14:creationId xmlns:p14="http://schemas.microsoft.com/office/powerpoint/2010/main" val="2021858195"/>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900"/>
            </a:pPr>
            <a:r>
              <a:rPr lang="en" sz="3867" dirty="0"/>
              <a:t>Considerations for Design</a:t>
            </a:r>
            <a:endParaRPr sz="1600" dirty="0"/>
          </a:p>
        </p:txBody>
      </p:sp>
      <p:sp>
        <p:nvSpPr>
          <p:cNvPr id="3" name="Footer Placeholder 2">
            <a:extLst>
              <a:ext uri="{FF2B5EF4-FFF2-40B4-BE49-F238E27FC236}">
                <a16:creationId xmlns:a16="http://schemas.microsoft.com/office/drawing/2014/main" id="{8B14C1E2-7A6C-4E64-B5F4-114B4FE45B51}"/>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86E1B4C8-76F9-4A28-BFA1-EEB626F19C4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516</a:t>
            </a:fld>
            <a:endParaRPr lang="en"/>
          </a:p>
        </p:txBody>
      </p:sp>
      <p:sp>
        <p:nvSpPr>
          <p:cNvPr id="962" name="Google Shape;962;p109"/>
          <p:cNvSpPr txBox="1"/>
          <p:nvPr/>
        </p:nvSpPr>
        <p:spPr>
          <a:xfrm>
            <a:off x="1754909" y="2017059"/>
            <a:ext cx="5818800" cy="1602400"/>
          </a:xfrm>
          <a:prstGeom prst="rect">
            <a:avLst/>
          </a:prstGeom>
          <a:noFill/>
          <a:ln>
            <a:noFill/>
          </a:ln>
        </p:spPr>
        <p:txBody>
          <a:bodyPr spcFirstLastPara="1" wrap="square" lIns="100767" tIns="50367" rIns="100767" bIns="50367" anchor="t" anchorCtr="0">
            <a:noAutofit/>
          </a:bodyPr>
          <a:lstStyle/>
          <a:p>
            <a:pPr marL="321725" indent="-313259">
              <a:buClr>
                <a:schemeClr val="dk1"/>
              </a:buClr>
              <a:buSzPts val="2300"/>
              <a:buFont typeface="Arial"/>
              <a:buChar char="•"/>
            </a:pPr>
            <a:r>
              <a:rPr lang="en" sz="3067">
                <a:solidFill>
                  <a:schemeClr val="dk1"/>
                </a:solidFill>
                <a:latin typeface="Calibri"/>
                <a:ea typeface="Calibri"/>
                <a:cs typeface="Calibri"/>
                <a:sym typeface="Calibri"/>
              </a:rPr>
              <a:t>C-I-A</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AAA</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Secure Design Principles</a:t>
            </a:r>
            <a:endParaRPr sz="1600"/>
          </a:p>
          <a:p>
            <a:pPr marL="321725" indent="-118530">
              <a:buClr>
                <a:schemeClr val="dk1"/>
              </a:buClr>
              <a:buSzPts val="2300"/>
            </a:pPr>
            <a:endParaRPr sz="30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4263877"/>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11"/>
          <p:cNvSpPr txBox="1">
            <a:spLocks noGrp="1"/>
          </p:cNvSpPr>
          <p:nvPr>
            <p:ph type="title"/>
          </p:nvPr>
        </p:nvSpPr>
        <p:spPr>
          <a:xfrm>
            <a:off x="812800" y="670952"/>
            <a:ext cx="10566400" cy="1109200"/>
          </a:xfrm>
          <a:prstGeom prst="rect">
            <a:avLst/>
          </a:prstGeom>
          <a:noFill/>
          <a:ln>
            <a:noFill/>
          </a:ln>
        </p:spPr>
        <p:txBody>
          <a:bodyPr spcFirstLastPara="1" wrap="square" lIns="100767" tIns="50367" rIns="100767" bIns="50367" anchor="ctr" anchorCtr="0">
            <a:noAutofit/>
          </a:bodyPr>
          <a:lstStyle/>
          <a:p>
            <a:pPr>
              <a:buSzPts val="2900"/>
            </a:pPr>
            <a:r>
              <a:rPr lang="en" sz="3867" dirty="0"/>
              <a:t>Secure Software Development Methodologies</a:t>
            </a:r>
            <a:endParaRPr sz="1600" dirty="0"/>
          </a:p>
        </p:txBody>
      </p:sp>
      <p:sp>
        <p:nvSpPr>
          <p:cNvPr id="978" name="Google Shape;978;p111"/>
          <p:cNvSpPr txBox="1">
            <a:spLocks noGrp="1"/>
          </p:cNvSpPr>
          <p:nvPr>
            <p:ph idx="1"/>
          </p:nvPr>
        </p:nvSpPr>
        <p:spPr>
          <a:xfrm>
            <a:off x="812800" y="1949824"/>
            <a:ext cx="10566400" cy="3993600"/>
          </a:xfrm>
          <a:prstGeom prst="rect">
            <a:avLst/>
          </a:prstGeom>
          <a:noFill/>
          <a:ln>
            <a:noFill/>
          </a:ln>
        </p:spPr>
        <p:txBody>
          <a:bodyPr spcFirstLastPara="1" wrap="square" lIns="100767" tIns="50367" rIns="100767" bIns="50367" anchor="t" anchorCtr="0">
            <a:noAutofit/>
          </a:bodyPr>
          <a:lstStyle/>
          <a:p>
            <a:pPr marL="203195" indent="-245527">
              <a:spcBef>
                <a:spcPts val="0"/>
              </a:spcBef>
              <a:buSzPts val="2900"/>
              <a:buFont typeface="Arial"/>
              <a:buChar char="•"/>
            </a:pPr>
            <a:r>
              <a:rPr lang="en" sz="3867">
                <a:latin typeface="Calibri"/>
                <a:ea typeface="Calibri"/>
                <a:cs typeface="Calibri"/>
                <a:sym typeface="Calibri"/>
              </a:rPr>
              <a:t>Secure Software Development Terms</a:t>
            </a:r>
            <a:endParaRPr sz="1600"/>
          </a:p>
          <a:p>
            <a:pPr marL="203195" indent="-245527">
              <a:buSzPts val="2900"/>
              <a:buFont typeface="Arial"/>
              <a:buChar char="•"/>
            </a:pPr>
            <a:r>
              <a:rPr lang="en" sz="3867">
                <a:latin typeface="Calibri"/>
                <a:ea typeface="Calibri"/>
                <a:cs typeface="Calibri"/>
                <a:sym typeface="Calibri"/>
              </a:rPr>
              <a:t>Principles of Secure Design</a:t>
            </a:r>
            <a:endParaRPr sz="1600"/>
          </a:p>
          <a:p>
            <a:pPr marL="203195" indent="-245527">
              <a:buSzPts val="2900"/>
              <a:buFont typeface="Arial"/>
              <a:buChar char="•"/>
            </a:pPr>
            <a:r>
              <a:rPr lang="en" sz="3867">
                <a:latin typeface="Calibri"/>
                <a:ea typeface="Calibri"/>
                <a:cs typeface="Calibri"/>
                <a:sym typeface="Calibri"/>
              </a:rPr>
              <a:t>Secure Coding Concepts</a:t>
            </a:r>
            <a:endParaRPr sz="1600"/>
          </a:p>
          <a:p>
            <a:pPr marL="203195" indent="-245527">
              <a:buSzPts val="2900"/>
              <a:buFont typeface="Arial"/>
              <a:buChar char="•"/>
            </a:pPr>
            <a:r>
              <a:rPr lang="en" sz="3867">
                <a:latin typeface="Calibri"/>
                <a:ea typeface="Calibri"/>
                <a:cs typeface="Calibri"/>
                <a:sym typeface="Calibri"/>
              </a:rPr>
              <a:t>Secure Software Development Lifecycle</a:t>
            </a:r>
            <a:endParaRPr sz="1600"/>
          </a:p>
          <a:p>
            <a:pPr marL="203195" indent="-245527">
              <a:spcAft>
                <a:spcPts val="2133"/>
              </a:spcAft>
              <a:buSzPts val="2900"/>
              <a:buFont typeface="Arial"/>
              <a:buChar char="•"/>
            </a:pPr>
            <a:r>
              <a:rPr lang="en" sz="3867">
                <a:latin typeface="Calibri"/>
                <a:ea typeface="Calibri"/>
                <a:cs typeface="Calibri"/>
                <a:sym typeface="Calibri"/>
              </a:rPr>
              <a:t>Common Methodologies</a:t>
            </a:r>
            <a:endParaRPr sz="1600"/>
          </a:p>
        </p:txBody>
      </p:sp>
      <p:sp>
        <p:nvSpPr>
          <p:cNvPr id="3" name="Footer Placeholder 2">
            <a:extLst>
              <a:ext uri="{FF2B5EF4-FFF2-40B4-BE49-F238E27FC236}">
                <a16:creationId xmlns:a16="http://schemas.microsoft.com/office/drawing/2014/main" id="{85499617-7EA9-4143-951A-743420D5DA96}"/>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5E12E1CC-D69C-4AA7-8E9E-69F5679A974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517</a:t>
            </a:fld>
            <a:endParaRPr lang="en"/>
          </a:p>
        </p:txBody>
      </p:sp>
    </p:spTree>
    <p:extLst>
      <p:ext uri="{BB962C8B-B14F-4D97-AF65-F5344CB8AC3E}">
        <p14:creationId xmlns:p14="http://schemas.microsoft.com/office/powerpoint/2010/main" val="59769461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12"/>
          <p:cNvSpPr txBox="1">
            <a:spLocks noGrp="1"/>
          </p:cNvSpPr>
          <p:nvPr>
            <p:ph type="title"/>
          </p:nvPr>
        </p:nvSpPr>
        <p:spPr>
          <a:xfrm>
            <a:off x="812800" y="367413"/>
            <a:ext cx="10566400" cy="1109200"/>
          </a:xfrm>
          <a:prstGeom prst="rect">
            <a:avLst/>
          </a:prstGeom>
          <a:noFill/>
          <a:ln>
            <a:noFill/>
          </a:ln>
        </p:spPr>
        <p:txBody>
          <a:bodyPr spcFirstLastPara="1" wrap="square" lIns="100767" tIns="50367" rIns="100767" bIns="50367" anchor="ctr" anchorCtr="0">
            <a:noAutofit/>
          </a:bodyPr>
          <a:lstStyle/>
          <a:p>
            <a:pPr>
              <a:buSzPts val="3300"/>
            </a:pPr>
            <a:r>
              <a:rPr lang="en" sz="4400" dirty="0"/>
              <a:t>Secure Software Development terms</a:t>
            </a:r>
            <a:endParaRPr sz="1600" dirty="0"/>
          </a:p>
        </p:txBody>
      </p:sp>
      <p:sp>
        <p:nvSpPr>
          <p:cNvPr id="986" name="Google Shape;986;p112"/>
          <p:cNvSpPr txBox="1">
            <a:spLocks noGrp="1"/>
          </p:cNvSpPr>
          <p:nvPr>
            <p:ph idx="1"/>
          </p:nvPr>
        </p:nvSpPr>
        <p:spPr>
          <a:xfrm>
            <a:off x="812800" y="1743356"/>
            <a:ext cx="10566400" cy="39936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C-I-A Triad</a:t>
            </a:r>
            <a:endParaRPr sz="1600"/>
          </a:p>
          <a:p>
            <a:pPr marL="203195" indent="-194728">
              <a:buFont typeface="Arial"/>
              <a:buChar char="•"/>
            </a:pPr>
            <a:r>
              <a:rPr lang="en">
                <a:latin typeface="Calibri"/>
                <a:ea typeface="Calibri"/>
                <a:cs typeface="Calibri"/>
                <a:sym typeface="Calibri"/>
              </a:rPr>
              <a:t>Authentication</a:t>
            </a:r>
            <a:endParaRPr sz="1600"/>
          </a:p>
          <a:p>
            <a:pPr marL="203195" indent="-194728">
              <a:buFont typeface="Arial"/>
              <a:buChar char="•"/>
            </a:pPr>
            <a:r>
              <a:rPr lang="en">
                <a:latin typeface="Calibri"/>
                <a:ea typeface="Calibri"/>
                <a:cs typeface="Calibri"/>
                <a:sym typeface="Calibri"/>
              </a:rPr>
              <a:t>Authorization</a:t>
            </a:r>
            <a:endParaRPr sz="1600"/>
          </a:p>
          <a:p>
            <a:pPr marL="203195" indent="-194728">
              <a:buFont typeface="Arial"/>
              <a:buChar char="•"/>
            </a:pPr>
            <a:r>
              <a:rPr lang="en">
                <a:latin typeface="Calibri"/>
                <a:ea typeface="Calibri"/>
                <a:cs typeface="Calibri"/>
                <a:sym typeface="Calibri"/>
              </a:rPr>
              <a:t>Auditability</a:t>
            </a:r>
            <a:endParaRPr sz="1600"/>
          </a:p>
          <a:p>
            <a:pPr marL="203195" indent="-194728">
              <a:buFont typeface="Arial"/>
              <a:buChar char="•"/>
            </a:pPr>
            <a:r>
              <a:rPr lang="en">
                <a:latin typeface="Calibri"/>
                <a:ea typeface="Calibri"/>
                <a:cs typeface="Calibri"/>
                <a:sym typeface="Calibri"/>
              </a:rPr>
              <a:t>Session Management</a:t>
            </a:r>
            <a:endParaRPr sz="1600"/>
          </a:p>
          <a:p>
            <a:pPr marL="203195" indent="-194728">
              <a:buFont typeface="Arial"/>
              <a:buChar char="•"/>
            </a:pPr>
            <a:r>
              <a:rPr lang="en">
                <a:latin typeface="Calibri"/>
                <a:ea typeface="Calibri"/>
                <a:cs typeface="Calibri"/>
                <a:sym typeface="Calibri"/>
              </a:rPr>
              <a:t>Exception Management</a:t>
            </a:r>
            <a:endParaRPr sz="1600"/>
          </a:p>
          <a:p>
            <a:pPr marL="203195" indent="-194728">
              <a:buFont typeface="Arial"/>
              <a:buChar char="•"/>
            </a:pPr>
            <a:r>
              <a:rPr lang="en">
                <a:latin typeface="Calibri"/>
                <a:ea typeface="Calibri"/>
                <a:cs typeface="Calibri"/>
                <a:sym typeface="Calibri"/>
              </a:rPr>
              <a:t>Configuration/Change Management</a:t>
            </a:r>
            <a:endParaRPr sz="1600"/>
          </a:p>
          <a:p>
            <a:pPr marL="0" indent="0">
              <a:spcAft>
                <a:spcPts val="2133"/>
              </a:spcAft>
              <a:buNone/>
            </a:pPr>
            <a:endParaRPr>
              <a:latin typeface="Calibri"/>
              <a:ea typeface="Calibri"/>
              <a:cs typeface="Calibri"/>
              <a:sym typeface="Calibri"/>
            </a:endParaRPr>
          </a:p>
        </p:txBody>
      </p:sp>
      <p:sp>
        <p:nvSpPr>
          <p:cNvPr id="3" name="Footer Placeholder 2">
            <a:extLst>
              <a:ext uri="{FF2B5EF4-FFF2-40B4-BE49-F238E27FC236}">
                <a16:creationId xmlns:a16="http://schemas.microsoft.com/office/drawing/2014/main" id="{2573C1B3-B9ED-466F-87D3-7CC2E7216941}"/>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92AA0A9-6877-4EC2-A832-2F3F2D7F2F4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518</a:t>
            </a:fld>
            <a:endParaRPr lang="en"/>
          </a:p>
        </p:txBody>
      </p:sp>
    </p:spTree>
    <p:extLst>
      <p:ext uri="{BB962C8B-B14F-4D97-AF65-F5344CB8AC3E}">
        <p14:creationId xmlns:p14="http://schemas.microsoft.com/office/powerpoint/2010/main" val="243867318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Principles of Secure Design</a:t>
            </a:r>
            <a:endParaRPr sz="1600" dirty="0"/>
          </a:p>
        </p:txBody>
      </p:sp>
      <p:sp>
        <p:nvSpPr>
          <p:cNvPr id="3" name="Footer Placeholder 2">
            <a:extLst>
              <a:ext uri="{FF2B5EF4-FFF2-40B4-BE49-F238E27FC236}">
                <a16:creationId xmlns:a16="http://schemas.microsoft.com/office/drawing/2014/main" id="{0D243787-EAAC-4376-B42D-DF25EB3A7E87}"/>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20DEE1C-0808-43F9-A600-36B6AB7CA8A0}"/>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519</a:t>
            </a:fld>
            <a:endParaRPr lang="en"/>
          </a:p>
        </p:txBody>
      </p:sp>
      <p:sp>
        <p:nvSpPr>
          <p:cNvPr id="994" name="Google Shape;994;p113"/>
          <p:cNvSpPr txBox="1"/>
          <p:nvPr/>
        </p:nvSpPr>
        <p:spPr>
          <a:xfrm>
            <a:off x="838212" y="1454189"/>
            <a:ext cx="8312800" cy="4263600"/>
          </a:xfrm>
          <a:prstGeom prst="rect">
            <a:avLst/>
          </a:prstGeom>
          <a:noFill/>
          <a:ln>
            <a:noFill/>
          </a:ln>
        </p:spPr>
        <p:txBody>
          <a:bodyPr spcFirstLastPara="1" wrap="square" lIns="100767" tIns="50367" rIns="100767" bIns="50367" anchor="t" anchorCtr="0">
            <a:noAutofit/>
          </a:bodyPr>
          <a:lstStyle/>
          <a:p>
            <a:pPr marL="321725" indent="-313259">
              <a:buClr>
                <a:schemeClr val="dk1"/>
              </a:buClr>
              <a:buSzPts val="2300"/>
              <a:buFont typeface="Arial"/>
              <a:buChar char="•"/>
            </a:pPr>
            <a:r>
              <a:rPr lang="en" sz="3067">
                <a:solidFill>
                  <a:schemeClr val="dk1"/>
                </a:solidFill>
                <a:latin typeface="Calibri"/>
                <a:ea typeface="Calibri"/>
                <a:cs typeface="Calibri"/>
                <a:sym typeface="Calibri"/>
              </a:rPr>
              <a:t>Least Privilege</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Separation of Duties</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Layered Defense</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Fail Secure</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Economy of Mechanism</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Open</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Complete Mediation</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Psychological Acceptance</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Leveraging Existing Components</a:t>
            </a:r>
            <a:endParaRPr sz="1600"/>
          </a:p>
          <a:p>
            <a:pPr marL="321725" indent="-313259">
              <a:buClr>
                <a:schemeClr val="dk1"/>
              </a:buClr>
              <a:buSzPts val="2300"/>
              <a:buFont typeface="Arial"/>
              <a:buChar char="•"/>
            </a:pPr>
            <a:r>
              <a:rPr lang="en" sz="3067">
                <a:solidFill>
                  <a:schemeClr val="dk1"/>
                </a:solidFill>
                <a:latin typeface="Calibri"/>
                <a:ea typeface="Calibri"/>
                <a:cs typeface="Calibri"/>
                <a:sym typeface="Calibri"/>
              </a:rPr>
              <a:t>Redundancy</a:t>
            </a:r>
            <a:endParaRPr sz="1600"/>
          </a:p>
          <a:p>
            <a:pPr marL="321725" indent="-118530">
              <a:buClr>
                <a:schemeClr val="dk1"/>
              </a:buClr>
              <a:buSzPts val="2300"/>
            </a:pPr>
            <a:endParaRPr sz="30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3832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1"/>
          <p:cNvSpPr txBox="1">
            <a:spLocks noGrp="1"/>
          </p:cNvSpPr>
          <p:nvPr>
            <p:ph type="title"/>
          </p:nvPr>
        </p:nvSpPr>
        <p:spPr>
          <a:prstGeom prst="rect">
            <a:avLst/>
          </a:prstGeom>
        </p:spPr>
        <p:txBody>
          <a:bodyPr spcFirstLastPara="1" wrap="square" lIns="100767" tIns="50367" rIns="100767" bIns="50367" anchor="ctr" anchorCtr="0">
            <a:noAutofit/>
          </a:bodyPr>
          <a:lstStyle/>
          <a:p>
            <a:r>
              <a:rPr lang="en" dirty="0"/>
              <a:t>Information Security Risk Management</a:t>
            </a:r>
            <a:endParaRPr dirty="0"/>
          </a:p>
        </p:txBody>
      </p:sp>
      <p:sp>
        <p:nvSpPr>
          <p:cNvPr id="3" name="Footer Placeholder 2">
            <a:extLst>
              <a:ext uri="{FF2B5EF4-FFF2-40B4-BE49-F238E27FC236}">
                <a16:creationId xmlns:a16="http://schemas.microsoft.com/office/drawing/2014/main" id="{3A37FF94-E237-4B66-B1B7-2F88AA6BA55D}"/>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ECAC33B-CAE5-496B-8738-8C12DC9A39C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52</a:t>
            </a:fld>
            <a:endParaRPr lang="en"/>
          </a:p>
        </p:txBody>
      </p:sp>
      <p:sp>
        <p:nvSpPr>
          <p:cNvPr id="439" name="Google Shape;439;p61"/>
          <p:cNvSpPr txBox="1"/>
          <p:nvPr/>
        </p:nvSpPr>
        <p:spPr>
          <a:xfrm>
            <a:off x="838200" y="1571600"/>
            <a:ext cx="10239200" cy="4000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3200" b="1" kern="0">
                <a:solidFill>
                  <a:srgbClr val="222222"/>
                </a:solidFill>
                <a:highlight>
                  <a:srgbClr val="FFFFFF"/>
                </a:highlight>
                <a:latin typeface="Roboto"/>
                <a:ea typeface="Roboto"/>
                <a:cs typeface="Roboto"/>
                <a:sym typeface="Roboto"/>
              </a:rPr>
              <a:t>I</a:t>
            </a:r>
            <a:r>
              <a:rPr lang="en" sz="3200" kern="0">
                <a:solidFill>
                  <a:srgbClr val="222222"/>
                </a:solidFill>
                <a:highlight>
                  <a:srgbClr val="FFFFFF"/>
                </a:highlight>
                <a:latin typeface="Roboto"/>
                <a:ea typeface="Roboto"/>
                <a:cs typeface="Roboto"/>
                <a:sym typeface="Roboto"/>
              </a:rPr>
              <a:t>nformation security risk management, or ISRM, is the process of managing risks associated with the use of information technology. It involves identifying, assessing, and treating risks to the confidentiality, integrity, and availability of an organization's assets.</a:t>
            </a:r>
            <a:endParaRPr sz="3200" kern="0">
              <a:solidFill>
                <a:srgbClr val="000000"/>
              </a:solidFill>
              <a:latin typeface="Arial"/>
              <a:cs typeface="Arial"/>
              <a:sym typeface="Arial"/>
            </a:endParaRPr>
          </a:p>
        </p:txBody>
      </p:sp>
    </p:spTree>
    <p:extLst>
      <p:ext uri="{BB962C8B-B14F-4D97-AF65-F5344CB8AC3E}">
        <p14:creationId xmlns:p14="http://schemas.microsoft.com/office/powerpoint/2010/main" val="67000505"/>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2"/>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Google Shape;1023;p11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5100" kern="1200" dirty="0">
                <a:solidFill>
                  <a:schemeClr val="tx1">
                    <a:lumMod val="85000"/>
                    <a:lumOff val="15000"/>
                  </a:schemeClr>
                </a:solidFill>
                <a:latin typeface="+mj-lt"/>
                <a:ea typeface="+mj-ea"/>
                <a:cs typeface="+mj-cs"/>
              </a:rPr>
              <a:t>Software Development Methodologies</a:t>
            </a:r>
          </a:p>
        </p:txBody>
      </p:sp>
      <p:cxnSp>
        <p:nvCxnSpPr>
          <p:cNvPr id="136" name="Straight Connector 13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271CF05-C8AC-4B11-9261-A8748CB25154}"/>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520</a:t>
            </a:fld>
            <a:endParaRPr lang="en-US" sz="600">
              <a:solidFill>
                <a:srgbClr val="FFFFFF"/>
              </a:solidFill>
            </a:endParaRPr>
          </a:p>
        </p:txBody>
      </p:sp>
    </p:spTree>
    <p:extLst>
      <p:ext uri="{BB962C8B-B14F-4D97-AF65-F5344CB8AC3E}">
        <p14:creationId xmlns:p14="http://schemas.microsoft.com/office/powerpoint/2010/main" val="139863690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8"/>
          <p:cNvSpPr txBox="1">
            <a:spLocks noGrp="1"/>
          </p:cNvSpPr>
          <p:nvPr>
            <p:ph type="title"/>
          </p:nvPr>
        </p:nvSpPr>
        <p:spPr>
          <a:xfrm>
            <a:off x="812800" y="470647"/>
            <a:ext cx="10566400" cy="1109200"/>
          </a:xfrm>
          <a:prstGeom prst="rect">
            <a:avLst/>
          </a:prstGeom>
          <a:noFill/>
          <a:ln>
            <a:noFill/>
          </a:ln>
        </p:spPr>
        <p:txBody>
          <a:bodyPr spcFirstLastPara="1" wrap="square" lIns="100767" tIns="50367" rIns="100767" bIns="50367" anchor="ctr" anchorCtr="0">
            <a:noAutofit/>
          </a:bodyPr>
          <a:lstStyle/>
          <a:p>
            <a:pPr>
              <a:buSzPts val="2900"/>
            </a:pPr>
            <a:r>
              <a:rPr lang="en" sz="3867" dirty="0"/>
              <a:t>Software Development methodologies</a:t>
            </a:r>
            <a:endParaRPr sz="1600" dirty="0"/>
          </a:p>
        </p:txBody>
      </p:sp>
      <p:sp>
        <p:nvSpPr>
          <p:cNvPr id="1031" name="Google Shape;1031;p118"/>
          <p:cNvSpPr txBox="1">
            <a:spLocks noGrp="1"/>
          </p:cNvSpPr>
          <p:nvPr>
            <p:ph idx="1"/>
          </p:nvPr>
        </p:nvSpPr>
        <p:spPr>
          <a:xfrm>
            <a:off x="812800" y="1801905"/>
            <a:ext cx="10566400" cy="39936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Waterfall: Unidirectional Sequential phased approach</a:t>
            </a:r>
            <a:endParaRPr sz="1600"/>
          </a:p>
          <a:p>
            <a:pPr marL="203195" indent="-194728">
              <a:buFont typeface="Arial"/>
              <a:buChar char="•"/>
            </a:pPr>
            <a:r>
              <a:rPr lang="en">
                <a:latin typeface="Calibri"/>
                <a:ea typeface="Calibri"/>
                <a:cs typeface="Calibri"/>
                <a:sym typeface="Calibri"/>
              </a:rPr>
              <a:t>Prototype</a:t>
            </a:r>
            <a:endParaRPr sz="1600"/>
          </a:p>
          <a:p>
            <a:pPr marL="203195" indent="-194728">
              <a:buFont typeface="Arial"/>
              <a:buChar char="•"/>
            </a:pPr>
            <a:r>
              <a:rPr lang="en">
                <a:latin typeface="Calibri"/>
                <a:ea typeface="Calibri"/>
                <a:cs typeface="Calibri"/>
                <a:sym typeface="Calibri"/>
              </a:rPr>
              <a:t>Spiral</a:t>
            </a:r>
            <a:endParaRPr sz="1600"/>
          </a:p>
          <a:p>
            <a:pPr marL="203195" indent="-194728">
              <a:buFont typeface="Arial"/>
              <a:buChar char="•"/>
            </a:pPr>
            <a:r>
              <a:rPr lang="en">
                <a:latin typeface="Calibri"/>
                <a:ea typeface="Calibri"/>
                <a:cs typeface="Calibri"/>
                <a:sym typeface="Calibri"/>
              </a:rPr>
              <a:t>Agile</a:t>
            </a:r>
            <a:endParaRPr sz="1600"/>
          </a:p>
          <a:p>
            <a:pPr marL="203195" indent="-33866">
              <a:spcAft>
                <a:spcPts val="2133"/>
              </a:spcAft>
              <a:buNone/>
            </a:pPr>
            <a:endParaRPr>
              <a:latin typeface="Calibri"/>
              <a:ea typeface="Calibri"/>
              <a:cs typeface="Calibri"/>
              <a:sym typeface="Calibri"/>
            </a:endParaRPr>
          </a:p>
        </p:txBody>
      </p:sp>
      <p:sp>
        <p:nvSpPr>
          <p:cNvPr id="3" name="Footer Placeholder 2">
            <a:extLst>
              <a:ext uri="{FF2B5EF4-FFF2-40B4-BE49-F238E27FC236}">
                <a16:creationId xmlns:a16="http://schemas.microsoft.com/office/drawing/2014/main" id="{F94BB11D-4152-47B6-8ED8-58BC6D4F9DD6}"/>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165B1FF-A726-4F89-BBEC-AE74E3281A9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521</a:t>
            </a:fld>
            <a:endParaRPr lang="en"/>
          </a:p>
        </p:txBody>
      </p:sp>
    </p:spTree>
    <p:extLst>
      <p:ext uri="{BB962C8B-B14F-4D97-AF65-F5344CB8AC3E}">
        <p14:creationId xmlns:p14="http://schemas.microsoft.com/office/powerpoint/2010/main" val="264042942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1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Waterfall</a:t>
            </a:r>
            <a:endParaRPr sz="1600" dirty="0"/>
          </a:p>
        </p:txBody>
      </p:sp>
      <p:sp>
        <p:nvSpPr>
          <p:cNvPr id="3" name="Footer Placeholder 2">
            <a:extLst>
              <a:ext uri="{FF2B5EF4-FFF2-40B4-BE49-F238E27FC236}">
                <a16:creationId xmlns:a16="http://schemas.microsoft.com/office/drawing/2014/main" id="{40CD9FEA-B7DB-4740-AF42-E9E04D960558}"/>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E1348FC-67E6-4B7A-9501-581C47B7B69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522</a:t>
            </a:fld>
            <a:endParaRPr lang="en"/>
          </a:p>
        </p:txBody>
      </p:sp>
      <p:pic>
        <p:nvPicPr>
          <p:cNvPr id="1039" name="Google Shape;1039;p119"/>
          <p:cNvPicPr preferRelativeResize="0"/>
          <p:nvPr/>
        </p:nvPicPr>
        <p:blipFill rotWithShape="1">
          <a:blip r:embed="rId3">
            <a:alphaModFix/>
          </a:blip>
          <a:srcRect/>
          <a:stretch/>
        </p:blipFill>
        <p:spPr>
          <a:xfrm>
            <a:off x="812800" y="1210235"/>
            <a:ext cx="10363200" cy="4411704"/>
          </a:xfrm>
          <a:prstGeom prst="rect">
            <a:avLst/>
          </a:prstGeom>
          <a:noFill/>
          <a:ln>
            <a:noFill/>
          </a:ln>
        </p:spPr>
      </p:pic>
      <p:sp>
        <p:nvSpPr>
          <p:cNvPr id="1040" name="Google Shape;1040;p119"/>
          <p:cNvSpPr txBox="1"/>
          <p:nvPr/>
        </p:nvSpPr>
        <p:spPr>
          <a:xfrm>
            <a:off x="566492" y="5795683"/>
            <a:ext cx="12358400" cy="290400"/>
          </a:xfrm>
          <a:prstGeom prst="rect">
            <a:avLst/>
          </a:prstGeom>
          <a:noFill/>
          <a:ln>
            <a:noFill/>
          </a:ln>
        </p:spPr>
        <p:txBody>
          <a:bodyPr spcFirstLastPara="1" wrap="square" lIns="100767" tIns="50367" rIns="100767" bIns="50367" anchor="t" anchorCtr="0">
            <a:noAutofit/>
          </a:bodyPr>
          <a:lstStyle/>
          <a:p>
            <a:r>
              <a:rPr lang="en" sz="1733">
                <a:solidFill>
                  <a:schemeClr val="dk1"/>
                </a:solidFill>
                <a:latin typeface="Calibri"/>
                <a:ea typeface="Calibri"/>
                <a:cs typeface="Calibri"/>
                <a:sym typeface="Calibri"/>
              </a:rPr>
              <a:t>Image Source:  http://www.softeng.rl.ac.uk/st/archive/SoftEng/SESP/Presentations/SoftwareEngineeringforCSED/sld016.htm</a:t>
            </a:r>
            <a:endParaRPr sz="1600"/>
          </a:p>
        </p:txBody>
      </p:sp>
    </p:spTree>
    <p:extLst>
      <p:ext uri="{BB962C8B-B14F-4D97-AF65-F5344CB8AC3E}">
        <p14:creationId xmlns:p14="http://schemas.microsoft.com/office/powerpoint/2010/main" val="127430486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0"/>
          <p:cNvSpPr txBox="1">
            <a:spLocks noGrp="1"/>
          </p:cNvSpPr>
          <p:nvPr>
            <p:ph type="title"/>
          </p:nvPr>
        </p:nvSpPr>
        <p:spPr>
          <a:xfrm>
            <a:off x="812800" y="327785"/>
            <a:ext cx="10566400" cy="754800"/>
          </a:xfrm>
          <a:prstGeom prst="rect">
            <a:avLst/>
          </a:prstGeom>
          <a:noFill/>
          <a:ln>
            <a:noFill/>
          </a:ln>
        </p:spPr>
        <p:txBody>
          <a:bodyPr spcFirstLastPara="1" wrap="square" lIns="100767" tIns="50367" rIns="100767" bIns="50367" anchor="ctr" anchorCtr="0">
            <a:noAutofit/>
          </a:bodyPr>
          <a:lstStyle/>
          <a:p>
            <a:pPr>
              <a:buSzPts val="2900"/>
            </a:pPr>
            <a:r>
              <a:rPr lang="en" sz="3867" dirty="0"/>
              <a:t>Pros and Cons with the Waterfall</a:t>
            </a:r>
            <a:endParaRPr sz="1600" dirty="0"/>
          </a:p>
        </p:txBody>
      </p:sp>
      <p:sp>
        <p:nvSpPr>
          <p:cNvPr id="1048" name="Google Shape;1048;p120"/>
          <p:cNvSpPr txBox="1">
            <a:spLocks noGrp="1"/>
          </p:cNvSpPr>
          <p:nvPr>
            <p:ph idx="1"/>
          </p:nvPr>
        </p:nvSpPr>
        <p:spPr>
          <a:xfrm>
            <a:off x="457200" y="1307075"/>
            <a:ext cx="11277600" cy="5414400"/>
          </a:xfrm>
          <a:prstGeom prst="rect">
            <a:avLst/>
          </a:prstGeom>
          <a:noFill/>
          <a:ln>
            <a:noFill/>
          </a:ln>
        </p:spPr>
        <p:txBody>
          <a:bodyPr spcFirstLastPara="1" wrap="square" lIns="100767" tIns="50367" rIns="100767" bIns="50367" anchor="t" anchorCtr="0">
            <a:noAutofit/>
          </a:bodyPr>
          <a:lstStyle/>
          <a:p>
            <a:pPr marL="203195" indent="-203195">
              <a:spcBef>
                <a:spcPts val="0"/>
              </a:spcBef>
              <a:buSzPts val="1600"/>
              <a:buFont typeface="Arial"/>
              <a:buChar char="•"/>
            </a:pPr>
            <a:r>
              <a:rPr lang="en" sz="2133" dirty="0">
                <a:latin typeface="Calibri"/>
                <a:ea typeface="Calibri"/>
                <a:cs typeface="Calibri"/>
                <a:sym typeface="Calibri"/>
              </a:rPr>
              <a:t>Pros</a:t>
            </a:r>
            <a:endParaRPr sz="1733" dirty="0">
              <a:latin typeface="Calibri"/>
              <a:ea typeface="Calibri"/>
              <a:cs typeface="Calibri"/>
              <a:sym typeface="Calibri"/>
            </a:endParaRPr>
          </a:p>
          <a:p>
            <a:pPr marL="626518" lvl="1" indent="-203195">
              <a:spcBef>
                <a:spcPts val="400"/>
              </a:spcBef>
              <a:buSzPts val="1800"/>
              <a:buFont typeface="Arial"/>
              <a:buChar char="•"/>
            </a:pPr>
            <a:r>
              <a:rPr lang="en" sz="2400" dirty="0">
                <a:latin typeface="Calibri"/>
                <a:ea typeface="Calibri"/>
                <a:cs typeface="Calibri"/>
                <a:sym typeface="Calibri"/>
              </a:rPr>
              <a:t>Each phase has specific deliverables and a review process.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Phases are processed and completed one at a time.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Best for small projects where requirements are very well understood.</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 It reinforces “define before design” and “design before code”.</a:t>
            </a:r>
            <a:endParaRPr sz="1600" dirty="0"/>
          </a:p>
          <a:p>
            <a:pPr marL="203195" indent="-203195">
              <a:buSzPts val="1600"/>
              <a:buFont typeface="Arial"/>
              <a:buChar char="•"/>
            </a:pPr>
            <a:r>
              <a:rPr lang="en" sz="2133" dirty="0">
                <a:latin typeface="Calibri"/>
                <a:ea typeface="Calibri"/>
                <a:cs typeface="Calibri"/>
                <a:sym typeface="Calibri"/>
              </a:rPr>
              <a:t>Cons</a:t>
            </a:r>
            <a:endParaRPr sz="1733" dirty="0">
              <a:latin typeface="Calibri"/>
              <a:ea typeface="Calibri"/>
              <a:cs typeface="Calibri"/>
              <a:sym typeface="Calibri"/>
            </a:endParaRPr>
          </a:p>
          <a:p>
            <a:pPr marL="626518" lvl="1" indent="-203195">
              <a:spcBef>
                <a:spcPts val="400"/>
              </a:spcBef>
              <a:buSzPts val="1800"/>
              <a:buFont typeface="Arial"/>
              <a:buChar char="•"/>
            </a:pPr>
            <a:r>
              <a:rPr lang="en" sz="2400" dirty="0">
                <a:latin typeface="Calibri"/>
                <a:ea typeface="Calibri"/>
                <a:cs typeface="Calibri"/>
                <a:sym typeface="Calibri"/>
              </a:rPr>
              <a:t>Adjusting scope during the life cycle can kill a project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No working software is produced until late during the life cycle.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 High amounts of risk and uncertainty.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Poor model for long and ongoing projects. </a:t>
            </a:r>
            <a:endParaRPr sz="1600" dirty="0"/>
          </a:p>
          <a:p>
            <a:pPr marL="626518" lvl="1" indent="-203195">
              <a:spcBef>
                <a:spcPts val="400"/>
              </a:spcBef>
              <a:buSzPts val="1800"/>
              <a:buFont typeface="Arial"/>
              <a:buChar char="•"/>
            </a:pPr>
            <a:r>
              <a:rPr lang="en" sz="2400" dirty="0">
                <a:latin typeface="Calibri"/>
                <a:ea typeface="Calibri"/>
                <a:cs typeface="Calibri"/>
                <a:sym typeface="Calibri"/>
              </a:rPr>
              <a:t>Poor model if there is a high probability of change</a:t>
            </a:r>
            <a:endParaRPr sz="1600" dirty="0"/>
          </a:p>
          <a:p>
            <a:pPr marL="626518" lvl="1" indent="-203195">
              <a:spcBef>
                <a:spcPts val="400"/>
              </a:spcBef>
              <a:spcAft>
                <a:spcPts val="2133"/>
              </a:spcAft>
              <a:buSzPts val="1800"/>
              <a:buFont typeface="Arial"/>
              <a:buChar char="•"/>
            </a:pPr>
            <a:r>
              <a:rPr lang="en" sz="2400" dirty="0">
                <a:latin typeface="Calibri"/>
                <a:ea typeface="Calibri"/>
                <a:cs typeface="Calibri"/>
                <a:sym typeface="Calibri"/>
              </a:rPr>
              <a:t> The end of the project can be far removed from the beginning in which the initial requirements were specified</a:t>
            </a:r>
            <a:endParaRPr sz="1600" dirty="0"/>
          </a:p>
        </p:txBody>
      </p:sp>
      <p:sp>
        <p:nvSpPr>
          <p:cNvPr id="3" name="Footer Placeholder 2">
            <a:extLst>
              <a:ext uri="{FF2B5EF4-FFF2-40B4-BE49-F238E27FC236}">
                <a16:creationId xmlns:a16="http://schemas.microsoft.com/office/drawing/2014/main" id="{3939074F-C2C0-4A96-963D-F5D1E33C991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25A468C-54DE-48EB-B01D-04CA5C9EC7F0}"/>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523</a:t>
            </a:fld>
            <a:endParaRPr lang="en"/>
          </a:p>
        </p:txBody>
      </p:sp>
    </p:spTree>
    <p:extLst>
      <p:ext uri="{BB962C8B-B14F-4D97-AF65-F5344CB8AC3E}">
        <p14:creationId xmlns:p14="http://schemas.microsoft.com/office/powerpoint/2010/main" val="152973499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21"/>
          <p:cNvSpPr txBox="1">
            <a:spLocks noGrp="1"/>
          </p:cNvSpPr>
          <p:nvPr>
            <p:ph type="title"/>
          </p:nvPr>
        </p:nvSpPr>
        <p:spPr>
          <a:xfrm>
            <a:off x="838200" y="351192"/>
            <a:ext cx="10515600" cy="1325600"/>
          </a:xfrm>
          <a:prstGeom prst="rect">
            <a:avLst/>
          </a:prstGeom>
          <a:noFill/>
          <a:ln>
            <a:noFill/>
          </a:ln>
        </p:spPr>
        <p:txBody>
          <a:bodyPr spcFirstLastPara="1" wrap="square" lIns="100767" tIns="50367" rIns="100767" bIns="50367" anchor="ctr" anchorCtr="0">
            <a:noAutofit/>
          </a:bodyPr>
          <a:lstStyle/>
          <a:p>
            <a:r>
              <a:rPr lang="en" dirty="0"/>
              <a:t>Prototyping</a:t>
            </a:r>
            <a:endParaRPr sz="1600" dirty="0"/>
          </a:p>
        </p:txBody>
      </p:sp>
      <p:sp>
        <p:nvSpPr>
          <p:cNvPr id="3" name="Footer Placeholder 2">
            <a:extLst>
              <a:ext uri="{FF2B5EF4-FFF2-40B4-BE49-F238E27FC236}">
                <a16:creationId xmlns:a16="http://schemas.microsoft.com/office/drawing/2014/main" id="{4121EDEB-3ADB-4620-8FA5-634FBA6C48FD}"/>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DB708E70-098F-4EF6-BB07-1E637435CC0B}"/>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524</a:t>
            </a:fld>
            <a:endParaRPr lang="en"/>
          </a:p>
        </p:txBody>
      </p:sp>
      <p:pic>
        <p:nvPicPr>
          <p:cNvPr id="1056" name="Google Shape;1056;p121"/>
          <p:cNvPicPr preferRelativeResize="0"/>
          <p:nvPr/>
        </p:nvPicPr>
        <p:blipFill rotWithShape="1">
          <a:blip r:embed="rId3">
            <a:alphaModFix/>
          </a:blip>
          <a:srcRect/>
          <a:stretch/>
        </p:blipFill>
        <p:spPr>
          <a:xfrm>
            <a:off x="812801" y="1506071"/>
            <a:ext cx="7174007" cy="4089184"/>
          </a:xfrm>
          <a:prstGeom prst="rect">
            <a:avLst/>
          </a:prstGeom>
          <a:noFill/>
          <a:ln>
            <a:noFill/>
          </a:ln>
        </p:spPr>
      </p:pic>
      <p:sp>
        <p:nvSpPr>
          <p:cNvPr id="1057" name="Google Shape;1057;p121"/>
          <p:cNvSpPr txBox="1"/>
          <p:nvPr/>
        </p:nvSpPr>
        <p:spPr>
          <a:xfrm>
            <a:off x="812800" y="5795683"/>
            <a:ext cx="9042400" cy="320400"/>
          </a:xfrm>
          <a:prstGeom prst="rect">
            <a:avLst/>
          </a:prstGeom>
          <a:noFill/>
          <a:ln>
            <a:noFill/>
          </a:ln>
        </p:spPr>
        <p:txBody>
          <a:bodyPr spcFirstLastPara="1" wrap="square" lIns="100767" tIns="50367" rIns="100767" bIns="50367" anchor="t" anchorCtr="0">
            <a:noAutofit/>
          </a:bodyPr>
          <a:lstStyle/>
          <a:p>
            <a:r>
              <a:rPr lang="en" sz="2000">
                <a:solidFill>
                  <a:schemeClr val="dk1"/>
                </a:solidFill>
                <a:latin typeface="Calibri"/>
                <a:ea typeface="Calibri"/>
                <a:cs typeface="Calibri"/>
                <a:sym typeface="Calibri"/>
              </a:rPr>
              <a:t>Image Source:  https://qastation.wordpress.com/tag/sdlc/page/2/</a:t>
            </a:r>
            <a:endParaRPr sz="1600"/>
          </a:p>
        </p:txBody>
      </p:sp>
    </p:spTree>
    <p:extLst>
      <p:ext uri="{BB962C8B-B14F-4D97-AF65-F5344CB8AC3E}">
        <p14:creationId xmlns:p14="http://schemas.microsoft.com/office/powerpoint/2010/main" val="195527698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22"/>
          <p:cNvSpPr txBox="1">
            <a:spLocks noGrp="1"/>
          </p:cNvSpPr>
          <p:nvPr>
            <p:ph type="title"/>
          </p:nvPr>
        </p:nvSpPr>
        <p:spPr>
          <a:xfrm>
            <a:off x="812800" y="100853"/>
            <a:ext cx="10566400" cy="813600"/>
          </a:xfrm>
          <a:prstGeom prst="rect">
            <a:avLst/>
          </a:prstGeom>
          <a:noFill/>
          <a:ln>
            <a:noFill/>
          </a:ln>
        </p:spPr>
        <p:txBody>
          <a:bodyPr spcFirstLastPara="1" wrap="square" lIns="100767" tIns="50367" rIns="100767" bIns="50367" anchor="ctr" anchorCtr="0">
            <a:noAutofit/>
          </a:bodyPr>
          <a:lstStyle/>
          <a:p>
            <a:pPr>
              <a:buSzPts val="2900"/>
            </a:pPr>
            <a:r>
              <a:rPr lang="en" sz="3867" dirty="0"/>
              <a:t>Pros and Cons of Prototyping</a:t>
            </a:r>
            <a:endParaRPr sz="1600" dirty="0"/>
          </a:p>
        </p:txBody>
      </p:sp>
      <p:sp>
        <p:nvSpPr>
          <p:cNvPr id="3" name="Footer Placeholder 2">
            <a:extLst>
              <a:ext uri="{FF2B5EF4-FFF2-40B4-BE49-F238E27FC236}">
                <a16:creationId xmlns:a16="http://schemas.microsoft.com/office/drawing/2014/main" id="{221EB610-ACE4-4501-8E4D-1B755044C89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2A71B27-ACDD-4BBC-8665-39074B5D2271}"/>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525</a:t>
            </a:fld>
            <a:endParaRPr lang="en"/>
          </a:p>
        </p:txBody>
      </p:sp>
      <p:sp>
        <p:nvSpPr>
          <p:cNvPr id="1065" name="Google Shape;1065;p122"/>
          <p:cNvSpPr txBox="1"/>
          <p:nvPr/>
        </p:nvSpPr>
        <p:spPr>
          <a:xfrm>
            <a:off x="1847273" y="1479176"/>
            <a:ext cx="9698000" cy="4426400"/>
          </a:xfrm>
          <a:prstGeom prst="rect">
            <a:avLst/>
          </a:prstGeom>
          <a:noFill/>
          <a:ln>
            <a:noFill/>
          </a:ln>
        </p:spPr>
        <p:txBody>
          <a:bodyPr spcFirstLastPara="1" wrap="square" lIns="100767" tIns="50367" rIns="100767" bIns="50367" anchor="t" anchorCtr="0">
            <a:noAutofit/>
          </a:bodyPr>
          <a:lstStyle/>
          <a:p>
            <a:r>
              <a:rPr lang="en" sz="2400">
                <a:solidFill>
                  <a:schemeClr val="dk1"/>
                </a:solidFill>
                <a:latin typeface="Calibri"/>
                <a:ea typeface="Calibri"/>
                <a:cs typeface="Calibri"/>
                <a:sym typeface="Calibri"/>
              </a:rPr>
              <a:t>Pros</a:t>
            </a:r>
            <a:endParaRPr sz="1600"/>
          </a:p>
          <a:p>
            <a:r>
              <a:rPr lang="en" sz="2000">
                <a:solidFill>
                  <a:schemeClr val="dk1"/>
                </a:solidFill>
                <a:latin typeface="Calibri"/>
                <a:ea typeface="Calibri"/>
                <a:cs typeface="Calibri"/>
                <a:sym typeface="Calibri"/>
              </a:rPr>
              <a:t>The software designer and implementer can obtain feedback from the users early in the project</a:t>
            </a:r>
            <a:endParaRPr sz="1600"/>
          </a:p>
          <a:p>
            <a:r>
              <a:rPr lang="en" sz="2000">
                <a:solidFill>
                  <a:schemeClr val="dk1"/>
                </a:solidFill>
                <a:latin typeface="Calibri"/>
                <a:ea typeface="Calibri"/>
                <a:cs typeface="Calibri"/>
                <a:sym typeface="Calibri"/>
              </a:rPr>
              <a:t>The client and the contractor can compare if the software made matches the software specification, according to which the software program is built.</a:t>
            </a:r>
            <a:endParaRPr sz="1600"/>
          </a:p>
          <a:p>
            <a:r>
              <a:rPr lang="en" sz="2000">
                <a:solidFill>
                  <a:schemeClr val="dk1"/>
                </a:solidFill>
                <a:latin typeface="Calibri"/>
                <a:ea typeface="Calibri"/>
                <a:cs typeface="Calibri"/>
                <a:sym typeface="Calibri"/>
              </a:rPr>
              <a:t>It also allows the software engineer some insight into the accuracy of initial project estimates and whether the deadlines and milestones proposed can be successfully met.</a:t>
            </a:r>
            <a:endParaRPr sz="1600"/>
          </a:p>
          <a:p>
            <a:r>
              <a:rPr lang="en" sz="2400">
                <a:solidFill>
                  <a:schemeClr val="dk1"/>
                </a:solidFill>
                <a:latin typeface="Calibri"/>
                <a:ea typeface="Calibri"/>
                <a:cs typeface="Calibri"/>
                <a:sym typeface="Calibri"/>
              </a:rPr>
              <a:t>Cons</a:t>
            </a:r>
            <a:endParaRPr sz="1600"/>
          </a:p>
          <a:p>
            <a:pPr marL="507987" lvl="1"/>
            <a:r>
              <a:rPr lang="en" sz="2400">
                <a:solidFill>
                  <a:schemeClr val="dk1"/>
                </a:solidFill>
                <a:latin typeface="Calibri"/>
                <a:ea typeface="Calibri"/>
                <a:cs typeface="Calibri"/>
                <a:sym typeface="Calibri"/>
              </a:rPr>
              <a:t>Clients rarely understand all the ramifications of proposed changes</a:t>
            </a:r>
            <a:endParaRPr sz="1600"/>
          </a:p>
          <a:p>
            <a:pPr marL="507987" lvl="1"/>
            <a:r>
              <a:rPr lang="en" sz="2400">
                <a:solidFill>
                  <a:schemeClr val="dk1"/>
                </a:solidFill>
                <a:latin typeface="Calibri"/>
                <a:ea typeface="Calibri"/>
                <a:cs typeface="Calibri"/>
                <a:sym typeface="Calibri"/>
              </a:rPr>
              <a:t>Developers may use shortcuts to create the prototype and sometimes do not formalize their processes for the actual product</a:t>
            </a:r>
            <a:endParaRPr sz="1600"/>
          </a:p>
          <a:p>
            <a:pPr marL="507987" lvl="1"/>
            <a:endParaRPr sz="2400">
              <a:solidFill>
                <a:schemeClr val="dk1"/>
              </a:solidFill>
              <a:latin typeface="Calibri"/>
              <a:ea typeface="Calibri"/>
              <a:cs typeface="Calibri"/>
              <a:sym typeface="Calibri"/>
            </a:endParaRPr>
          </a:p>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5427020"/>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3"/>
          <p:cNvSpPr txBox="1">
            <a:spLocks noGrp="1"/>
          </p:cNvSpPr>
          <p:nvPr>
            <p:ph type="title"/>
          </p:nvPr>
        </p:nvSpPr>
        <p:spPr>
          <a:xfrm>
            <a:off x="838200" y="60325"/>
            <a:ext cx="10515600" cy="1325600"/>
          </a:xfrm>
          <a:prstGeom prst="rect">
            <a:avLst/>
          </a:prstGeom>
          <a:noFill/>
          <a:ln>
            <a:noFill/>
          </a:ln>
        </p:spPr>
        <p:txBody>
          <a:bodyPr spcFirstLastPara="1" wrap="square" lIns="100767" tIns="50367" rIns="100767" bIns="50367" anchor="ctr" anchorCtr="0">
            <a:noAutofit/>
          </a:bodyPr>
          <a:lstStyle/>
          <a:p>
            <a:r>
              <a:rPr lang="en" dirty="0"/>
              <a:t>Spiral</a:t>
            </a:r>
            <a:endParaRPr sz="1600" dirty="0"/>
          </a:p>
        </p:txBody>
      </p:sp>
      <p:pic>
        <p:nvPicPr>
          <p:cNvPr id="1073" name="Google Shape;1073;p123"/>
          <p:cNvPicPr preferRelativeResize="0">
            <a:picLocks noGrp="1"/>
          </p:cNvPicPr>
          <p:nvPr>
            <p:ph idx="1"/>
          </p:nvPr>
        </p:nvPicPr>
        <p:blipFill rotWithShape="1">
          <a:blip r:embed="rId3">
            <a:alphaModFix/>
          </a:blip>
          <a:stretch/>
        </p:blipFill>
        <p:spPr>
          <a:xfrm>
            <a:off x="2681287" y="1962944"/>
            <a:ext cx="6829425" cy="4076700"/>
          </a:xfrm>
          <a:prstGeom prst="rect">
            <a:avLst/>
          </a:prstGeom>
          <a:noFill/>
          <a:ln>
            <a:noFill/>
          </a:ln>
        </p:spPr>
      </p:pic>
      <p:sp>
        <p:nvSpPr>
          <p:cNvPr id="3" name="Footer Placeholder 2">
            <a:extLst>
              <a:ext uri="{FF2B5EF4-FFF2-40B4-BE49-F238E27FC236}">
                <a16:creationId xmlns:a16="http://schemas.microsoft.com/office/drawing/2014/main" id="{34D4C65D-248B-437B-ABFB-B1F0541CC614}"/>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B363733-36DE-4348-8990-66E170E12B4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526</a:t>
            </a:fld>
            <a:endParaRPr lang="en"/>
          </a:p>
        </p:txBody>
      </p:sp>
    </p:spTree>
    <p:extLst>
      <p:ext uri="{BB962C8B-B14F-4D97-AF65-F5344CB8AC3E}">
        <p14:creationId xmlns:p14="http://schemas.microsoft.com/office/powerpoint/2010/main" val="395934992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Pros and Cons of Spiral</a:t>
            </a:r>
            <a:endParaRPr sz="1600" dirty="0"/>
          </a:p>
        </p:txBody>
      </p:sp>
      <p:sp>
        <p:nvSpPr>
          <p:cNvPr id="1081" name="Google Shape;1081;p124"/>
          <p:cNvSpPr txBox="1">
            <a:spLocks noGrp="1"/>
          </p:cNvSpPr>
          <p:nvPr>
            <p:ph idx="1"/>
          </p:nvPr>
        </p:nvSpPr>
        <p:spPr>
          <a:xfrm>
            <a:off x="0" y="0"/>
            <a:ext cx="3636400" cy="2647200"/>
          </a:xfrm>
          <a:prstGeom prst="rect">
            <a:avLst/>
          </a:prstGeom>
          <a:noFill/>
          <a:ln>
            <a:noFill/>
          </a:ln>
        </p:spPr>
        <p:txBody>
          <a:bodyPr spcFirstLastPara="1" wrap="square" lIns="100767" tIns="50367" rIns="100767" bIns="50367" anchor="t" anchorCtr="0">
            <a:noAutofit/>
          </a:bodyPr>
          <a:lstStyle/>
          <a:p>
            <a:pPr marL="626518" lvl="1" indent="-169329">
              <a:lnSpc>
                <a:spcPct val="70000"/>
              </a:lnSpc>
              <a:spcBef>
                <a:spcPts val="0"/>
              </a:spcBef>
              <a:spcAft>
                <a:spcPts val="2133"/>
              </a:spcAft>
              <a:buSzPts val="500"/>
              <a:buNone/>
            </a:pPr>
            <a:endParaRPr sz="667">
              <a:latin typeface="Calibri"/>
              <a:ea typeface="Calibri"/>
              <a:cs typeface="Calibri"/>
              <a:sym typeface="Calibri"/>
            </a:endParaRPr>
          </a:p>
        </p:txBody>
      </p:sp>
      <p:sp>
        <p:nvSpPr>
          <p:cNvPr id="3" name="Footer Placeholder 2">
            <a:extLst>
              <a:ext uri="{FF2B5EF4-FFF2-40B4-BE49-F238E27FC236}">
                <a16:creationId xmlns:a16="http://schemas.microsoft.com/office/drawing/2014/main" id="{DFE05CCD-EF87-4334-BD27-FB0F9820CFEF}"/>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337842EB-26E6-40F1-A6F6-E3DF57DFBAFC}"/>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527</a:t>
            </a:fld>
            <a:endParaRPr lang="en"/>
          </a:p>
        </p:txBody>
      </p:sp>
      <p:sp>
        <p:nvSpPr>
          <p:cNvPr id="1082" name="Google Shape;1082;p124"/>
          <p:cNvSpPr txBox="1"/>
          <p:nvPr/>
        </p:nvSpPr>
        <p:spPr>
          <a:xfrm>
            <a:off x="1570181" y="1690689"/>
            <a:ext cx="8035600" cy="3352000"/>
          </a:xfrm>
          <a:prstGeom prst="rect">
            <a:avLst/>
          </a:prstGeom>
          <a:noFill/>
          <a:ln>
            <a:noFill/>
          </a:ln>
        </p:spPr>
        <p:txBody>
          <a:bodyPr spcFirstLastPara="1" wrap="square" lIns="100767" tIns="50367" rIns="100767" bIns="50367" anchor="t" anchorCtr="0">
            <a:noAutofit/>
          </a:bodyPr>
          <a:lstStyle/>
          <a:p>
            <a:r>
              <a:rPr lang="en" sz="2400">
                <a:solidFill>
                  <a:schemeClr val="dk1"/>
                </a:solidFill>
                <a:latin typeface="Calibri"/>
                <a:ea typeface="Calibri"/>
                <a:cs typeface="Calibri"/>
                <a:sym typeface="Calibri"/>
              </a:rPr>
              <a:t>Pros</a:t>
            </a:r>
            <a:endParaRPr sz="1600"/>
          </a:p>
          <a:p>
            <a:pPr marL="507987" lvl="1"/>
            <a:r>
              <a:rPr lang="en" sz="2400">
                <a:solidFill>
                  <a:schemeClr val="dk1"/>
                </a:solidFill>
                <a:latin typeface="Calibri"/>
                <a:ea typeface="Calibri"/>
                <a:cs typeface="Calibri"/>
                <a:sym typeface="Calibri"/>
              </a:rPr>
              <a:t>High amount of risk analysis </a:t>
            </a:r>
            <a:endParaRPr sz="1600"/>
          </a:p>
          <a:p>
            <a:pPr marL="507987" lvl="1"/>
            <a:r>
              <a:rPr lang="en" sz="2400">
                <a:solidFill>
                  <a:schemeClr val="dk1"/>
                </a:solidFill>
                <a:latin typeface="Calibri"/>
                <a:ea typeface="Calibri"/>
                <a:cs typeface="Calibri"/>
                <a:sym typeface="Calibri"/>
              </a:rPr>
              <a:t>Good for large and mission-critical projects. </a:t>
            </a:r>
            <a:endParaRPr sz="1600"/>
          </a:p>
          <a:p>
            <a:pPr marL="507987" lvl="1"/>
            <a:r>
              <a:rPr lang="en" sz="2400">
                <a:solidFill>
                  <a:schemeClr val="dk1"/>
                </a:solidFill>
                <a:latin typeface="Calibri"/>
                <a:ea typeface="Calibri"/>
                <a:cs typeface="Calibri"/>
                <a:sym typeface="Calibri"/>
              </a:rPr>
              <a:t>Software is produced early in the software life cycle</a:t>
            </a:r>
            <a:endParaRPr sz="1600"/>
          </a:p>
          <a:p>
            <a:r>
              <a:rPr lang="en" sz="2400">
                <a:solidFill>
                  <a:schemeClr val="dk1"/>
                </a:solidFill>
                <a:latin typeface="Calibri"/>
                <a:ea typeface="Calibri"/>
                <a:cs typeface="Calibri"/>
                <a:sym typeface="Calibri"/>
              </a:rPr>
              <a:t>Cons</a:t>
            </a:r>
            <a:endParaRPr sz="1600"/>
          </a:p>
          <a:p>
            <a:pPr marL="507987" lvl="1"/>
            <a:r>
              <a:rPr lang="en" sz="2400">
                <a:solidFill>
                  <a:schemeClr val="dk1"/>
                </a:solidFill>
                <a:latin typeface="Calibri"/>
                <a:ea typeface="Calibri"/>
                <a:cs typeface="Calibri"/>
                <a:sym typeface="Calibri"/>
              </a:rPr>
              <a:t>Can be a costly model to use. </a:t>
            </a:r>
            <a:endParaRPr sz="1600"/>
          </a:p>
          <a:p>
            <a:pPr marL="507987" lvl="1"/>
            <a:r>
              <a:rPr lang="en" sz="2400">
                <a:solidFill>
                  <a:schemeClr val="dk1"/>
                </a:solidFill>
                <a:latin typeface="Calibri"/>
                <a:ea typeface="Calibri"/>
                <a:cs typeface="Calibri"/>
                <a:sym typeface="Calibri"/>
              </a:rPr>
              <a:t>Risk analysis requires highly specific expertise. </a:t>
            </a:r>
            <a:endParaRPr sz="1600"/>
          </a:p>
          <a:p>
            <a:pPr marL="507987" lvl="1"/>
            <a:r>
              <a:rPr lang="en" sz="2400">
                <a:solidFill>
                  <a:schemeClr val="dk1"/>
                </a:solidFill>
                <a:latin typeface="Calibri"/>
                <a:ea typeface="Calibri"/>
                <a:cs typeface="Calibri"/>
                <a:sym typeface="Calibri"/>
              </a:rPr>
              <a:t> Project’s success is highly dependent on the risk analysis phase. </a:t>
            </a:r>
            <a:endParaRPr sz="1600"/>
          </a:p>
          <a:p>
            <a:pPr marL="507987" lvl="1"/>
            <a:r>
              <a:rPr lang="en" sz="2400">
                <a:solidFill>
                  <a:schemeClr val="dk1"/>
                </a:solidFill>
                <a:latin typeface="Calibri"/>
                <a:ea typeface="Calibri"/>
                <a:cs typeface="Calibri"/>
                <a:sym typeface="Calibri"/>
              </a:rPr>
              <a:t>Doesn’t work well for smaller projects.</a:t>
            </a:r>
            <a:endParaRPr sz="1600"/>
          </a:p>
          <a:p>
            <a:endParaRPr sz="2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875198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2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Agile</a:t>
            </a:r>
            <a:endParaRPr sz="1600" dirty="0"/>
          </a:p>
        </p:txBody>
      </p:sp>
      <p:sp>
        <p:nvSpPr>
          <p:cNvPr id="3" name="Footer Placeholder 2">
            <a:extLst>
              <a:ext uri="{FF2B5EF4-FFF2-40B4-BE49-F238E27FC236}">
                <a16:creationId xmlns:a16="http://schemas.microsoft.com/office/drawing/2014/main" id="{CF0E1934-ADA1-427E-BA05-ED9333129574}"/>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EABD13C0-5D94-4491-B316-DABC56008FB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528</a:t>
            </a:fld>
            <a:endParaRPr lang="en"/>
          </a:p>
        </p:txBody>
      </p:sp>
      <p:pic>
        <p:nvPicPr>
          <p:cNvPr id="1090" name="Google Shape;1090;p125"/>
          <p:cNvPicPr preferRelativeResize="0"/>
          <p:nvPr/>
        </p:nvPicPr>
        <p:blipFill rotWithShape="1">
          <a:blip r:embed="rId3">
            <a:alphaModFix/>
          </a:blip>
          <a:srcRect/>
          <a:stretch/>
        </p:blipFill>
        <p:spPr>
          <a:xfrm>
            <a:off x="1016001" y="1173179"/>
            <a:ext cx="6804212" cy="4770421"/>
          </a:xfrm>
          <a:prstGeom prst="rect">
            <a:avLst/>
          </a:prstGeom>
          <a:noFill/>
          <a:ln>
            <a:noFill/>
          </a:ln>
        </p:spPr>
      </p:pic>
    </p:spTree>
    <p:extLst>
      <p:ext uri="{BB962C8B-B14F-4D97-AF65-F5344CB8AC3E}">
        <p14:creationId xmlns:p14="http://schemas.microsoft.com/office/powerpoint/2010/main" val="295591649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300"/>
            </a:pPr>
            <a:r>
              <a:rPr lang="en" sz="3067" dirty="0"/>
              <a:t>THE SDLC (Software/Systems Development Lifecycle)</a:t>
            </a:r>
            <a:endParaRPr sz="1600" dirty="0"/>
          </a:p>
        </p:txBody>
      </p:sp>
      <p:sp>
        <p:nvSpPr>
          <p:cNvPr id="1097" name="Google Shape;1097;p126"/>
          <p:cNvSpPr txBox="1">
            <a:spLocks noGrp="1"/>
          </p:cNvSpPr>
          <p:nvPr>
            <p:ph idx="1"/>
          </p:nvPr>
        </p:nvSpPr>
        <p:spPr>
          <a:xfrm>
            <a:off x="694667" y="1543968"/>
            <a:ext cx="10515600" cy="3846000"/>
          </a:xfrm>
          <a:prstGeom prst="rect">
            <a:avLst/>
          </a:prstGeom>
          <a:noFill/>
          <a:ln>
            <a:noFill/>
          </a:ln>
        </p:spPr>
        <p:txBody>
          <a:bodyPr spcFirstLastPara="1" wrap="square" lIns="100767" tIns="50367" rIns="100767" bIns="50367" anchor="t" anchorCtr="0">
            <a:noAutofit/>
          </a:bodyPr>
          <a:lstStyle/>
          <a:p>
            <a:pPr marL="203195" indent="-186262">
              <a:spcBef>
                <a:spcPts val="0"/>
              </a:spcBef>
              <a:buSzPts val="1600"/>
              <a:buFont typeface="Arial"/>
              <a:buChar char="•"/>
            </a:pPr>
            <a:r>
              <a:rPr lang="en" sz="2133">
                <a:latin typeface="Calibri"/>
                <a:ea typeface="Calibri"/>
                <a:cs typeface="Calibri"/>
                <a:sym typeface="Calibri"/>
              </a:rPr>
              <a:t>Planning and Requirements analysis:  All business requirements should be defined and risks should be identified</a:t>
            </a:r>
            <a:endParaRPr sz="2133"/>
          </a:p>
          <a:p>
            <a:pPr marL="203195" indent="-186262">
              <a:buSzPts val="1600"/>
              <a:buFont typeface="Arial"/>
              <a:buChar char="•"/>
            </a:pPr>
            <a:r>
              <a:rPr lang="en" sz="2133">
                <a:latin typeface="Calibri"/>
                <a:ea typeface="Calibri"/>
                <a:cs typeface="Calibri"/>
                <a:sym typeface="Calibri"/>
              </a:rPr>
              <a:t>Analyzing/Defining:  Clearly defines the requirements, such as language and platform through a requirement specification document</a:t>
            </a:r>
            <a:endParaRPr sz="2133"/>
          </a:p>
          <a:p>
            <a:pPr marL="203195" indent="-186262">
              <a:buSzPts val="1600"/>
              <a:buFont typeface="Arial"/>
              <a:buChar char="•"/>
            </a:pPr>
            <a:r>
              <a:rPr lang="en" sz="2133">
                <a:latin typeface="Calibri"/>
                <a:ea typeface="Calibri"/>
                <a:cs typeface="Calibri"/>
                <a:sym typeface="Calibri"/>
              </a:rPr>
              <a:t>Designing:  Specifies hardware and system requirements and helps determining overall architecture</a:t>
            </a:r>
            <a:endParaRPr sz="2133"/>
          </a:p>
          <a:p>
            <a:pPr marL="203195" indent="-186262">
              <a:buSzPts val="1600"/>
              <a:buFont typeface="Arial"/>
              <a:buChar char="•"/>
            </a:pPr>
            <a:r>
              <a:rPr lang="en" sz="2133">
                <a:latin typeface="Calibri"/>
                <a:ea typeface="Calibri"/>
                <a:cs typeface="Calibri"/>
                <a:sym typeface="Calibri"/>
              </a:rPr>
              <a:t>Developing:  Work is divided into modules and the actual coding starts</a:t>
            </a:r>
            <a:endParaRPr sz="2133"/>
          </a:p>
          <a:p>
            <a:pPr marL="203195" indent="-186262">
              <a:buSzPts val="1600"/>
              <a:buFont typeface="Arial"/>
              <a:buChar char="•"/>
            </a:pPr>
            <a:r>
              <a:rPr lang="en" sz="2133">
                <a:latin typeface="Calibri"/>
                <a:ea typeface="Calibri"/>
                <a:cs typeface="Calibri"/>
                <a:sym typeface="Calibri"/>
              </a:rPr>
              <a:t>Testing: Code is tested against requirements: Unit testing, integration testing, system testing and user acceptance testing, certification and authorization</a:t>
            </a:r>
            <a:endParaRPr sz="2133"/>
          </a:p>
          <a:p>
            <a:pPr marL="203195" indent="-186262">
              <a:buSzPts val="1600"/>
              <a:buFont typeface="Arial"/>
              <a:buChar char="•"/>
            </a:pPr>
            <a:r>
              <a:rPr lang="en" sz="2133">
                <a:latin typeface="Calibri"/>
                <a:ea typeface="Calibri"/>
                <a:cs typeface="Calibri"/>
                <a:sym typeface="Calibri"/>
              </a:rPr>
              <a:t>Implement/Operate:  Install systems in production enviromment</a:t>
            </a:r>
            <a:endParaRPr sz="2133">
              <a:latin typeface="Calibri"/>
              <a:ea typeface="Calibri"/>
              <a:cs typeface="Calibri"/>
              <a:sym typeface="Calibri"/>
            </a:endParaRPr>
          </a:p>
          <a:p>
            <a:pPr marL="203195" indent="-186262">
              <a:spcAft>
                <a:spcPts val="2133"/>
              </a:spcAft>
              <a:buSzPts val="1600"/>
              <a:buFont typeface="Arial"/>
              <a:buChar char="•"/>
            </a:pPr>
            <a:r>
              <a:rPr lang="en" sz="2133">
                <a:latin typeface="Calibri"/>
                <a:ea typeface="Calibri"/>
                <a:cs typeface="Calibri"/>
                <a:sym typeface="Calibri"/>
              </a:rPr>
              <a:t>Maintenance:  Continuous monitoring and updates as needed</a:t>
            </a:r>
            <a:endParaRPr sz="2133"/>
          </a:p>
        </p:txBody>
      </p:sp>
      <p:sp>
        <p:nvSpPr>
          <p:cNvPr id="3" name="Footer Placeholder 2">
            <a:extLst>
              <a:ext uri="{FF2B5EF4-FFF2-40B4-BE49-F238E27FC236}">
                <a16:creationId xmlns:a16="http://schemas.microsoft.com/office/drawing/2014/main" id="{183C0712-3AC4-4477-8A27-001EE4D590CA}"/>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C97D71F5-4BA1-45C7-B97F-50656FDB8E6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529</a:t>
            </a:fld>
            <a:endParaRPr lang="en"/>
          </a:p>
        </p:txBody>
      </p:sp>
    </p:spTree>
    <p:extLst>
      <p:ext uri="{BB962C8B-B14F-4D97-AF65-F5344CB8AC3E}">
        <p14:creationId xmlns:p14="http://schemas.microsoft.com/office/powerpoint/2010/main" val="1927925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8"/>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a:buSzPts val="2100"/>
            </a:pPr>
            <a:r>
              <a:rPr lang="en-US" sz="3733" dirty="0"/>
              <a:t>Three Lines of Risk-based Defense</a:t>
            </a:r>
            <a:endParaRPr sz="3733" b="0" dirty="0"/>
          </a:p>
        </p:txBody>
      </p:sp>
      <p:pic>
        <p:nvPicPr>
          <p:cNvPr id="6" name="Picture 5">
            <a:extLst>
              <a:ext uri="{FF2B5EF4-FFF2-40B4-BE49-F238E27FC236}">
                <a16:creationId xmlns:a16="http://schemas.microsoft.com/office/drawing/2014/main" id="{1B6994C2-358D-46B8-A15A-44AAB3B237DF}"/>
              </a:ext>
            </a:extLst>
          </p:cNvPr>
          <p:cNvPicPr>
            <a:picLocks noChangeAspect="1"/>
          </p:cNvPicPr>
          <p:nvPr/>
        </p:nvPicPr>
        <p:blipFill>
          <a:blip r:embed="rId3"/>
          <a:stretch>
            <a:fillRect/>
          </a:stretch>
        </p:blipFill>
        <p:spPr>
          <a:xfrm>
            <a:off x="2286000" y="1748140"/>
            <a:ext cx="7968343" cy="4176954"/>
          </a:xfrm>
          <a:prstGeom prst="rect">
            <a:avLst/>
          </a:prstGeom>
        </p:spPr>
      </p:pic>
    </p:spTree>
    <p:extLst>
      <p:ext uri="{BB962C8B-B14F-4D97-AF65-F5344CB8AC3E}">
        <p14:creationId xmlns:p14="http://schemas.microsoft.com/office/powerpoint/2010/main" val="3759645529"/>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4E3C4E-2350-428A-9A8C-5002B0ADDF6B}"/>
              </a:ext>
            </a:extLst>
          </p:cNvPr>
          <p:cNvPicPr>
            <a:picLocks noChangeAspect="1"/>
          </p:cNvPicPr>
          <p:nvPr/>
        </p:nvPicPr>
        <p:blipFill>
          <a:blip r:embed="rId2"/>
          <a:stretch>
            <a:fillRect/>
          </a:stretch>
        </p:blipFill>
        <p:spPr>
          <a:xfrm>
            <a:off x="2427248" y="1219194"/>
            <a:ext cx="7337503" cy="5138512"/>
          </a:xfrm>
          <a:prstGeom prst="rect">
            <a:avLst/>
          </a:prstGeom>
        </p:spPr>
      </p:pic>
    </p:spTree>
    <p:extLst>
      <p:ext uri="{BB962C8B-B14F-4D97-AF65-F5344CB8AC3E}">
        <p14:creationId xmlns:p14="http://schemas.microsoft.com/office/powerpoint/2010/main" val="2331476661"/>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2"/>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3" name="Google Shape;1103;p127"/>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OWASP</a:t>
            </a:r>
          </a:p>
        </p:txBody>
      </p:sp>
      <p:cxnSp>
        <p:nvCxnSpPr>
          <p:cNvPr id="88" name="Straight Connector 87">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485FB7DA-87F2-4860-A79C-FF7401D46B9A}"/>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531</a:t>
            </a:fld>
            <a:endParaRPr lang="en-US" sz="600">
              <a:solidFill>
                <a:srgbClr val="FFFFFF"/>
              </a:solidFill>
            </a:endParaRPr>
          </a:p>
        </p:txBody>
      </p:sp>
    </p:spTree>
    <p:extLst>
      <p:ext uri="{BB962C8B-B14F-4D97-AF65-F5344CB8AC3E}">
        <p14:creationId xmlns:p14="http://schemas.microsoft.com/office/powerpoint/2010/main" val="47390650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8"/>
          <p:cNvSpPr txBox="1">
            <a:spLocks noGrp="1"/>
          </p:cNvSpPr>
          <p:nvPr>
            <p:ph type="title"/>
          </p:nvPr>
        </p:nvSpPr>
        <p:spPr>
          <a:xfrm>
            <a:off x="812800" y="1580487"/>
            <a:ext cx="10566400" cy="1109200"/>
          </a:xfrm>
          <a:prstGeom prst="rect">
            <a:avLst/>
          </a:prstGeom>
          <a:noFill/>
          <a:ln>
            <a:noFill/>
          </a:ln>
        </p:spPr>
        <p:txBody>
          <a:bodyPr spcFirstLastPara="1" wrap="square" lIns="100767" tIns="50367" rIns="100767" bIns="50367" anchor="ctr" anchorCtr="0">
            <a:noAutofit/>
          </a:bodyPr>
          <a:lstStyle/>
          <a:p>
            <a:pPr>
              <a:buSzPts val="2900"/>
            </a:pPr>
            <a:r>
              <a:rPr lang="en" sz="3867" dirty="0"/>
              <a:t>OWASP (Open Web Application Security Project) Top Ten</a:t>
            </a:r>
            <a:endParaRPr sz="1600" dirty="0"/>
          </a:p>
        </p:txBody>
      </p:sp>
      <p:sp>
        <p:nvSpPr>
          <p:cNvPr id="1110" name="Google Shape;1110;p128"/>
          <p:cNvSpPr txBox="1">
            <a:spLocks noGrp="1"/>
          </p:cNvSpPr>
          <p:nvPr>
            <p:ph idx="1"/>
          </p:nvPr>
        </p:nvSpPr>
        <p:spPr>
          <a:xfrm>
            <a:off x="812800" y="2689412"/>
            <a:ext cx="10566400" cy="31128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OWASP is an international non-profit organization</a:t>
            </a:r>
            <a:endParaRPr sz="1600"/>
          </a:p>
          <a:p>
            <a:pPr marL="203195" indent="-194728">
              <a:buFont typeface="Arial"/>
              <a:buChar char="•"/>
            </a:pPr>
            <a:r>
              <a:rPr lang="en">
                <a:latin typeface="Calibri"/>
                <a:ea typeface="Calibri"/>
                <a:cs typeface="Calibri"/>
                <a:sym typeface="Calibri"/>
              </a:rPr>
              <a:t>OWASP (Open Web Application Security Project) Top Ten</a:t>
            </a:r>
            <a:endParaRPr sz="1600"/>
          </a:p>
          <a:p>
            <a:pPr marL="203195" indent="-194728">
              <a:buFont typeface="Arial"/>
              <a:buChar char="•"/>
            </a:pPr>
            <a:r>
              <a:rPr lang="en">
                <a:latin typeface="Calibri"/>
                <a:ea typeface="Calibri"/>
                <a:cs typeface="Calibri"/>
                <a:sym typeface="Calibri"/>
              </a:rPr>
              <a:t>Offers a broad consensus on the most common security flaws/exploits</a:t>
            </a:r>
            <a:endParaRPr sz="1600"/>
          </a:p>
          <a:p>
            <a:pPr marL="203195" indent="-194728">
              <a:spcAft>
                <a:spcPts val="2133"/>
              </a:spcAft>
              <a:buFont typeface="Arial"/>
              <a:buChar char="•"/>
            </a:pPr>
            <a:r>
              <a:rPr lang="en">
                <a:latin typeface="Calibri"/>
                <a:ea typeface="Calibri"/>
                <a:cs typeface="Calibri"/>
                <a:sym typeface="Calibri"/>
              </a:rPr>
              <a:t>Designed to raise awareness and the stress the need for security in web-based applications</a:t>
            </a:r>
            <a:endParaRPr sz="1600"/>
          </a:p>
        </p:txBody>
      </p:sp>
      <p:sp>
        <p:nvSpPr>
          <p:cNvPr id="3" name="Footer Placeholder 2">
            <a:extLst>
              <a:ext uri="{FF2B5EF4-FFF2-40B4-BE49-F238E27FC236}">
                <a16:creationId xmlns:a16="http://schemas.microsoft.com/office/drawing/2014/main" id="{14BC0929-B536-4644-983F-84E658A26F32}"/>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B23FE51-4E65-450B-83F1-9C1880FF966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532</a:t>
            </a:fld>
            <a:endParaRPr lang="en"/>
          </a:p>
        </p:txBody>
      </p:sp>
      <p:sp>
        <p:nvSpPr>
          <p:cNvPr id="1111" name="Google Shape;1111;p128"/>
          <p:cNvSpPr/>
          <p:nvPr/>
        </p:nvSpPr>
        <p:spPr>
          <a:xfrm>
            <a:off x="1320800" y="5587832"/>
            <a:ext cx="8839200" cy="350400"/>
          </a:xfrm>
          <a:prstGeom prst="rect">
            <a:avLst/>
          </a:prstGeom>
          <a:noFill/>
          <a:ln>
            <a:noFill/>
          </a:ln>
        </p:spPr>
        <p:txBody>
          <a:bodyPr spcFirstLastPara="1" wrap="square" lIns="100767" tIns="50367" rIns="100767" bIns="50367" anchor="t" anchorCtr="0">
            <a:noAutofit/>
          </a:bodyPr>
          <a:lstStyle/>
          <a:p>
            <a:r>
              <a:rPr lang="en" sz="2133">
                <a:solidFill>
                  <a:schemeClr val="dk1"/>
                </a:solidFill>
                <a:latin typeface="Calibri"/>
                <a:ea typeface="Calibri"/>
                <a:cs typeface="Calibri"/>
                <a:sym typeface="Calibri"/>
              </a:rPr>
              <a:t>https://www.owasp.org/index.php/About_OWASP</a:t>
            </a:r>
            <a:endParaRPr sz="1600"/>
          </a:p>
        </p:txBody>
      </p:sp>
    </p:spTree>
    <p:extLst>
      <p:ext uri="{BB962C8B-B14F-4D97-AF65-F5344CB8AC3E}">
        <p14:creationId xmlns:p14="http://schemas.microsoft.com/office/powerpoint/2010/main" val="18805401"/>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2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endParaRPr dirty="0"/>
          </a:p>
        </p:txBody>
      </p:sp>
      <p:sp>
        <p:nvSpPr>
          <p:cNvPr id="1119" name="Google Shape;1119;p129"/>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33866">
              <a:spcBef>
                <a:spcPts val="0"/>
              </a:spcBef>
              <a:spcAft>
                <a:spcPts val="2133"/>
              </a:spcAft>
              <a:buNone/>
            </a:pPr>
            <a:endParaRPr>
              <a:latin typeface="Calibri"/>
              <a:ea typeface="Calibri"/>
              <a:cs typeface="Calibri"/>
              <a:sym typeface="Calibri"/>
            </a:endParaRPr>
          </a:p>
        </p:txBody>
      </p:sp>
      <p:sp>
        <p:nvSpPr>
          <p:cNvPr id="2" name="Footer Placeholder 1">
            <a:extLst>
              <a:ext uri="{FF2B5EF4-FFF2-40B4-BE49-F238E27FC236}">
                <a16:creationId xmlns:a16="http://schemas.microsoft.com/office/drawing/2014/main" id="{369121D4-0246-42E6-BB0B-CDAA12BE315B}"/>
              </a:ext>
            </a:extLst>
          </p:cNvPr>
          <p:cNvSpPr>
            <a:spLocks noGrp="1"/>
          </p:cNvSpPr>
          <p:nvPr>
            <p:ph type="ftr" sz="quarter" idx="11"/>
          </p:nvPr>
        </p:nvSpPr>
        <p:spPr/>
        <p:txBody>
          <a:bodyPr/>
          <a:lstStyle/>
          <a:p>
            <a:endParaRPr lang="en-US"/>
          </a:p>
        </p:txBody>
      </p:sp>
      <p:sp>
        <p:nvSpPr>
          <p:cNvPr id="1120" name="Google Shape;1120;p12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533</a:t>
            </a:fld>
            <a:endParaRPr/>
          </a:p>
        </p:txBody>
      </p:sp>
      <p:pic>
        <p:nvPicPr>
          <p:cNvPr id="1121" name="Google Shape;1121;p129"/>
          <p:cNvPicPr preferRelativeResize="0"/>
          <p:nvPr/>
        </p:nvPicPr>
        <p:blipFill rotWithShape="1">
          <a:blip r:embed="rId3">
            <a:alphaModFix/>
          </a:blip>
          <a:srcRect/>
          <a:stretch/>
        </p:blipFill>
        <p:spPr>
          <a:xfrm>
            <a:off x="-101600" y="100853"/>
            <a:ext cx="12293597" cy="6803835"/>
          </a:xfrm>
          <a:prstGeom prst="rect">
            <a:avLst/>
          </a:prstGeom>
          <a:noFill/>
          <a:ln>
            <a:noFill/>
          </a:ln>
        </p:spPr>
      </p:pic>
    </p:spTree>
    <p:extLst>
      <p:ext uri="{BB962C8B-B14F-4D97-AF65-F5344CB8AC3E}">
        <p14:creationId xmlns:p14="http://schemas.microsoft.com/office/powerpoint/2010/main" val="4042894983"/>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78"/>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3D56E5F-9B50-4A10-9F9B-326A8DD49BA9}"/>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Object Oriented Programming</a:t>
            </a:r>
          </a:p>
        </p:txBody>
      </p:sp>
      <p:cxnSp>
        <p:nvCxnSpPr>
          <p:cNvPr id="2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4"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02B2DF26-6EF8-4052-8AB6-2FE5E191F73B}"/>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534</a:t>
            </a:fld>
            <a:endParaRPr lang="en-US" sz="600">
              <a:solidFill>
                <a:srgbClr val="FFFFFF"/>
              </a:solidFill>
            </a:endParaRPr>
          </a:p>
        </p:txBody>
      </p:sp>
    </p:spTree>
    <p:extLst>
      <p:ext uri="{BB962C8B-B14F-4D97-AF65-F5344CB8AC3E}">
        <p14:creationId xmlns:p14="http://schemas.microsoft.com/office/powerpoint/2010/main" val="3069913065"/>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15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Object Oriented Programming</a:t>
            </a:r>
            <a:endParaRPr sz="1600" dirty="0"/>
          </a:p>
        </p:txBody>
      </p:sp>
      <p:sp>
        <p:nvSpPr>
          <p:cNvPr id="1286" name="Google Shape;1286;p150"/>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Most widely used approach to software development</a:t>
            </a:r>
            <a:endParaRPr sz="1600"/>
          </a:p>
          <a:p>
            <a:pPr marL="203195" indent="-194728">
              <a:buFont typeface="Arial"/>
              <a:buChar char="•"/>
            </a:pPr>
            <a:r>
              <a:rPr lang="en">
                <a:latin typeface="Calibri"/>
                <a:ea typeface="Calibri"/>
                <a:cs typeface="Calibri"/>
                <a:sym typeface="Calibri"/>
              </a:rPr>
              <a:t>Traditional programing has looked like this:</a:t>
            </a:r>
            <a:endParaRPr sz="1600"/>
          </a:p>
          <a:p>
            <a:pPr marL="626518" lvl="1" indent="-203195">
              <a:spcBef>
                <a:spcPts val="400"/>
              </a:spcBef>
              <a:buFont typeface="Arial"/>
              <a:buChar char="•"/>
            </a:pPr>
            <a:r>
              <a:rPr lang="en">
                <a:latin typeface="Calibri"/>
                <a:ea typeface="Calibri"/>
                <a:cs typeface="Calibri"/>
                <a:sym typeface="Calibri"/>
              </a:rPr>
              <a:t>Input➔Processing➔Output</a:t>
            </a:r>
            <a:endParaRPr>
              <a:latin typeface="Calibri"/>
              <a:ea typeface="Calibri"/>
              <a:cs typeface="Calibri"/>
              <a:sym typeface="Calibri"/>
            </a:endParaRPr>
          </a:p>
          <a:p>
            <a:pPr marL="203195" indent="-194728">
              <a:spcAft>
                <a:spcPts val="2133"/>
              </a:spcAft>
              <a:buFont typeface="Arial"/>
              <a:buChar char="•"/>
            </a:pPr>
            <a:r>
              <a:rPr lang="en">
                <a:latin typeface="Calibri"/>
                <a:ea typeface="Calibri"/>
                <a:cs typeface="Calibri"/>
                <a:sym typeface="Calibri"/>
              </a:rPr>
              <a:t>Instead OOP is modular in nature and focuses on the solution of problems through objects, classes, methods, functions</a:t>
            </a:r>
            <a:endParaRPr>
              <a:latin typeface="Calibri"/>
              <a:ea typeface="Calibri"/>
              <a:cs typeface="Calibri"/>
              <a:sym typeface="Calibri"/>
            </a:endParaRPr>
          </a:p>
        </p:txBody>
      </p:sp>
      <p:sp>
        <p:nvSpPr>
          <p:cNvPr id="2" name="Footer Placeholder 1">
            <a:extLst>
              <a:ext uri="{FF2B5EF4-FFF2-40B4-BE49-F238E27FC236}">
                <a16:creationId xmlns:a16="http://schemas.microsoft.com/office/drawing/2014/main" id="{3460690A-A2F1-48B5-BF54-6455037E894B}"/>
              </a:ext>
            </a:extLst>
          </p:cNvPr>
          <p:cNvSpPr>
            <a:spLocks noGrp="1"/>
          </p:cNvSpPr>
          <p:nvPr>
            <p:ph type="ftr" sz="quarter" idx="11"/>
          </p:nvPr>
        </p:nvSpPr>
        <p:spPr/>
        <p:txBody>
          <a:bodyPr/>
          <a:lstStyle/>
          <a:p>
            <a:endParaRPr lang="en-US"/>
          </a:p>
        </p:txBody>
      </p:sp>
      <p:sp>
        <p:nvSpPr>
          <p:cNvPr id="1287" name="Google Shape;1287;p15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535</a:t>
            </a:fld>
            <a:endParaRPr/>
          </a:p>
        </p:txBody>
      </p:sp>
    </p:spTree>
    <p:extLst>
      <p:ext uri="{BB962C8B-B14F-4D97-AF65-F5344CB8AC3E}">
        <p14:creationId xmlns:p14="http://schemas.microsoft.com/office/powerpoint/2010/main" val="77034987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5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Object Oriented Programming</a:t>
            </a:r>
            <a:endParaRPr sz="1600" dirty="0"/>
          </a:p>
        </p:txBody>
      </p:sp>
      <p:sp>
        <p:nvSpPr>
          <p:cNvPr id="1294" name="Google Shape;1294;p151"/>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Object </a:t>
            </a:r>
            <a:endParaRPr sz="1600"/>
          </a:p>
          <a:p>
            <a:pPr marL="203195" indent="-194728">
              <a:buFont typeface="Arial"/>
              <a:buChar char="•"/>
            </a:pPr>
            <a:r>
              <a:rPr lang="en">
                <a:latin typeface="Calibri"/>
                <a:ea typeface="Calibri"/>
                <a:cs typeface="Calibri"/>
                <a:sym typeface="Calibri"/>
              </a:rPr>
              <a:t>Class</a:t>
            </a:r>
            <a:endParaRPr sz="1600"/>
          </a:p>
          <a:p>
            <a:pPr marL="203195" indent="-194728">
              <a:buFont typeface="Arial"/>
              <a:buChar char="•"/>
            </a:pPr>
            <a:r>
              <a:rPr lang="en">
                <a:latin typeface="Calibri"/>
                <a:ea typeface="Calibri"/>
                <a:cs typeface="Calibri"/>
                <a:sym typeface="Calibri"/>
              </a:rPr>
              <a:t>Method </a:t>
            </a:r>
            <a:endParaRPr sz="1600"/>
          </a:p>
          <a:p>
            <a:pPr marL="203195" indent="-194728">
              <a:spcAft>
                <a:spcPts val="2133"/>
              </a:spcAft>
              <a:buFont typeface="Arial"/>
              <a:buChar char="•"/>
            </a:pPr>
            <a:r>
              <a:rPr lang="en">
                <a:latin typeface="Calibri"/>
                <a:ea typeface="Calibri"/>
                <a:cs typeface="Calibri"/>
                <a:sym typeface="Calibri"/>
              </a:rPr>
              <a:t>Functions</a:t>
            </a:r>
            <a:endParaRPr sz="1600"/>
          </a:p>
        </p:txBody>
      </p:sp>
      <p:sp>
        <p:nvSpPr>
          <p:cNvPr id="2" name="Footer Placeholder 1">
            <a:extLst>
              <a:ext uri="{FF2B5EF4-FFF2-40B4-BE49-F238E27FC236}">
                <a16:creationId xmlns:a16="http://schemas.microsoft.com/office/drawing/2014/main" id="{9C831FC8-360D-484F-8450-13250D71B44E}"/>
              </a:ext>
            </a:extLst>
          </p:cNvPr>
          <p:cNvSpPr>
            <a:spLocks noGrp="1"/>
          </p:cNvSpPr>
          <p:nvPr>
            <p:ph type="ftr" sz="quarter" idx="11"/>
          </p:nvPr>
        </p:nvSpPr>
        <p:spPr/>
        <p:txBody>
          <a:bodyPr/>
          <a:lstStyle/>
          <a:p>
            <a:endParaRPr lang="en-US"/>
          </a:p>
        </p:txBody>
      </p:sp>
      <p:sp>
        <p:nvSpPr>
          <p:cNvPr id="1295" name="Google Shape;1295;p15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536</a:t>
            </a:fld>
            <a:endParaRPr/>
          </a:p>
        </p:txBody>
      </p:sp>
    </p:spTree>
    <p:extLst>
      <p:ext uri="{BB962C8B-B14F-4D97-AF65-F5344CB8AC3E}">
        <p14:creationId xmlns:p14="http://schemas.microsoft.com/office/powerpoint/2010/main" val="357122924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52"/>
          <p:cNvSpPr txBox="1">
            <a:spLocks noGrp="1"/>
          </p:cNvSpPr>
          <p:nvPr>
            <p:ph type="title"/>
          </p:nvPr>
        </p:nvSpPr>
        <p:spPr>
          <a:xfrm>
            <a:off x="838200" y="365125"/>
            <a:ext cx="10542400" cy="1325600"/>
          </a:xfrm>
          <a:prstGeom prst="rect">
            <a:avLst/>
          </a:prstGeom>
          <a:noFill/>
          <a:ln>
            <a:noFill/>
          </a:ln>
        </p:spPr>
        <p:txBody>
          <a:bodyPr spcFirstLastPara="1" wrap="square" lIns="100767" tIns="50367" rIns="100767" bIns="50367" anchor="ctr" anchorCtr="0">
            <a:noAutofit/>
          </a:bodyPr>
          <a:lstStyle/>
          <a:p>
            <a:r>
              <a:rPr lang="en" dirty="0"/>
              <a:t>Classes and Objects  </a:t>
            </a:r>
            <a:endParaRPr sz="1600" dirty="0"/>
          </a:p>
        </p:txBody>
      </p:sp>
      <p:sp>
        <p:nvSpPr>
          <p:cNvPr id="1302" name="Google Shape;1302;p152"/>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A Class is a concept</a:t>
            </a:r>
            <a:endParaRPr sz="1600"/>
          </a:p>
          <a:p>
            <a:pPr marL="203195" indent="-194728">
              <a:buFont typeface="Arial"/>
              <a:buChar char="•"/>
            </a:pPr>
            <a:r>
              <a:rPr lang="en">
                <a:latin typeface="Calibri"/>
                <a:ea typeface="Calibri"/>
                <a:cs typeface="Calibri"/>
                <a:sym typeface="Calibri"/>
              </a:rPr>
              <a:t>An Object brings that concept to life.  For instance</a:t>
            </a:r>
            <a:endParaRPr sz="1600"/>
          </a:p>
          <a:p>
            <a:pPr marL="626518" lvl="1" indent="-203195">
              <a:spcBef>
                <a:spcPts val="400"/>
              </a:spcBef>
              <a:buFont typeface="Arial"/>
              <a:buChar char="•"/>
            </a:pPr>
            <a:r>
              <a:rPr lang="en">
                <a:latin typeface="Calibri"/>
                <a:ea typeface="Calibri"/>
                <a:cs typeface="Calibri"/>
                <a:sym typeface="Calibri"/>
              </a:rPr>
              <a:t>“People” is an example of a class</a:t>
            </a:r>
            <a:endParaRPr sz="1600"/>
          </a:p>
          <a:p>
            <a:pPr marL="626518" lvl="1" indent="-203195">
              <a:spcBef>
                <a:spcPts val="400"/>
              </a:spcBef>
              <a:buFont typeface="Arial"/>
              <a:buChar char="•"/>
            </a:pPr>
            <a:r>
              <a:rPr lang="en">
                <a:latin typeface="Calibri"/>
                <a:ea typeface="Calibri"/>
                <a:cs typeface="Calibri"/>
                <a:sym typeface="Calibri"/>
              </a:rPr>
              <a:t>“username: KellyH, password: sunshine, login hours: 8am-5pm, location: silver spring” is an object within the people class</a:t>
            </a:r>
            <a:endParaRPr sz="1600"/>
          </a:p>
          <a:p>
            <a:pPr marL="626518" lvl="1" indent="-203195">
              <a:spcBef>
                <a:spcPts val="400"/>
              </a:spcBef>
              <a:buFont typeface="Arial"/>
              <a:buChar char="•"/>
            </a:pPr>
            <a:r>
              <a:rPr lang="en">
                <a:latin typeface="Calibri"/>
                <a:ea typeface="Calibri"/>
                <a:cs typeface="Calibri"/>
                <a:sym typeface="Calibri"/>
              </a:rPr>
              <a:t>Username, password, login hours, location are all attributes of the Kellyh object in the people class</a:t>
            </a:r>
            <a:endParaRPr sz="1600"/>
          </a:p>
          <a:p>
            <a:pPr marL="626518" lvl="1" indent="-67732">
              <a:spcBef>
                <a:spcPts val="400"/>
              </a:spcBef>
              <a:spcAft>
                <a:spcPts val="2133"/>
              </a:spcAft>
              <a:buNone/>
            </a:pPr>
            <a:endParaRPr>
              <a:latin typeface="Calibri"/>
              <a:ea typeface="Calibri"/>
              <a:cs typeface="Calibri"/>
              <a:sym typeface="Calibri"/>
            </a:endParaRPr>
          </a:p>
        </p:txBody>
      </p:sp>
      <p:sp>
        <p:nvSpPr>
          <p:cNvPr id="2" name="Footer Placeholder 1">
            <a:extLst>
              <a:ext uri="{FF2B5EF4-FFF2-40B4-BE49-F238E27FC236}">
                <a16:creationId xmlns:a16="http://schemas.microsoft.com/office/drawing/2014/main" id="{275CD07F-BF20-4103-A309-23A4891CEC3F}"/>
              </a:ext>
            </a:extLst>
          </p:cNvPr>
          <p:cNvSpPr>
            <a:spLocks noGrp="1"/>
          </p:cNvSpPr>
          <p:nvPr>
            <p:ph type="ftr" sz="quarter" idx="11"/>
          </p:nvPr>
        </p:nvSpPr>
        <p:spPr/>
        <p:txBody>
          <a:bodyPr/>
          <a:lstStyle/>
          <a:p>
            <a:endParaRPr lang="en-US"/>
          </a:p>
        </p:txBody>
      </p:sp>
      <p:sp>
        <p:nvSpPr>
          <p:cNvPr id="1303" name="Google Shape;1303;p15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537</a:t>
            </a:fld>
            <a:endParaRPr/>
          </a:p>
        </p:txBody>
      </p:sp>
    </p:spTree>
    <p:extLst>
      <p:ext uri="{BB962C8B-B14F-4D97-AF65-F5344CB8AC3E}">
        <p14:creationId xmlns:p14="http://schemas.microsoft.com/office/powerpoint/2010/main" val="172182560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5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Methods</a:t>
            </a:r>
            <a:endParaRPr sz="1600" dirty="0"/>
          </a:p>
        </p:txBody>
      </p:sp>
      <p:sp>
        <p:nvSpPr>
          <p:cNvPr id="1310" name="Google Shape;1310;p153"/>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Methods allow objects to “do something”</a:t>
            </a:r>
            <a:endParaRPr sz="1600"/>
          </a:p>
          <a:p>
            <a:pPr marL="203195" indent="-194728">
              <a:buFont typeface="Arial"/>
              <a:buChar char="•"/>
            </a:pPr>
            <a:r>
              <a:rPr lang="en">
                <a:latin typeface="Calibri"/>
                <a:ea typeface="Calibri"/>
                <a:cs typeface="Calibri"/>
                <a:sym typeface="Calibri"/>
              </a:rPr>
              <a:t>Methods are associated with a class and defines the behavior of the objects within the class—the action the object can perform</a:t>
            </a:r>
            <a:endParaRPr sz="1600"/>
          </a:p>
          <a:p>
            <a:pPr marL="203195" indent="-194728">
              <a:buFont typeface="Arial"/>
              <a:buChar char="•"/>
            </a:pPr>
            <a:r>
              <a:rPr lang="en">
                <a:latin typeface="Calibri"/>
                <a:ea typeface="Calibri"/>
                <a:cs typeface="Calibri"/>
                <a:sym typeface="Calibri"/>
              </a:rPr>
              <a:t>A method is bound to an object, which is referred to as “binding”</a:t>
            </a:r>
            <a:endParaRPr sz="1600"/>
          </a:p>
          <a:p>
            <a:pPr marL="203195" indent="-194728">
              <a:buFont typeface="Arial"/>
              <a:buChar char="•"/>
            </a:pPr>
            <a:r>
              <a:rPr lang="en">
                <a:latin typeface="Calibri"/>
                <a:ea typeface="Calibri"/>
                <a:cs typeface="Calibri"/>
                <a:sym typeface="Calibri"/>
              </a:rPr>
              <a:t>What are actions that entities in the people class could do?</a:t>
            </a:r>
            <a:endParaRPr sz="1600"/>
          </a:p>
          <a:p>
            <a:pPr marL="626518" lvl="1" indent="-203195">
              <a:spcBef>
                <a:spcPts val="400"/>
              </a:spcBef>
              <a:buFont typeface="Arial"/>
              <a:buChar char="•"/>
            </a:pPr>
            <a:r>
              <a:rPr lang="en">
                <a:latin typeface="Calibri"/>
                <a:ea typeface="Calibri"/>
                <a:cs typeface="Calibri"/>
                <a:sym typeface="Calibri"/>
              </a:rPr>
              <a:t>Walking</a:t>
            </a:r>
            <a:endParaRPr sz="1600"/>
          </a:p>
          <a:p>
            <a:pPr marL="626518" lvl="1" indent="-203195">
              <a:spcBef>
                <a:spcPts val="400"/>
              </a:spcBef>
              <a:buFont typeface="Arial"/>
              <a:buChar char="•"/>
            </a:pPr>
            <a:r>
              <a:rPr lang="en">
                <a:latin typeface="Calibri"/>
                <a:ea typeface="Calibri"/>
                <a:cs typeface="Calibri"/>
                <a:sym typeface="Calibri"/>
              </a:rPr>
              <a:t>Driving</a:t>
            </a:r>
            <a:endParaRPr sz="1600"/>
          </a:p>
          <a:p>
            <a:pPr marL="626518" lvl="1" indent="-203195">
              <a:spcBef>
                <a:spcPts val="400"/>
              </a:spcBef>
              <a:buFont typeface="Arial"/>
              <a:buChar char="•"/>
            </a:pPr>
            <a:r>
              <a:rPr lang="en">
                <a:latin typeface="Calibri"/>
                <a:ea typeface="Calibri"/>
                <a:cs typeface="Calibri"/>
                <a:sym typeface="Calibri"/>
              </a:rPr>
              <a:t>Singing</a:t>
            </a:r>
            <a:endParaRPr sz="1600"/>
          </a:p>
          <a:p>
            <a:pPr marL="626518" lvl="1" indent="-203195">
              <a:spcBef>
                <a:spcPts val="400"/>
              </a:spcBef>
              <a:buFont typeface="Arial"/>
              <a:buChar char="•"/>
            </a:pPr>
            <a:r>
              <a:rPr lang="en">
                <a:latin typeface="Calibri"/>
                <a:ea typeface="Calibri"/>
                <a:cs typeface="Calibri"/>
                <a:sym typeface="Calibri"/>
              </a:rPr>
              <a:t>Working</a:t>
            </a:r>
            <a:endParaRPr sz="1600"/>
          </a:p>
          <a:p>
            <a:pPr marL="203195" indent="-33866">
              <a:spcAft>
                <a:spcPts val="2133"/>
              </a:spcAft>
              <a:buNone/>
            </a:pPr>
            <a:endParaRPr>
              <a:latin typeface="Calibri"/>
              <a:ea typeface="Calibri"/>
              <a:cs typeface="Calibri"/>
              <a:sym typeface="Calibri"/>
            </a:endParaRPr>
          </a:p>
        </p:txBody>
      </p:sp>
      <p:sp>
        <p:nvSpPr>
          <p:cNvPr id="2" name="Footer Placeholder 1">
            <a:extLst>
              <a:ext uri="{FF2B5EF4-FFF2-40B4-BE49-F238E27FC236}">
                <a16:creationId xmlns:a16="http://schemas.microsoft.com/office/drawing/2014/main" id="{63994A8C-7EAA-4BC7-BE61-7A79A89C0E92}"/>
              </a:ext>
            </a:extLst>
          </p:cNvPr>
          <p:cNvSpPr>
            <a:spLocks noGrp="1"/>
          </p:cNvSpPr>
          <p:nvPr>
            <p:ph type="ftr" sz="quarter" idx="11"/>
          </p:nvPr>
        </p:nvSpPr>
        <p:spPr/>
        <p:txBody>
          <a:bodyPr/>
          <a:lstStyle/>
          <a:p>
            <a:endParaRPr lang="en-US"/>
          </a:p>
        </p:txBody>
      </p:sp>
      <p:sp>
        <p:nvSpPr>
          <p:cNvPr id="1311" name="Google Shape;1311;p15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538</a:t>
            </a:fld>
            <a:endParaRPr/>
          </a:p>
        </p:txBody>
      </p:sp>
    </p:spTree>
    <p:extLst>
      <p:ext uri="{BB962C8B-B14F-4D97-AF65-F5344CB8AC3E}">
        <p14:creationId xmlns:p14="http://schemas.microsoft.com/office/powerpoint/2010/main" val="170441710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Functions</a:t>
            </a:r>
            <a:endParaRPr sz="1600" dirty="0"/>
          </a:p>
        </p:txBody>
      </p:sp>
      <p:sp>
        <p:nvSpPr>
          <p:cNvPr id="1318" name="Google Shape;1318;p154"/>
          <p:cNvSpPr txBox="1">
            <a:spLocks noGrp="1"/>
          </p:cNvSpPr>
          <p:nvPr>
            <p:ph idx="1"/>
          </p:nvPr>
        </p:nvSpPr>
        <p:spPr>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Functions are a combination of instructions combined to achieve a result</a:t>
            </a:r>
            <a:endParaRPr sz="1600"/>
          </a:p>
          <a:p>
            <a:pPr marL="203195" indent="-194728">
              <a:buFont typeface="Arial"/>
              <a:buChar char="•"/>
            </a:pPr>
            <a:r>
              <a:rPr lang="en">
                <a:latin typeface="Calibri"/>
                <a:ea typeface="Calibri"/>
                <a:cs typeface="Calibri"/>
                <a:sym typeface="Calibri"/>
              </a:rPr>
              <a:t>Functions are independent of objects and classes</a:t>
            </a:r>
            <a:endParaRPr sz="1600"/>
          </a:p>
          <a:p>
            <a:pPr marL="203195" indent="-194728">
              <a:buFont typeface="Arial"/>
              <a:buChar char="•"/>
            </a:pPr>
            <a:r>
              <a:rPr lang="en">
                <a:latin typeface="Calibri"/>
                <a:ea typeface="Calibri"/>
                <a:cs typeface="Calibri"/>
                <a:sym typeface="Calibri"/>
              </a:rPr>
              <a:t>Usually a function requires an input and provides an output</a:t>
            </a:r>
            <a:endParaRPr sz="1600"/>
          </a:p>
          <a:p>
            <a:pPr marL="203195" indent="-194728">
              <a:buFont typeface="Arial"/>
              <a:buChar char="•"/>
            </a:pPr>
            <a:r>
              <a:rPr lang="en">
                <a:latin typeface="Calibri"/>
                <a:ea typeface="Calibri"/>
                <a:cs typeface="Calibri"/>
                <a:sym typeface="Calibri"/>
              </a:rPr>
              <a:t>Example:	</a:t>
            </a:r>
            <a:endParaRPr sz="1600"/>
          </a:p>
          <a:p>
            <a:pPr marL="626518" lvl="1" indent="-203195">
              <a:spcBef>
                <a:spcPts val="400"/>
              </a:spcBef>
              <a:buFont typeface="Arial"/>
              <a:buChar char="•"/>
            </a:pPr>
            <a:r>
              <a:rPr lang="en">
                <a:latin typeface="Calibri"/>
                <a:ea typeface="Calibri"/>
                <a:cs typeface="Calibri"/>
                <a:sym typeface="Calibri"/>
              </a:rPr>
              <a:t>I want to create a function called MPG (miles per gallon.)  The function would calculate distance/fuel consumption for everything on my used car lot—scooters, motorcycles, pickups, cargo vans and cars.</a:t>
            </a:r>
            <a:endParaRPr sz="1600"/>
          </a:p>
          <a:p>
            <a:pPr marL="626518" lvl="1" indent="-203195">
              <a:spcBef>
                <a:spcPts val="400"/>
              </a:spcBef>
              <a:buFont typeface="Arial"/>
              <a:buChar char="•"/>
            </a:pPr>
            <a:r>
              <a:rPr lang="en">
                <a:latin typeface="Calibri"/>
                <a:ea typeface="Calibri"/>
                <a:cs typeface="Calibri"/>
                <a:sym typeface="Calibri"/>
              </a:rPr>
              <a:t>This function could be used in any context and could be called in any environment</a:t>
            </a:r>
            <a:endParaRPr sz="1600"/>
          </a:p>
          <a:p>
            <a:pPr marL="626518" lvl="1" indent="-203195">
              <a:spcBef>
                <a:spcPts val="400"/>
              </a:spcBef>
              <a:spcAft>
                <a:spcPts val="2133"/>
              </a:spcAft>
              <a:buFont typeface="Arial"/>
              <a:buChar char="•"/>
            </a:pPr>
            <a:r>
              <a:rPr lang="en">
                <a:latin typeface="Calibri"/>
                <a:ea typeface="Calibri"/>
                <a:cs typeface="Calibri"/>
                <a:sym typeface="Calibri"/>
              </a:rPr>
              <a:t>BUT….if we had a class named “Car” and wanted to display MPG on the dashboard of the cars, it them becomes a method of the car </a:t>
            </a:r>
            <a:endParaRPr sz="1600"/>
          </a:p>
        </p:txBody>
      </p:sp>
      <p:sp>
        <p:nvSpPr>
          <p:cNvPr id="2" name="Footer Placeholder 1">
            <a:extLst>
              <a:ext uri="{FF2B5EF4-FFF2-40B4-BE49-F238E27FC236}">
                <a16:creationId xmlns:a16="http://schemas.microsoft.com/office/drawing/2014/main" id="{0D1B5CF7-E8C1-4D03-86B0-C880F28EC150}"/>
              </a:ext>
            </a:extLst>
          </p:cNvPr>
          <p:cNvSpPr>
            <a:spLocks noGrp="1"/>
          </p:cNvSpPr>
          <p:nvPr>
            <p:ph type="ftr" sz="quarter" idx="11"/>
          </p:nvPr>
        </p:nvSpPr>
        <p:spPr/>
        <p:txBody>
          <a:bodyPr/>
          <a:lstStyle/>
          <a:p>
            <a:endParaRPr lang="en-US"/>
          </a:p>
        </p:txBody>
      </p:sp>
      <p:sp>
        <p:nvSpPr>
          <p:cNvPr id="1319" name="Google Shape;1319;p15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539</a:t>
            </a:fld>
            <a:endParaRPr/>
          </a:p>
        </p:txBody>
      </p:sp>
    </p:spTree>
    <p:extLst>
      <p:ext uri="{BB962C8B-B14F-4D97-AF65-F5344CB8AC3E}">
        <p14:creationId xmlns:p14="http://schemas.microsoft.com/office/powerpoint/2010/main" val="4157672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a:spLocks noGrp="1"/>
          </p:cNvSpPr>
          <p:nvPr>
            <p:ph type="title"/>
          </p:nvPr>
        </p:nvSpPr>
        <p:spPr>
          <a:xfrm>
            <a:off x="1158007" y="228307"/>
            <a:ext cx="9876000" cy="108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Risk Definitions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7EE13B52-2F08-4FAB-AF99-3B37514F01C8}"/>
              </a:ext>
            </a:extLst>
          </p:cNvPr>
          <p:cNvSpPr>
            <a:spLocks noGrp="1"/>
          </p:cNvSpPr>
          <p:nvPr>
            <p:ph type="ftr" sz="quarter" idx="11"/>
          </p:nvPr>
        </p:nvSpPr>
        <p:spPr/>
        <p:txBody>
          <a:bodyPr/>
          <a:lstStyle/>
          <a:p>
            <a:endParaRPr lang="en-US"/>
          </a:p>
        </p:txBody>
      </p:sp>
      <p:sp>
        <p:nvSpPr>
          <p:cNvPr id="447" name="Google Shape;447;p6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54</a:t>
            </a:fld>
            <a:endParaRPr kern="0">
              <a:solidFill>
                <a:srgbClr val="000000"/>
              </a:solidFill>
            </a:endParaRPr>
          </a:p>
        </p:txBody>
      </p:sp>
      <p:sp>
        <p:nvSpPr>
          <p:cNvPr id="446" name="Google Shape;446;p62"/>
          <p:cNvSpPr txBox="1">
            <a:spLocks noGrp="1"/>
          </p:cNvSpPr>
          <p:nvPr>
            <p:ph type="body" idx="4294967295"/>
          </p:nvPr>
        </p:nvSpPr>
        <p:spPr>
          <a:xfrm>
            <a:off x="2465388" y="1114425"/>
            <a:ext cx="9726612" cy="4924425"/>
          </a:xfrm>
          <a:prstGeom prst="rect">
            <a:avLst/>
          </a:prstGeom>
          <a:noFill/>
          <a:ln>
            <a:noFill/>
          </a:ln>
        </p:spPr>
        <p:txBody>
          <a:bodyPr spcFirstLastPara="1" wrap="square" lIns="100767" tIns="50367" rIns="100767" bIns="50367" anchor="t" anchorCtr="0">
            <a:noAutofit/>
          </a:bodyPr>
          <a:lstStyle/>
          <a:p>
            <a:pPr marL="372524" indent="-169329">
              <a:lnSpc>
                <a:spcPct val="90000"/>
              </a:lnSpc>
              <a:buClr>
                <a:schemeClr val="dk1"/>
              </a:buClr>
              <a:buSzPts val="1200"/>
              <a:buFont typeface="Assistant"/>
              <a:buChar char="●"/>
            </a:pPr>
            <a:r>
              <a:rPr lang="en" sz="2000" dirty="0">
                <a:solidFill>
                  <a:schemeClr val="dk1"/>
                </a:solidFill>
                <a:latin typeface="Assistant"/>
                <a:ea typeface="Assistant"/>
                <a:cs typeface="Assistant"/>
                <a:sym typeface="Assistant"/>
              </a:rPr>
              <a:t>Asset:  Anything of Value to the company</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Vulnerability:  A weakness;  the absence of a safeguard</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Threat:  Something that could pose loss to all or part of an asset</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Threat Agent: What carries out the attack</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Exploit:  An instance of compromise</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Risk:  The probability of a threat materializing</a:t>
            </a:r>
            <a:endParaRPr sz="2000" dirty="0"/>
          </a:p>
          <a:p>
            <a:pPr marL="372524" indent="-169329">
              <a:lnSpc>
                <a:spcPct val="90000"/>
              </a:lnSpc>
              <a:spcBef>
                <a:spcPts val="667"/>
              </a:spcBef>
              <a:buClr>
                <a:schemeClr val="dk1"/>
              </a:buClr>
              <a:buSzPts val="1200"/>
              <a:buFont typeface="Assistant"/>
              <a:buChar char="●"/>
            </a:pPr>
            <a:r>
              <a:rPr lang="en" sz="2000" dirty="0">
                <a:solidFill>
                  <a:schemeClr val="dk1"/>
                </a:solidFill>
                <a:latin typeface="Assistant"/>
                <a:ea typeface="Assistant"/>
                <a:cs typeface="Assistant"/>
                <a:sym typeface="Assistant"/>
              </a:rPr>
              <a:t>Controls:  Physical, Administrative, and Technical Protections</a:t>
            </a:r>
            <a:endParaRPr sz="2000" dirty="0"/>
          </a:p>
          <a:p>
            <a:pPr marL="728115" lvl="1" indent="-270927">
              <a:lnSpc>
                <a:spcPct val="90000"/>
              </a:lnSpc>
              <a:spcBef>
                <a:spcPts val="400"/>
              </a:spcBef>
              <a:buClr>
                <a:schemeClr val="dk1"/>
              </a:buClr>
              <a:buSzPts val="1200"/>
              <a:buFont typeface="Assistant"/>
              <a:buChar char="○"/>
            </a:pPr>
            <a:r>
              <a:rPr lang="en" sz="2000" dirty="0">
                <a:solidFill>
                  <a:schemeClr val="dk1"/>
                </a:solidFill>
                <a:latin typeface="Assistant"/>
                <a:ea typeface="Assistant"/>
                <a:cs typeface="Assistant"/>
                <a:sym typeface="Assistant"/>
              </a:rPr>
              <a:t>Safeguards—Deterrents or Preventives</a:t>
            </a:r>
            <a:endParaRPr sz="2000" dirty="0"/>
          </a:p>
          <a:p>
            <a:pPr marL="728115" lvl="1" indent="-270927">
              <a:lnSpc>
                <a:spcPct val="90000"/>
              </a:lnSpc>
              <a:spcBef>
                <a:spcPts val="400"/>
              </a:spcBef>
              <a:buClr>
                <a:schemeClr val="dk1"/>
              </a:buClr>
              <a:buSzPts val="1200"/>
              <a:buFont typeface="Assistant"/>
              <a:buChar char="○"/>
            </a:pPr>
            <a:r>
              <a:rPr lang="en" sz="2000" dirty="0">
                <a:solidFill>
                  <a:schemeClr val="dk1"/>
                </a:solidFill>
                <a:latin typeface="Assistant"/>
                <a:ea typeface="Assistant"/>
                <a:cs typeface="Assistant"/>
                <a:sym typeface="Assistant"/>
              </a:rPr>
              <a:t>Countermeasure—Detectives or Correctives</a:t>
            </a:r>
            <a:endParaRPr sz="2000" dirty="0"/>
          </a:p>
          <a:p>
            <a:pPr marL="558786" indent="-524920">
              <a:lnSpc>
                <a:spcPct val="90000"/>
              </a:lnSpc>
              <a:spcBef>
                <a:spcPts val="933"/>
              </a:spcBef>
              <a:buClr>
                <a:schemeClr val="dk1"/>
              </a:buClr>
              <a:buSzPts val="1200"/>
              <a:buFont typeface="Assistant"/>
              <a:buChar char="●"/>
            </a:pPr>
            <a:r>
              <a:rPr lang="en" sz="2000" dirty="0">
                <a:solidFill>
                  <a:schemeClr val="dk1"/>
                </a:solidFill>
                <a:latin typeface="Assistant"/>
                <a:ea typeface="Assistant"/>
                <a:cs typeface="Assistant"/>
                <a:sym typeface="Assistant"/>
              </a:rPr>
              <a:t>Total Risk:  The risk that exists before any control is implemented</a:t>
            </a:r>
            <a:endParaRPr sz="2000" dirty="0"/>
          </a:p>
          <a:p>
            <a:pPr marL="558786" indent="-524920">
              <a:lnSpc>
                <a:spcPct val="90000"/>
              </a:lnSpc>
              <a:spcBef>
                <a:spcPts val="933"/>
              </a:spcBef>
              <a:buClr>
                <a:schemeClr val="dk1"/>
              </a:buClr>
              <a:buSzPts val="1200"/>
              <a:buFont typeface="Assistant"/>
              <a:buChar char="●"/>
            </a:pPr>
            <a:r>
              <a:rPr lang="en" sz="2000" dirty="0">
                <a:solidFill>
                  <a:schemeClr val="dk1"/>
                </a:solidFill>
                <a:latin typeface="Assistant"/>
                <a:ea typeface="Assistant"/>
                <a:cs typeface="Assistant"/>
                <a:sym typeface="Assistant"/>
              </a:rPr>
              <a:t>Residual Risk:  Leftover risk after applying a control</a:t>
            </a:r>
            <a:endParaRPr sz="2000" dirty="0"/>
          </a:p>
          <a:p>
            <a:pPr marL="558786" indent="-524920">
              <a:lnSpc>
                <a:spcPct val="90000"/>
              </a:lnSpc>
              <a:spcBef>
                <a:spcPts val="933"/>
              </a:spcBef>
              <a:buClr>
                <a:schemeClr val="dk1"/>
              </a:buClr>
              <a:buSzPts val="1200"/>
              <a:buFont typeface="Assistant"/>
              <a:buChar char="●"/>
            </a:pPr>
            <a:r>
              <a:rPr lang="en" sz="2000" dirty="0">
                <a:solidFill>
                  <a:schemeClr val="dk1"/>
                </a:solidFill>
                <a:latin typeface="Assistant"/>
                <a:ea typeface="Assistant"/>
                <a:cs typeface="Assistant"/>
                <a:sym typeface="Assistant"/>
              </a:rPr>
              <a:t>Secondary Risk:  When one risk response triggers another risk event</a:t>
            </a:r>
            <a:endParaRPr sz="2000" dirty="0"/>
          </a:p>
          <a:p>
            <a:pPr marL="728115" lvl="1" indent="-270927">
              <a:lnSpc>
                <a:spcPct val="90000"/>
              </a:lnSpc>
              <a:spcBef>
                <a:spcPts val="400"/>
              </a:spcBef>
              <a:buClr>
                <a:schemeClr val="dk1"/>
              </a:buClr>
              <a:buSzPts val="1200"/>
              <a:buFont typeface="Assistant"/>
              <a:buChar char="○"/>
            </a:pPr>
            <a:r>
              <a:rPr lang="en" sz="2000" dirty="0">
                <a:solidFill>
                  <a:schemeClr val="dk1"/>
                </a:solidFill>
                <a:latin typeface="Assistant"/>
                <a:ea typeface="Assistant"/>
                <a:cs typeface="Assistant"/>
                <a:sym typeface="Assistant"/>
              </a:rPr>
              <a:t>Incident:  A risk event that has transpired</a:t>
            </a:r>
            <a:endParaRPr sz="2000" dirty="0"/>
          </a:p>
          <a:p>
            <a:pPr marL="203195" indent="-67732">
              <a:lnSpc>
                <a:spcPct val="90000"/>
              </a:lnSpc>
              <a:spcBef>
                <a:spcPts val="933"/>
              </a:spcBef>
              <a:spcAft>
                <a:spcPts val="2133"/>
              </a:spcAft>
              <a:buClr>
                <a:schemeClr val="dk1"/>
              </a:buClr>
              <a:buSzPts val="1700"/>
              <a:buNone/>
            </a:pPr>
            <a:endParaRPr sz="20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353313213"/>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5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COHESION. </a:t>
            </a:r>
            <a:endParaRPr sz="1600" dirty="0"/>
          </a:p>
        </p:txBody>
      </p:sp>
      <p:sp>
        <p:nvSpPr>
          <p:cNvPr id="2" name="Footer Placeholder 1">
            <a:extLst>
              <a:ext uri="{FF2B5EF4-FFF2-40B4-BE49-F238E27FC236}">
                <a16:creationId xmlns:a16="http://schemas.microsoft.com/office/drawing/2014/main" id="{1BB2F191-D2E6-4650-9E52-F38D76E5A4C5}"/>
              </a:ext>
            </a:extLst>
          </p:cNvPr>
          <p:cNvSpPr>
            <a:spLocks noGrp="1"/>
          </p:cNvSpPr>
          <p:nvPr>
            <p:ph type="ftr" sz="quarter" idx="11"/>
          </p:nvPr>
        </p:nvSpPr>
        <p:spPr/>
        <p:txBody>
          <a:bodyPr/>
          <a:lstStyle/>
          <a:p>
            <a:endParaRPr lang="en-US"/>
          </a:p>
        </p:txBody>
      </p:sp>
      <p:sp>
        <p:nvSpPr>
          <p:cNvPr id="1325" name="Google Shape;1325;p15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540</a:t>
            </a:fld>
            <a:endParaRPr/>
          </a:p>
        </p:txBody>
      </p:sp>
      <p:sp>
        <p:nvSpPr>
          <p:cNvPr id="1326" name="Google Shape;1326;p155"/>
          <p:cNvSpPr/>
          <p:nvPr/>
        </p:nvSpPr>
        <p:spPr>
          <a:xfrm>
            <a:off x="606435" y="1412227"/>
            <a:ext cx="10408000" cy="326000"/>
          </a:xfrm>
          <a:prstGeom prst="rect">
            <a:avLst/>
          </a:prstGeom>
          <a:noFill/>
          <a:ln>
            <a:noFill/>
          </a:ln>
        </p:spPr>
        <p:txBody>
          <a:bodyPr spcFirstLastPara="1" wrap="square" lIns="100767" tIns="50367" rIns="100767" bIns="50367" anchor="t" anchorCtr="0">
            <a:noAutofit/>
          </a:bodyPr>
          <a:lstStyle/>
          <a:p>
            <a:r>
              <a:rPr lang="en" sz="2000" b="1" dirty="0">
                <a:solidFill>
                  <a:schemeClr val="dk1"/>
                </a:solidFill>
                <a:latin typeface="Calibri"/>
                <a:ea typeface="Calibri"/>
                <a:cs typeface="Calibri"/>
                <a:sym typeface="Calibri"/>
              </a:rPr>
              <a:t>Cohesion</a:t>
            </a:r>
            <a:r>
              <a:rPr lang="en" sz="2000" dirty="0">
                <a:solidFill>
                  <a:schemeClr val="dk1"/>
                </a:solidFill>
                <a:latin typeface="Calibri"/>
                <a:ea typeface="Calibri"/>
                <a:cs typeface="Calibri"/>
                <a:sym typeface="Calibri"/>
              </a:rPr>
              <a:t>—</a:t>
            </a:r>
            <a:r>
              <a:rPr lang="en" sz="2000" b="1" u="sng" dirty="0">
                <a:solidFill>
                  <a:schemeClr val="dk1"/>
                </a:solidFill>
                <a:latin typeface="Calibri"/>
                <a:ea typeface="Calibri"/>
                <a:cs typeface="Calibri"/>
                <a:sym typeface="Calibri"/>
              </a:rPr>
              <a:t>H</a:t>
            </a:r>
            <a:r>
              <a:rPr lang="en" sz="2000" dirty="0">
                <a:solidFill>
                  <a:schemeClr val="dk1"/>
                </a:solidFill>
                <a:latin typeface="Calibri"/>
                <a:ea typeface="Calibri"/>
                <a:cs typeface="Calibri"/>
                <a:sym typeface="Calibri"/>
              </a:rPr>
              <a:t>igh co</a:t>
            </a:r>
            <a:r>
              <a:rPr lang="en" sz="2000" b="1" u="sng" dirty="0">
                <a:solidFill>
                  <a:schemeClr val="dk1"/>
                </a:solidFill>
                <a:latin typeface="Calibri"/>
                <a:ea typeface="Calibri"/>
                <a:cs typeface="Calibri"/>
                <a:sym typeface="Calibri"/>
              </a:rPr>
              <a:t>H</a:t>
            </a:r>
            <a:r>
              <a:rPr lang="en" sz="2000" dirty="0">
                <a:solidFill>
                  <a:schemeClr val="dk1"/>
                </a:solidFill>
                <a:latin typeface="Calibri"/>
                <a:ea typeface="Calibri"/>
                <a:cs typeface="Calibri"/>
                <a:sym typeface="Calibri"/>
              </a:rPr>
              <a:t>esion is Desirable and indicates singleness of purpose. </a:t>
            </a:r>
            <a:r>
              <a:rPr lang="en" sz="1600" dirty="0">
                <a:solidFill>
                  <a:schemeClr val="dk1"/>
                </a:solidFill>
                <a:latin typeface="Calibri"/>
                <a:ea typeface="Calibri"/>
                <a:cs typeface="Calibri"/>
                <a:sym typeface="Calibri"/>
              </a:rPr>
              <a:t>low cohesion indicates the likelihood of interfering elsewhere. </a:t>
            </a:r>
            <a:endParaRPr sz="1600" dirty="0"/>
          </a:p>
        </p:txBody>
      </p:sp>
      <p:sp>
        <p:nvSpPr>
          <p:cNvPr id="1327" name="Google Shape;1327;p155"/>
          <p:cNvSpPr/>
          <p:nvPr/>
        </p:nvSpPr>
        <p:spPr>
          <a:xfrm>
            <a:off x="606436" y="2834373"/>
            <a:ext cx="10172800" cy="326000"/>
          </a:xfrm>
          <a:prstGeom prst="rect">
            <a:avLst/>
          </a:prstGeom>
          <a:noFill/>
          <a:ln>
            <a:noFill/>
          </a:ln>
        </p:spPr>
        <p:txBody>
          <a:bodyPr spcFirstLastPara="1" wrap="square" lIns="100767" tIns="50367" rIns="100767" bIns="50367" anchor="t" anchorCtr="0">
            <a:noAutofit/>
          </a:bodyPr>
          <a:lstStyle/>
          <a:p>
            <a:r>
              <a:rPr lang="en-US" sz="2000" b="1" dirty="0">
                <a:solidFill>
                  <a:schemeClr val="dk1"/>
                </a:solidFill>
                <a:latin typeface="Calibri"/>
                <a:ea typeface="Calibri"/>
                <a:cs typeface="Calibri"/>
                <a:sym typeface="Calibri"/>
              </a:rPr>
              <a:t>Coupling</a:t>
            </a:r>
            <a:r>
              <a:rPr lang="en" sz="2000" dirty="0">
                <a:solidFill>
                  <a:schemeClr val="dk1"/>
                </a:solidFill>
                <a:latin typeface="Calibri"/>
                <a:ea typeface="Calibri"/>
                <a:cs typeface="Calibri"/>
                <a:sym typeface="Calibri"/>
              </a:rPr>
              <a:t>—Coupling:  Interdependency—</a:t>
            </a:r>
            <a:r>
              <a:rPr lang="en" sz="2000" b="1" u="sng" dirty="0">
                <a:solidFill>
                  <a:schemeClr val="dk1"/>
                </a:solidFill>
                <a:latin typeface="Calibri"/>
                <a:ea typeface="Calibri"/>
                <a:cs typeface="Calibri"/>
                <a:sym typeface="Calibri"/>
              </a:rPr>
              <a:t>L</a:t>
            </a:r>
            <a:r>
              <a:rPr lang="en" sz="2000" dirty="0">
                <a:solidFill>
                  <a:schemeClr val="dk1"/>
                </a:solidFill>
                <a:latin typeface="Calibri"/>
                <a:ea typeface="Calibri"/>
                <a:cs typeface="Calibri"/>
                <a:sym typeface="Calibri"/>
              </a:rPr>
              <a:t>oose coup</a:t>
            </a:r>
            <a:r>
              <a:rPr lang="en" sz="2000" b="1" u="sng" dirty="0">
                <a:solidFill>
                  <a:schemeClr val="dk1"/>
                </a:solidFill>
                <a:latin typeface="Calibri"/>
                <a:ea typeface="Calibri"/>
                <a:cs typeface="Calibri"/>
                <a:sym typeface="Calibri"/>
              </a:rPr>
              <a:t>L</a:t>
            </a:r>
            <a:r>
              <a:rPr lang="en" sz="2000" dirty="0">
                <a:solidFill>
                  <a:schemeClr val="dk1"/>
                </a:solidFill>
                <a:latin typeface="Calibri"/>
                <a:ea typeface="Calibri"/>
                <a:cs typeface="Calibri"/>
                <a:sym typeface="Calibri"/>
              </a:rPr>
              <a:t>ing is desirable</a:t>
            </a:r>
            <a:endParaRPr sz="1600" dirty="0"/>
          </a:p>
        </p:txBody>
      </p:sp>
    </p:spTree>
    <p:extLst>
      <p:ext uri="{BB962C8B-B14F-4D97-AF65-F5344CB8AC3E}">
        <p14:creationId xmlns:p14="http://schemas.microsoft.com/office/powerpoint/2010/main" val="1932050780"/>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56"/>
          <p:cNvSpPr txBox="1">
            <a:spLocks noGrp="1"/>
          </p:cNvSpPr>
          <p:nvPr>
            <p:ph type="title"/>
          </p:nvPr>
        </p:nvSpPr>
        <p:spPr>
          <a:xfrm>
            <a:off x="923636" y="201705"/>
            <a:ext cx="10515600" cy="1325600"/>
          </a:xfrm>
          <a:prstGeom prst="rect">
            <a:avLst/>
          </a:prstGeom>
          <a:noFill/>
          <a:ln>
            <a:noFill/>
          </a:ln>
        </p:spPr>
        <p:txBody>
          <a:bodyPr spcFirstLastPara="1" wrap="square" lIns="100767" tIns="50367" rIns="100767" bIns="50367" anchor="ctr" anchorCtr="0">
            <a:noAutofit/>
          </a:bodyPr>
          <a:lstStyle/>
          <a:p>
            <a:r>
              <a:rPr lang="en" dirty="0"/>
              <a:t>Cohesion vs. Coupling</a:t>
            </a:r>
            <a:endParaRPr sz="1600" dirty="0"/>
          </a:p>
        </p:txBody>
      </p:sp>
      <p:sp>
        <p:nvSpPr>
          <p:cNvPr id="2" name="Footer Placeholder 1">
            <a:extLst>
              <a:ext uri="{FF2B5EF4-FFF2-40B4-BE49-F238E27FC236}">
                <a16:creationId xmlns:a16="http://schemas.microsoft.com/office/drawing/2014/main" id="{2859F0FA-2375-462A-9DD6-1438F27F9E11}"/>
              </a:ext>
            </a:extLst>
          </p:cNvPr>
          <p:cNvSpPr>
            <a:spLocks noGrp="1"/>
          </p:cNvSpPr>
          <p:nvPr>
            <p:ph type="ftr" sz="quarter" idx="11"/>
          </p:nvPr>
        </p:nvSpPr>
        <p:spPr/>
        <p:txBody>
          <a:bodyPr/>
          <a:lstStyle/>
          <a:p>
            <a:endParaRPr lang="en-US"/>
          </a:p>
        </p:txBody>
      </p:sp>
      <p:sp>
        <p:nvSpPr>
          <p:cNvPr id="1333" name="Google Shape;1333;p15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defRPr/>
            </a:pPr>
            <a:fld id="{9861821A-181D-4317-92E0-2829451E9DB3}" type="slidenum">
              <a:rPr lang="en-US" altLang="en-US" smtClean="0"/>
              <a:pPr>
                <a:buClr>
                  <a:srgbClr val="000000"/>
                </a:buClr>
                <a:defRPr/>
              </a:pPr>
              <a:t>541</a:t>
            </a:fld>
            <a:endParaRPr/>
          </a:p>
        </p:txBody>
      </p:sp>
      <p:pic>
        <p:nvPicPr>
          <p:cNvPr id="1334" name="Google Shape;1334;p156"/>
          <p:cNvPicPr preferRelativeResize="0"/>
          <p:nvPr/>
        </p:nvPicPr>
        <p:blipFill rotWithShape="1">
          <a:blip r:embed="rId3">
            <a:alphaModFix/>
          </a:blip>
          <a:srcRect/>
          <a:stretch/>
        </p:blipFill>
        <p:spPr>
          <a:xfrm>
            <a:off x="1200728" y="1882588"/>
            <a:ext cx="6702449" cy="3992096"/>
          </a:xfrm>
          <a:prstGeom prst="rect">
            <a:avLst/>
          </a:prstGeom>
          <a:noFill/>
          <a:ln>
            <a:noFill/>
          </a:ln>
        </p:spPr>
      </p:pic>
    </p:spTree>
    <p:extLst>
      <p:ext uri="{BB962C8B-B14F-4D97-AF65-F5344CB8AC3E}">
        <p14:creationId xmlns:p14="http://schemas.microsoft.com/office/powerpoint/2010/main" val="1486289208"/>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8"/>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9F512FC-3DC4-4F06-B4A1-F15409F391B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Databases  </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237D99C-490F-4A8B-96AC-AAD9BC88384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542</a:t>
            </a:fld>
            <a:endParaRPr lang="en-US" sz="600">
              <a:solidFill>
                <a:srgbClr val="FFFFFF"/>
              </a:solidFill>
            </a:endParaRPr>
          </a:p>
        </p:txBody>
      </p:sp>
    </p:spTree>
    <p:extLst>
      <p:ext uri="{BB962C8B-B14F-4D97-AF65-F5344CB8AC3E}">
        <p14:creationId xmlns:p14="http://schemas.microsoft.com/office/powerpoint/2010/main" val="3268568807"/>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8"/>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9F512FC-3DC4-4F06-B4A1-F15409F391BD}"/>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Database Models</a:t>
            </a:r>
          </a:p>
        </p:txBody>
      </p:sp>
      <p:cxnSp>
        <p:nvCxnSpPr>
          <p:cNvPr id="13" name="Straight Connector 12">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237D99C-490F-4A8B-96AC-AAD9BC88384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543</a:t>
            </a:fld>
            <a:endParaRPr lang="en-US" sz="600">
              <a:solidFill>
                <a:srgbClr val="FFFFFF"/>
              </a:solidFill>
            </a:endParaRPr>
          </a:p>
        </p:txBody>
      </p:sp>
    </p:spTree>
    <p:extLst>
      <p:ext uri="{BB962C8B-B14F-4D97-AF65-F5344CB8AC3E}">
        <p14:creationId xmlns:p14="http://schemas.microsoft.com/office/powerpoint/2010/main" val="288845295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5C46A4-3111-4D6A-851D-D80B2D51941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544</a:t>
            </a:fld>
            <a:endParaRPr lang="en"/>
          </a:p>
        </p:txBody>
      </p:sp>
      <p:sp>
        <p:nvSpPr>
          <p:cNvPr id="1344" name="Google Shape;1344;p158"/>
          <p:cNvSpPr txBox="1">
            <a:spLocks noGrp="1"/>
          </p:cNvSpPr>
          <p:nvPr>
            <p:ph type="title" idx="4294967295"/>
          </p:nvPr>
        </p:nvSpPr>
        <p:spPr>
          <a:xfrm>
            <a:off x="0" y="249238"/>
            <a:ext cx="10972800" cy="960437"/>
          </a:xfrm>
          <a:prstGeom prst="rect">
            <a:avLst/>
          </a:prstGeom>
          <a:noFill/>
          <a:ln>
            <a:noFill/>
          </a:ln>
        </p:spPr>
        <p:txBody>
          <a:bodyPr spcFirstLastPara="1" wrap="square" lIns="100767" tIns="50367" rIns="100767" bIns="50367" anchor="ctr" anchorCtr="0">
            <a:noAutofit/>
          </a:bodyPr>
          <a:lstStyle/>
          <a:p>
            <a:pPr algn="r">
              <a:lnSpc>
                <a:spcPct val="90000"/>
              </a:lnSpc>
              <a:buSzPts val="2600"/>
            </a:pPr>
            <a:r>
              <a:rPr lang="en" sz="3467" dirty="0">
                <a:latin typeface="Calibri"/>
                <a:ea typeface="Calibri"/>
                <a:cs typeface="Calibri"/>
                <a:sym typeface="Calibri"/>
              </a:rPr>
              <a:t>Database Management</a:t>
            </a:r>
            <a:endParaRPr sz="1600" dirty="0"/>
          </a:p>
        </p:txBody>
      </p:sp>
      <p:sp>
        <p:nvSpPr>
          <p:cNvPr id="1345" name="Google Shape;1345;p158"/>
          <p:cNvSpPr txBox="1">
            <a:spLocks noGrp="1"/>
          </p:cNvSpPr>
          <p:nvPr>
            <p:ph type="body" idx="4294967295"/>
          </p:nvPr>
        </p:nvSpPr>
        <p:spPr>
          <a:xfrm>
            <a:off x="0" y="1684338"/>
            <a:ext cx="10972800" cy="51736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100"/>
              <a:buFont typeface="Arial"/>
              <a:buChar char="•"/>
            </a:pPr>
            <a:r>
              <a:rPr lang="en" sz="2800" dirty="0">
                <a:solidFill>
                  <a:schemeClr val="dk1"/>
                </a:solidFill>
                <a:latin typeface="Calibri"/>
                <a:ea typeface="Calibri"/>
                <a:cs typeface="Calibri"/>
                <a:sym typeface="Calibri"/>
              </a:rPr>
              <a:t>Database Management</a:t>
            </a:r>
            <a:endParaRPr sz="1600" dirty="0"/>
          </a:p>
          <a:p>
            <a:pPr marL="1032908" lvl="2"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Database Models</a:t>
            </a:r>
            <a:endParaRPr sz="1600" dirty="0"/>
          </a:p>
          <a:p>
            <a:pPr marL="1032908" lvl="2"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Relational Database Components</a:t>
            </a:r>
            <a:endParaRPr sz="1600" dirty="0"/>
          </a:p>
          <a:p>
            <a:pPr marL="1032908" lvl="2"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Database Integrity</a:t>
            </a:r>
            <a:endParaRPr sz="1600" dirty="0"/>
          </a:p>
          <a:p>
            <a:pPr marL="1032908" lvl="2"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Database Security Issues</a:t>
            </a:r>
            <a:endParaRPr sz="1600" dirty="0"/>
          </a:p>
          <a:p>
            <a:pPr marL="1032908" lvl="2"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Data Warehousing &amp; Data Mining</a:t>
            </a:r>
            <a:endParaRPr sz="1600" dirty="0"/>
          </a:p>
          <a:p>
            <a:pPr marL="1032908" lvl="2" indent="-203195">
              <a:lnSpc>
                <a:spcPct val="90000"/>
              </a:lnSpc>
              <a:spcBef>
                <a:spcPts val="400"/>
              </a:spcBef>
              <a:buClr>
                <a:schemeClr val="dk1"/>
              </a:buClr>
              <a:buSzPts val="1600"/>
              <a:buNone/>
            </a:pPr>
            <a:endParaRPr sz="2133" dirty="0">
              <a:solidFill>
                <a:schemeClr val="dk1"/>
              </a:solidFill>
              <a:latin typeface="Calibri"/>
              <a:ea typeface="Calibri"/>
              <a:cs typeface="Calibri"/>
              <a:sym typeface="Calibri"/>
            </a:endParaRPr>
          </a:p>
          <a:p>
            <a:pPr marL="1032908" lvl="2" indent="-203195">
              <a:lnSpc>
                <a:spcPct val="90000"/>
              </a:lnSpc>
              <a:spcBef>
                <a:spcPts val="400"/>
              </a:spcBef>
              <a:buClr>
                <a:schemeClr val="dk1"/>
              </a:buClr>
              <a:buSzPts val="1600"/>
              <a:buNone/>
            </a:pPr>
            <a:endParaRPr sz="2133" dirty="0">
              <a:solidFill>
                <a:schemeClr val="dk1"/>
              </a:solidFill>
              <a:latin typeface="Calibri"/>
              <a:ea typeface="Calibri"/>
              <a:cs typeface="Calibri"/>
              <a:sym typeface="Calibri"/>
            </a:endParaRPr>
          </a:p>
          <a:p>
            <a:pPr marL="1032908" lvl="2" indent="-67732">
              <a:lnSpc>
                <a:spcPct val="90000"/>
              </a:lnSpc>
              <a:spcBef>
                <a:spcPts val="400"/>
              </a:spcBef>
              <a:buClr>
                <a:schemeClr val="dk1"/>
              </a:buClr>
              <a:buSzPts val="1600"/>
              <a:buNone/>
            </a:pPr>
            <a:endParaRPr sz="2133" dirty="0">
              <a:solidFill>
                <a:schemeClr val="dk1"/>
              </a:solidFill>
              <a:latin typeface="Calibri"/>
              <a:ea typeface="Calibri"/>
              <a:cs typeface="Calibri"/>
              <a:sym typeface="Calibri"/>
            </a:endParaRPr>
          </a:p>
          <a:p>
            <a:pPr marL="1032908" lvl="2" indent="-67732">
              <a:lnSpc>
                <a:spcPct val="9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930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44"/>
                                        </p:tgtEl>
                                        <p:attrNameLst>
                                          <p:attrName>style.visibility</p:attrName>
                                        </p:attrNameLst>
                                      </p:cBhvr>
                                      <p:to>
                                        <p:strVal val="visible"/>
                                      </p:to>
                                    </p:set>
                                    <p:animEffect transition="in" filter="fade">
                                      <p:cBhvr>
                                        <p:cTn id="7" dur="2000"/>
                                        <p:tgtEl>
                                          <p:spTgt spid="13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5">
                                            <p:txEl>
                                              <p:pRg st="0" end="0"/>
                                            </p:txEl>
                                          </p:spTgt>
                                        </p:tgtEl>
                                        <p:attrNameLst>
                                          <p:attrName>style.visibility</p:attrName>
                                        </p:attrNameLst>
                                      </p:cBhvr>
                                      <p:to>
                                        <p:strVal val="visible"/>
                                      </p:to>
                                    </p:set>
                                    <p:animEffect transition="in" filter="fade">
                                      <p:cBhvr>
                                        <p:cTn id="12" dur="500"/>
                                        <p:tgtEl>
                                          <p:spTgt spid="13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5">
                                            <p:txEl>
                                              <p:pRg st="1" end="1"/>
                                            </p:txEl>
                                          </p:spTgt>
                                        </p:tgtEl>
                                        <p:attrNameLst>
                                          <p:attrName>style.visibility</p:attrName>
                                        </p:attrNameLst>
                                      </p:cBhvr>
                                      <p:to>
                                        <p:strVal val="visible"/>
                                      </p:to>
                                    </p:set>
                                    <p:animEffect transition="in" filter="fade">
                                      <p:cBhvr>
                                        <p:cTn id="17" dur="500"/>
                                        <p:tgtEl>
                                          <p:spTgt spid="13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45">
                                            <p:txEl>
                                              <p:pRg st="2" end="2"/>
                                            </p:txEl>
                                          </p:spTgt>
                                        </p:tgtEl>
                                        <p:attrNameLst>
                                          <p:attrName>style.visibility</p:attrName>
                                        </p:attrNameLst>
                                      </p:cBhvr>
                                      <p:to>
                                        <p:strVal val="visible"/>
                                      </p:to>
                                    </p:set>
                                    <p:animEffect transition="in" filter="fade">
                                      <p:cBhvr>
                                        <p:cTn id="22" dur="500"/>
                                        <p:tgtEl>
                                          <p:spTgt spid="13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5">
                                            <p:txEl>
                                              <p:pRg st="3" end="3"/>
                                            </p:txEl>
                                          </p:spTgt>
                                        </p:tgtEl>
                                        <p:attrNameLst>
                                          <p:attrName>style.visibility</p:attrName>
                                        </p:attrNameLst>
                                      </p:cBhvr>
                                      <p:to>
                                        <p:strVal val="visible"/>
                                      </p:to>
                                    </p:set>
                                    <p:animEffect transition="in" filter="fade">
                                      <p:cBhvr>
                                        <p:cTn id="27" dur="500"/>
                                        <p:tgtEl>
                                          <p:spTgt spid="134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45">
                                            <p:txEl>
                                              <p:pRg st="4" end="4"/>
                                            </p:txEl>
                                          </p:spTgt>
                                        </p:tgtEl>
                                        <p:attrNameLst>
                                          <p:attrName>style.visibility</p:attrName>
                                        </p:attrNameLst>
                                      </p:cBhvr>
                                      <p:to>
                                        <p:strVal val="visible"/>
                                      </p:to>
                                    </p:set>
                                    <p:animEffect transition="in" filter="fade">
                                      <p:cBhvr>
                                        <p:cTn id="32" dur="500"/>
                                        <p:tgtEl>
                                          <p:spTgt spid="134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45">
                                            <p:txEl>
                                              <p:pRg st="5" end="5"/>
                                            </p:txEl>
                                          </p:spTgt>
                                        </p:tgtEl>
                                        <p:attrNameLst>
                                          <p:attrName>style.visibility</p:attrName>
                                        </p:attrNameLst>
                                      </p:cBhvr>
                                      <p:to>
                                        <p:strVal val="visible"/>
                                      </p:to>
                                    </p:set>
                                    <p:animEffect transition="in" filter="fade">
                                      <p:cBhvr>
                                        <p:cTn id="37" dur="500"/>
                                        <p:tgtEl>
                                          <p:spTgt spid="13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7ABCBA-A10B-4CF1-B2FF-E9B966CD339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545</a:t>
            </a:fld>
            <a:endParaRPr lang="en"/>
          </a:p>
        </p:txBody>
      </p:sp>
      <p:sp>
        <p:nvSpPr>
          <p:cNvPr id="1350" name="Google Shape;1350;p159"/>
          <p:cNvSpPr txBox="1">
            <a:spLocks noGrp="1"/>
          </p:cNvSpPr>
          <p:nvPr>
            <p:ph type="title" idx="4294967295"/>
          </p:nvPr>
        </p:nvSpPr>
        <p:spPr>
          <a:xfrm>
            <a:off x="0" y="366713"/>
            <a:ext cx="10972800" cy="1109662"/>
          </a:xfrm>
          <a:prstGeom prst="rect">
            <a:avLst/>
          </a:prstGeom>
          <a:noFill/>
          <a:ln>
            <a:noFill/>
          </a:ln>
        </p:spPr>
        <p:txBody>
          <a:bodyPr spcFirstLastPara="1" wrap="square" lIns="100767" tIns="50367" rIns="100767" bIns="50367" anchor="ctr" anchorCtr="0">
            <a:noAutofit/>
          </a:bodyPr>
          <a:lstStyle/>
          <a:p>
            <a:pPr algn="r">
              <a:lnSpc>
                <a:spcPct val="90000"/>
              </a:lnSpc>
              <a:buSzPts val="2600"/>
            </a:pPr>
            <a:r>
              <a:rPr lang="en" sz="3467" dirty="0">
                <a:latin typeface="Calibri"/>
                <a:ea typeface="Calibri"/>
                <a:cs typeface="Calibri"/>
                <a:sym typeface="Calibri"/>
              </a:rPr>
              <a:t>Database Models</a:t>
            </a:r>
            <a:endParaRPr sz="1600" dirty="0"/>
          </a:p>
        </p:txBody>
      </p:sp>
      <p:sp>
        <p:nvSpPr>
          <p:cNvPr id="1351" name="Google Shape;1351;p159"/>
          <p:cNvSpPr txBox="1">
            <a:spLocks noGrp="1"/>
          </p:cNvSpPr>
          <p:nvPr>
            <p:ph type="body" idx="4294967295"/>
          </p:nvPr>
        </p:nvSpPr>
        <p:spPr>
          <a:xfrm>
            <a:off x="0" y="1654175"/>
            <a:ext cx="10972800" cy="4392613"/>
          </a:xfrm>
          <a:prstGeom prst="rect">
            <a:avLst/>
          </a:prstGeom>
          <a:noFill/>
          <a:ln>
            <a:noFill/>
          </a:ln>
        </p:spPr>
        <p:txBody>
          <a:bodyPr spcFirstLastPara="1" wrap="square" lIns="100767" tIns="50367" rIns="100767" bIns="50367" anchor="t" anchorCtr="0">
            <a:noAutofit/>
          </a:bodyPr>
          <a:lstStyle/>
          <a:p>
            <a:pPr marL="626518" lvl="1" indent="-211661">
              <a:lnSpc>
                <a:spcPct val="90000"/>
              </a:lnSpc>
              <a:spcBef>
                <a:spcPts val="0"/>
              </a:spcBef>
              <a:buClr>
                <a:schemeClr val="dk1"/>
              </a:buClr>
              <a:buSzPts val="1700"/>
              <a:buFont typeface="Arial"/>
              <a:buChar char="•"/>
            </a:pPr>
            <a:r>
              <a:rPr lang="en" sz="2267">
                <a:solidFill>
                  <a:schemeClr val="dk1"/>
                </a:solidFill>
                <a:latin typeface="Calibri"/>
                <a:ea typeface="Calibri"/>
                <a:cs typeface="Calibri"/>
                <a:sym typeface="Calibri"/>
              </a:rPr>
              <a:t>Describes relationships between data elements</a:t>
            </a:r>
            <a:endParaRPr sz="1600"/>
          </a:p>
          <a:p>
            <a:pPr marL="626518" lvl="1" indent="-211661">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Used to represent the conceptual organization of data</a:t>
            </a:r>
            <a:endParaRPr sz="1600"/>
          </a:p>
          <a:p>
            <a:pPr marL="626518" lvl="1" indent="-211661">
              <a:lnSpc>
                <a:spcPct val="90000"/>
              </a:lnSpc>
              <a:spcBef>
                <a:spcPts val="400"/>
              </a:spcBef>
              <a:buClr>
                <a:schemeClr val="dk1"/>
              </a:buClr>
              <a:buSzPts val="1700"/>
              <a:buFont typeface="Arial"/>
              <a:buChar char="•"/>
            </a:pPr>
            <a:r>
              <a:rPr lang="en" sz="2267">
                <a:solidFill>
                  <a:schemeClr val="dk1"/>
                </a:solidFill>
                <a:latin typeface="Calibri"/>
                <a:ea typeface="Calibri"/>
                <a:cs typeface="Calibri"/>
                <a:sym typeface="Calibri"/>
              </a:rPr>
              <a:t>Formal methods of representing information</a:t>
            </a:r>
            <a:r>
              <a:rPr lang="en" sz="3467">
                <a:solidFill>
                  <a:schemeClr val="dk1"/>
                </a:solidFill>
                <a:latin typeface="Calibri"/>
                <a:ea typeface="Calibri"/>
                <a:cs typeface="Calibri"/>
                <a:sym typeface="Calibri"/>
              </a:rPr>
              <a:t>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Hierarchical</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Distributed </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Object-Oriented</a:t>
            </a:r>
            <a:endParaRPr sz="1600"/>
          </a:p>
          <a:p>
            <a:pPr marL="626518" lvl="1" indent="-203195">
              <a:lnSpc>
                <a:spcPct val="90000"/>
              </a:lnSpc>
              <a:spcBef>
                <a:spcPts val="400"/>
              </a:spcBef>
              <a:buClr>
                <a:schemeClr val="dk1"/>
              </a:buClr>
              <a:buSzPts val="1600"/>
              <a:buFont typeface="Arial"/>
              <a:buChar char="•"/>
            </a:pPr>
            <a:r>
              <a:rPr lang="en" sz="2133">
                <a:solidFill>
                  <a:schemeClr val="dk1"/>
                </a:solidFill>
                <a:latin typeface="Calibri"/>
                <a:ea typeface="Calibri"/>
                <a:cs typeface="Calibri"/>
                <a:sym typeface="Calibri"/>
              </a:rPr>
              <a:t>Relational</a:t>
            </a:r>
            <a:endParaRPr sz="1600"/>
          </a:p>
          <a:p>
            <a:pPr marL="626518" lvl="1" indent="-203195">
              <a:lnSpc>
                <a:spcPct val="90000"/>
              </a:lnSpc>
              <a:spcBef>
                <a:spcPts val="400"/>
              </a:spcBef>
              <a:buClr>
                <a:schemeClr val="dk1"/>
              </a:buClr>
              <a:buSzPts val="1600"/>
              <a:buNone/>
            </a:pPr>
            <a:endParaRPr sz="2133">
              <a:solidFill>
                <a:schemeClr val="dk1"/>
              </a:solidFill>
              <a:latin typeface="Calibri"/>
              <a:ea typeface="Calibri"/>
              <a:cs typeface="Calibri"/>
              <a:sym typeface="Calibri"/>
            </a:endParaRPr>
          </a:p>
          <a:p>
            <a:pPr marL="626518" lvl="1" indent="-203195">
              <a:lnSpc>
                <a:spcPct val="90000"/>
              </a:lnSpc>
              <a:spcBef>
                <a:spcPts val="400"/>
              </a:spcBef>
              <a:spcAft>
                <a:spcPts val="2133"/>
              </a:spcAft>
              <a:buClr>
                <a:schemeClr val="dk1"/>
              </a:buClr>
              <a:buSzPts val="2900"/>
              <a:buNone/>
            </a:pPr>
            <a:r>
              <a:rPr lang="en" sz="3867">
                <a:solidFill>
                  <a:schemeClr val="dk1"/>
                </a:solidFill>
                <a:latin typeface="Calibri"/>
                <a:ea typeface="Calibri"/>
                <a:cs typeface="Calibri"/>
                <a:sym typeface="Calibri"/>
              </a:rPr>
              <a:t>	</a:t>
            </a:r>
            <a:endParaRPr sz="1600"/>
          </a:p>
        </p:txBody>
      </p:sp>
    </p:spTree>
    <p:extLst>
      <p:ext uri="{BB962C8B-B14F-4D97-AF65-F5344CB8AC3E}">
        <p14:creationId xmlns:p14="http://schemas.microsoft.com/office/powerpoint/2010/main" val="39445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50"/>
                                        </p:tgtEl>
                                        <p:attrNameLst>
                                          <p:attrName>style.visibility</p:attrName>
                                        </p:attrNameLst>
                                      </p:cBhvr>
                                      <p:to>
                                        <p:strVal val="visible"/>
                                      </p:to>
                                    </p:set>
                                    <p:animEffect transition="in" filter="fade">
                                      <p:cBhvr>
                                        <p:cTn id="7" dur="2000"/>
                                        <p:tgtEl>
                                          <p:spTgt spid="1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1">
                                            <p:txEl>
                                              <p:pRg st="0" end="0"/>
                                            </p:txEl>
                                          </p:spTgt>
                                        </p:tgtEl>
                                        <p:attrNameLst>
                                          <p:attrName>style.visibility</p:attrName>
                                        </p:attrNameLst>
                                      </p:cBhvr>
                                      <p:to>
                                        <p:strVal val="visible"/>
                                      </p:to>
                                    </p:set>
                                    <p:animEffect transition="in" filter="fade">
                                      <p:cBhvr>
                                        <p:cTn id="12" dur="500"/>
                                        <p:tgtEl>
                                          <p:spTgt spid="13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1">
                                            <p:txEl>
                                              <p:pRg st="1" end="1"/>
                                            </p:txEl>
                                          </p:spTgt>
                                        </p:tgtEl>
                                        <p:attrNameLst>
                                          <p:attrName>style.visibility</p:attrName>
                                        </p:attrNameLst>
                                      </p:cBhvr>
                                      <p:to>
                                        <p:strVal val="visible"/>
                                      </p:to>
                                    </p:set>
                                    <p:animEffect transition="in" filter="fade">
                                      <p:cBhvr>
                                        <p:cTn id="17" dur="500"/>
                                        <p:tgtEl>
                                          <p:spTgt spid="13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1">
                                            <p:txEl>
                                              <p:pRg st="2" end="2"/>
                                            </p:txEl>
                                          </p:spTgt>
                                        </p:tgtEl>
                                        <p:attrNameLst>
                                          <p:attrName>style.visibility</p:attrName>
                                        </p:attrNameLst>
                                      </p:cBhvr>
                                      <p:to>
                                        <p:strVal val="visible"/>
                                      </p:to>
                                    </p:set>
                                    <p:animEffect transition="in" filter="fade">
                                      <p:cBhvr>
                                        <p:cTn id="22" dur="500"/>
                                        <p:tgtEl>
                                          <p:spTgt spid="13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1">
                                            <p:txEl>
                                              <p:pRg st="3" end="3"/>
                                            </p:txEl>
                                          </p:spTgt>
                                        </p:tgtEl>
                                        <p:attrNameLst>
                                          <p:attrName>style.visibility</p:attrName>
                                        </p:attrNameLst>
                                      </p:cBhvr>
                                      <p:to>
                                        <p:strVal val="visible"/>
                                      </p:to>
                                    </p:set>
                                    <p:animEffect transition="in" filter="fade">
                                      <p:cBhvr>
                                        <p:cTn id="27" dur="500"/>
                                        <p:tgtEl>
                                          <p:spTgt spid="13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1">
                                            <p:txEl>
                                              <p:pRg st="4" end="4"/>
                                            </p:txEl>
                                          </p:spTgt>
                                        </p:tgtEl>
                                        <p:attrNameLst>
                                          <p:attrName>style.visibility</p:attrName>
                                        </p:attrNameLst>
                                      </p:cBhvr>
                                      <p:to>
                                        <p:strVal val="visible"/>
                                      </p:to>
                                    </p:set>
                                    <p:animEffect transition="in" filter="fade">
                                      <p:cBhvr>
                                        <p:cTn id="32" dur="500"/>
                                        <p:tgtEl>
                                          <p:spTgt spid="13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51">
                                            <p:txEl>
                                              <p:pRg st="5" end="5"/>
                                            </p:txEl>
                                          </p:spTgt>
                                        </p:tgtEl>
                                        <p:attrNameLst>
                                          <p:attrName>style.visibility</p:attrName>
                                        </p:attrNameLst>
                                      </p:cBhvr>
                                      <p:to>
                                        <p:strVal val="visible"/>
                                      </p:to>
                                    </p:set>
                                    <p:animEffect transition="in" filter="fade">
                                      <p:cBhvr>
                                        <p:cTn id="37" dur="500"/>
                                        <p:tgtEl>
                                          <p:spTgt spid="135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51">
                                            <p:txEl>
                                              <p:pRg st="6" end="6"/>
                                            </p:txEl>
                                          </p:spTgt>
                                        </p:tgtEl>
                                        <p:attrNameLst>
                                          <p:attrName>style.visibility</p:attrName>
                                        </p:attrNameLst>
                                      </p:cBhvr>
                                      <p:to>
                                        <p:strVal val="visible"/>
                                      </p:to>
                                    </p:set>
                                    <p:animEffect transition="in" filter="fade">
                                      <p:cBhvr>
                                        <p:cTn id="42" dur="500"/>
                                        <p:tgtEl>
                                          <p:spTgt spid="135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51">
                                            <p:txEl>
                                              <p:pRg st="8" end="8"/>
                                            </p:txEl>
                                          </p:spTgt>
                                        </p:tgtEl>
                                        <p:attrNameLst>
                                          <p:attrName>style.visibility</p:attrName>
                                        </p:attrNameLst>
                                      </p:cBhvr>
                                      <p:to>
                                        <p:strVal val="visible"/>
                                      </p:to>
                                    </p:set>
                                    <p:animEffect transition="in" filter="fade">
                                      <p:cBhvr>
                                        <p:cTn id="47" dur="500"/>
                                        <p:tgtEl>
                                          <p:spTgt spid="13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51E4C-9BD1-4C63-BFD4-284770AB317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546</a:t>
            </a:fld>
            <a:endParaRPr lang="en"/>
          </a:p>
        </p:txBody>
      </p:sp>
      <p:sp>
        <p:nvSpPr>
          <p:cNvPr id="1363" name="Google Shape;1363;p161"/>
          <p:cNvSpPr txBox="1">
            <a:spLocks noGrp="1"/>
          </p:cNvSpPr>
          <p:nvPr>
            <p:ph type="body" idx="4294967295"/>
          </p:nvPr>
        </p:nvSpPr>
        <p:spPr>
          <a:xfrm>
            <a:off x="0" y="1654175"/>
            <a:ext cx="10972800" cy="4392613"/>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1800"/>
              <a:buFont typeface="Arial"/>
              <a:buChar char="•"/>
            </a:pPr>
            <a:r>
              <a:rPr lang="en" sz="2400">
                <a:solidFill>
                  <a:schemeClr val="dk1"/>
                </a:solidFill>
                <a:latin typeface="Calibri"/>
                <a:ea typeface="Calibri"/>
                <a:cs typeface="Calibri"/>
                <a:sym typeface="Calibri"/>
              </a:rPr>
              <a:t>Stores related information in a tree-like fashion</a:t>
            </a:r>
            <a:endParaRPr sz="1600"/>
          </a:p>
          <a:p>
            <a:pPr marL="626518" lvl="1" indent="-203195">
              <a:lnSpc>
                <a:spcPct val="90000"/>
              </a:lnSpc>
              <a:spcBef>
                <a:spcPts val="400"/>
              </a:spcBef>
              <a:buClr>
                <a:schemeClr val="dk1"/>
              </a:buClr>
              <a:buSzPts val="1800"/>
              <a:buFont typeface="Arial"/>
              <a:buChar char="•"/>
            </a:pPr>
            <a:r>
              <a:rPr lang="en" sz="2400">
                <a:solidFill>
                  <a:schemeClr val="dk1"/>
                </a:solidFill>
                <a:latin typeface="Calibri"/>
                <a:ea typeface="Calibri"/>
                <a:cs typeface="Calibri"/>
                <a:sym typeface="Calibri"/>
              </a:rPr>
              <a:t>Info traced from major group to subgroup</a:t>
            </a:r>
            <a:endParaRPr sz="1600"/>
          </a:p>
          <a:p>
            <a:pPr marL="626518" lvl="1" indent="-203195">
              <a:lnSpc>
                <a:spcPct val="90000"/>
              </a:lnSpc>
              <a:spcBef>
                <a:spcPts val="400"/>
              </a:spcBef>
              <a:buClr>
                <a:schemeClr val="dk1"/>
              </a:buClr>
              <a:buSzPts val="1800"/>
              <a:buFont typeface="Arial"/>
              <a:buChar char="•"/>
            </a:pPr>
            <a:r>
              <a:rPr lang="en" sz="2400">
                <a:solidFill>
                  <a:schemeClr val="dk1"/>
                </a:solidFill>
                <a:latin typeface="Calibri"/>
                <a:ea typeface="Calibri"/>
                <a:cs typeface="Calibri"/>
                <a:sym typeface="Calibri"/>
              </a:rPr>
              <a:t>Predetermined access paths to data</a:t>
            </a:r>
            <a:endParaRPr sz="1600"/>
          </a:p>
          <a:p>
            <a:pPr marL="626518" lvl="1" indent="-203195">
              <a:lnSpc>
                <a:spcPct val="90000"/>
              </a:lnSpc>
              <a:spcBef>
                <a:spcPts val="400"/>
              </a:spcBef>
              <a:buClr>
                <a:schemeClr val="dk1"/>
              </a:buClr>
              <a:buSzPts val="1800"/>
              <a:buFont typeface="Arial"/>
              <a:buChar char="•"/>
            </a:pPr>
            <a:r>
              <a:rPr lang="en" sz="2400">
                <a:solidFill>
                  <a:schemeClr val="dk1"/>
                </a:solidFill>
                <a:latin typeface="Calibri"/>
                <a:ea typeface="Calibri"/>
                <a:cs typeface="Calibri"/>
                <a:sym typeface="Calibri"/>
              </a:rPr>
              <a:t>Data traced through parents (hierarchy)</a:t>
            </a:r>
            <a:endParaRPr sz="1600"/>
          </a:p>
          <a:p>
            <a:pPr marL="626518" indent="0">
              <a:lnSpc>
                <a:spcPct val="90000"/>
              </a:lnSpc>
              <a:spcBef>
                <a:spcPts val="400"/>
              </a:spcBef>
              <a:spcAft>
                <a:spcPts val="2133"/>
              </a:spcAft>
              <a:buNone/>
            </a:pPr>
            <a:r>
              <a:rPr lang="en" sz="3867">
                <a:solidFill>
                  <a:schemeClr val="dk1"/>
                </a:solidFill>
                <a:latin typeface="Calibri"/>
                <a:ea typeface="Calibri"/>
                <a:cs typeface="Calibri"/>
                <a:sym typeface="Calibri"/>
              </a:rPr>
              <a:t>	</a:t>
            </a:r>
            <a:endParaRPr sz="1600"/>
          </a:p>
        </p:txBody>
      </p:sp>
      <p:sp>
        <p:nvSpPr>
          <p:cNvPr id="1364" name="Google Shape;1364;p161"/>
          <p:cNvSpPr txBox="1"/>
          <p:nvPr/>
        </p:nvSpPr>
        <p:spPr>
          <a:xfrm>
            <a:off x="4064000" y="605117"/>
            <a:ext cx="6465600" cy="516000"/>
          </a:xfrm>
          <a:prstGeom prst="rect">
            <a:avLst/>
          </a:prstGeom>
          <a:noFill/>
          <a:ln>
            <a:noFill/>
          </a:ln>
        </p:spPr>
        <p:txBody>
          <a:bodyPr spcFirstLastPara="1" wrap="square" lIns="100767" tIns="50367" rIns="100767" bIns="50367" anchor="t" anchorCtr="0">
            <a:noAutofit/>
          </a:bodyPr>
          <a:lstStyle/>
          <a:p>
            <a:pPr algn="r"/>
            <a:r>
              <a:rPr lang="en" sz="3467">
                <a:solidFill>
                  <a:schemeClr val="dk1"/>
                </a:solidFill>
                <a:latin typeface="Arial"/>
                <a:ea typeface="Arial"/>
                <a:cs typeface="Arial"/>
                <a:sym typeface="Arial"/>
              </a:rPr>
              <a:t>	</a:t>
            </a:r>
            <a:r>
              <a:rPr lang="en" sz="3467">
                <a:solidFill>
                  <a:schemeClr val="dk1"/>
                </a:solidFill>
                <a:latin typeface="Calibri"/>
                <a:ea typeface="Calibri"/>
                <a:cs typeface="Calibri"/>
                <a:sym typeface="Calibri"/>
              </a:rPr>
              <a:t>Hierarchical Databases</a:t>
            </a:r>
            <a:endParaRPr sz="1600"/>
          </a:p>
        </p:txBody>
      </p:sp>
    </p:spTree>
    <p:extLst>
      <p:ext uri="{BB962C8B-B14F-4D97-AF65-F5344CB8AC3E}">
        <p14:creationId xmlns:p14="http://schemas.microsoft.com/office/powerpoint/2010/main" val="291896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3">
                                            <p:txEl>
                                              <p:pRg st="0" end="0"/>
                                            </p:txEl>
                                          </p:spTgt>
                                        </p:tgtEl>
                                        <p:attrNameLst>
                                          <p:attrName>style.visibility</p:attrName>
                                        </p:attrNameLst>
                                      </p:cBhvr>
                                      <p:to>
                                        <p:strVal val="visible"/>
                                      </p:to>
                                    </p:set>
                                    <p:animEffect transition="in" filter="fade">
                                      <p:cBhvr>
                                        <p:cTn id="7" dur="500"/>
                                        <p:tgtEl>
                                          <p:spTgt spid="1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3">
                                            <p:txEl>
                                              <p:pRg st="1" end="1"/>
                                            </p:txEl>
                                          </p:spTgt>
                                        </p:tgtEl>
                                        <p:attrNameLst>
                                          <p:attrName>style.visibility</p:attrName>
                                        </p:attrNameLst>
                                      </p:cBhvr>
                                      <p:to>
                                        <p:strVal val="visible"/>
                                      </p:to>
                                    </p:set>
                                    <p:animEffect transition="in" filter="fade">
                                      <p:cBhvr>
                                        <p:cTn id="12" dur="500"/>
                                        <p:tgtEl>
                                          <p:spTgt spid="1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3">
                                            <p:txEl>
                                              <p:pRg st="2" end="2"/>
                                            </p:txEl>
                                          </p:spTgt>
                                        </p:tgtEl>
                                        <p:attrNameLst>
                                          <p:attrName>style.visibility</p:attrName>
                                        </p:attrNameLst>
                                      </p:cBhvr>
                                      <p:to>
                                        <p:strVal val="visible"/>
                                      </p:to>
                                    </p:set>
                                    <p:animEffect transition="in" filter="fade">
                                      <p:cBhvr>
                                        <p:cTn id="17" dur="500"/>
                                        <p:tgtEl>
                                          <p:spTgt spid="13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63">
                                            <p:txEl>
                                              <p:pRg st="3" end="3"/>
                                            </p:txEl>
                                          </p:spTgt>
                                        </p:tgtEl>
                                        <p:attrNameLst>
                                          <p:attrName>style.visibility</p:attrName>
                                        </p:attrNameLst>
                                      </p:cBhvr>
                                      <p:to>
                                        <p:strVal val="visible"/>
                                      </p:to>
                                    </p:set>
                                    <p:animEffect transition="in" filter="fade">
                                      <p:cBhvr>
                                        <p:cTn id="22" dur="500"/>
                                        <p:tgtEl>
                                          <p:spTgt spid="13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63">
                                            <p:txEl>
                                              <p:pRg st="4" end="4"/>
                                            </p:txEl>
                                          </p:spTgt>
                                        </p:tgtEl>
                                        <p:attrNameLst>
                                          <p:attrName>style.visibility</p:attrName>
                                        </p:attrNameLst>
                                      </p:cBhvr>
                                      <p:to>
                                        <p:strVal val="visible"/>
                                      </p:to>
                                    </p:set>
                                    <p:animEffect transition="in" filter="fade">
                                      <p:cBhvr>
                                        <p:cTn id="27" dur="500"/>
                                        <p:tgtEl>
                                          <p:spTgt spid="1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81E2E2-6F3E-49AD-8139-FB491113D3D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547</a:t>
            </a:fld>
            <a:endParaRPr lang="en"/>
          </a:p>
        </p:txBody>
      </p:sp>
      <p:sp>
        <p:nvSpPr>
          <p:cNvPr id="1369" name="Google Shape;1369;p162"/>
          <p:cNvSpPr txBox="1">
            <a:spLocks noGrp="1"/>
          </p:cNvSpPr>
          <p:nvPr>
            <p:ph type="title" idx="4294967295"/>
          </p:nvPr>
        </p:nvSpPr>
        <p:spPr>
          <a:xfrm>
            <a:off x="0" y="366713"/>
            <a:ext cx="10972800" cy="1109662"/>
          </a:xfrm>
          <a:prstGeom prst="rect">
            <a:avLst/>
          </a:prstGeom>
          <a:noFill/>
          <a:ln>
            <a:noFill/>
          </a:ln>
        </p:spPr>
        <p:txBody>
          <a:bodyPr spcFirstLastPara="1" wrap="square" lIns="100767" tIns="50367" rIns="100767" bIns="50367" anchor="ctr" anchorCtr="0">
            <a:noAutofit/>
          </a:bodyPr>
          <a:lstStyle/>
          <a:p>
            <a:pPr algn="r">
              <a:lnSpc>
                <a:spcPct val="90000"/>
              </a:lnSpc>
              <a:buSzPts val="2600"/>
            </a:pPr>
            <a:r>
              <a:rPr lang="en" sz="3467" dirty="0">
                <a:latin typeface="Calibri"/>
                <a:ea typeface="Calibri"/>
                <a:cs typeface="Calibri"/>
                <a:sym typeface="Calibri"/>
              </a:rPr>
              <a:t>Distributed Databases</a:t>
            </a:r>
            <a:endParaRPr sz="1600" dirty="0"/>
          </a:p>
        </p:txBody>
      </p:sp>
      <p:sp>
        <p:nvSpPr>
          <p:cNvPr id="1370" name="Google Shape;1370;p162"/>
          <p:cNvSpPr txBox="1">
            <a:spLocks noGrp="1"/>
          </p:cNvSpPr>
          <p:nvPr>
            <p:ph type="body" idx="4294967295"/>
          </p:nvPr>
        </p:nvSpPr>
        <p:spPr>
          <a:xfrm>
            <a:off x="0" y="1654175"/>
            <a:ext cx="10972800" cy="4392613"/>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1600"/>
              <a:buNone/>
            </a:pPr>
            <a:r>
              <a:rPr lang="en" sz="2133">
                <a:solidFill>
                  <a:schemeClr val="dk1"/>
                </a:solidFill>
                <a:latin typeface="Calibri"/>
                <a:ea typeface="Calibri"/>
                <a:cs typeface="Calibri"/>
                <a:sym typeface="Calibri"/>
              </a:rPr>
              <a:t>Distributed</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Client-server type of DB located on more than one server distributed in several locations</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Synchronization accomplished via a two-phase commit or replication methods</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Data accessible in a single search function despite separate location</a:t>
            </a:r>
            <a:endParaRPr sz="2400">
              <a:solidFill>
                <a:schemeClr val="dk1"/>
              </a:solidFill>
              <a:latin typeface="Calibri"/>
              <a:ea typeface="Calibri"/>
              <a:cs typeface="Calibri"/>
              <a:sym typeface="Calibri"/>
            </a:endParaRPr>
          </a:p>
          <a:p>
            <a:pPr marL="626518" lvl="1" indent="-203195">
              <a:lnSpc>
                <a:spcPct val="90000"/>
              </a:lnSpc>
              <a:spcBef>
                <a:spcPts val="400"/>
              </a:spcBef>
              <a:spcAft>
                <a:spcPts val="2133"/>
              </a:spcAft>
              <a:buClr>
                <a:schemeClr val="dk1"/>
              </a:buClr>
              <a:buSzPts val="1600"/>
              <a:buNone/>
            </a:pPr>
            <a:r>
              <a:rPr lang="en" sz="2133">
                <a:solidFill>
                  <a:schemeClr val="dk1"/>
                </a:solidFill>
                <a:latin typeface="Calibri"/>
                <a:ea typeface="Calibri"/>
                <a:cs typeface="Calibri"/>
                <a:sym typeface="Calibri"/>
              </a:rPr>
              <a:t>	</a:t>
            </a:r>
            <a:r>
              <a:rPr lang="en" sz="3867">
                <a:solidFill>
                  <a:schemeClr val="dk1"/>
                </a:solidFill>
                <a:latin typeface="Calibri"/>
                <a:ea typeface="Calibri"/>
                <a:cs typeface="Calibri"/>
                <a:sym typeface="Calibri"/>
              </a:rPr>
              <a:t>	</a:t>
            </a:r>
            <a:endParaRPr sz="1600"/>
          </a:p>
        </p:txBody>
      </p:sp>
    </p:spTree>
    <p:extLst>
      <p:ext uri="{BB962C8B-B14F-4D97-AF65-F5344CB8AC3E}">
        <p14:creationId xmlns:p14="http://schemas.microsoft.com/office/powerpoint/2010/main" val="25722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9"/>
                                        </p:tgtEl>
                                        <p:attrNameLst>
                                          <p:attrName>style.visibility</p:attrName>
                                        </p:attrNameLst>
                                      </p:cBhvr>
                                      <p:to>
                                        <p:strVal val="visible"/>
                                      </p:to>
                                    </p:set>
                                    <p:animEffect transition="in" filter="fade">
                                      <p:cBhvr>
                                        <p:cTn id="7" dur="2000"/>
                                        <p:tgtEl>
                                          <p:spTgt spid="1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0">
                                            <p:txEl>
                                              <p:pRg st="0" end="0"/>
                                            </p:txEl>
                                          </p:spTgt>
                                        </p:tgtEl>
                                        <p:attrNameLst>
                                          <p:attrName>style.visibility</p:attrName>
                                        </p:attrNameLst>
                                      </p:cBhvr>
                                      <p:to>
                                        <p:strVal val="visible"/>
                                      </p:to>
                                    </p:set>
                                    <p:animEffect transition="in" filter="fade">
                                      <p:cBhvr>
                                        <p:cTn id="12" dur="500"/>
                                        <p:tgtEl>
                                          <p:spTgt spid="13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0">
                                            <p:txEl>
                                              <p:pRg st="1" end="1"/>
                                            </p:txEl>
                                          </p:spTgt>
                                        </p:tgtEl>
                                        <p:attrNameLst>
                                          <p:attrName>style.visibility</p:attrName>
                                        </p:attrNameLst>
                                      </p:cBhvr>
                                      <p:to>
                                        <p:strVal val="visible"/>
                                      </p:to>
                                    </p:set>
                                    <p:animEffect transition="in" filter="fade">
                                      <p:cBhvr>
                                        <p:cTn id="17" dur="500"/>
                                        <p:tgtEl>
                                          <p:spTgt spid="13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0">
                                            <p:txEl>
                                              <p:pRg st="2" end="2"/>
                                            </p:txEl>
                                          </p:spTgt>
                                        </p:tgtEl>
                                        <p:attrNameLst>
                                          <p:attrName>style.visibility</p:attrName>
                                        </p:attrNameLst>
                                      </p:cBhvr>
                                      <p:to>
                                        <p:strVal val="visible"/>
                                      </p:to>
                                    </p:set>
                                    <p:animEffect transition="in" filter="fade">
                                      <p:cBhvr>
                                        <p:cTn id="22" dur="500"/>
                                        <p:tgtEl>
                                          <p:spTgt spid="13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0">
                                            <p:txEl>
                                              <p:pRg st="3" end="3"/>
                                            </p:txEl>
                                          </p:spTgt>
                                        </p:tgtEl>
                                        <p:attrNameLst>
                                          <p:attrName>style.visibility</p:attrName>
                                        </p:attrNameLst>
                                      </p:cBhvr>
                                      <p:to>
                                        <p:strVal val="visible"/>
                                      </p:to>
                                    </p:set>
                                    <p:animEffect transition="in" filter="fade">
                                      <p:cBhvr>
                                        <p:cTn id="27" dur="500"/>
                                        <p:tgtEl>
                                          <p:spTgt spid="13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0">
                                            <p:txEl>
                                              <p:pRg st="4" end="4"/>
                                            </p:txEl>
                                          </p:spTgt>
                                        </p:tgtEl>
                                        <p:attrNameLst>
                                          <p:attrName>style.visibility</p:attrName>
                                        </p:attrNameLst>
                                      </p:cBhvr>
                                      <p:to>
                                        <p:strVal val="visible"/>
                                      </p:to>
                                    </p:set>
                                    <p:animEffect transition="in" filter="fade">
                                      <p:cBhvr>
                                        <p:cTn id="32" dur="500"/>
                                        <p:tgtEl>
                                          <p:spTgt spid="13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8"/>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9198A6F-306E-41FF-8B0F-C004AE0D8871}"/>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kern="1200" dirty="0">
                <a:solidFill>
                  <a:schemeClr val="tx1">
                    <a:lumMod val="85000"/>
                    <a:lumOff val="15000"/>
                  </a:schemeClr>
                </a:solidFill>
                <a:latin typeface="+mj-lt"/>
                <a:ea typeface="+mj-ea"/>
                <a:cs typeface="+mj-cs"/>
              </a:rPr>
              <a:t>Relational Databases</a:t>
            </a:r>
          </a:p>
        </p:txBody>
      </p:sp>
      <p:cxnSp>
        <p:nvCxnSpPr>
          <p:cNvPr id="24" name="Straight Connector 1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5" name="Oval 1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237D99C-490F-4A8B-96AC-AAD9BC88384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548</a:t>
            </a:fld>
            <a:endParaRPr lang="en-US" sz="600">
              <a:solidFill>
                <a:srgbClr val="FFFFFF"/>
              </a:solidFill>
            </a:endParaRPr>
          </a:p>
        </p:txBody>
      </p:sp>
    </p:spTree>
    <p:extLst>
      <p:ext uri="{BB962C8B-B14F-4D97-AF65-F5344CB8AC3E}">
        <p14:creationId xmlns:p14="http://schemas.microsoft.com/office/powerpoint/2010/main" val="2979504191"/>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B5FB0-5AE3-4243-97A5-2D3B3E06C8C3}"/>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549</a:t>
            </a:fld>
            <a:endParaRPr lang="en"/>
          </a:p>
        </p:txBody>
      </p:sp>
      <p:sp>
        <p:nvSpPr>
          <p:cNvPr id="1381" name="Google Shape;1381;p164"/>
          <p:cNvSpPr txBox="1">
            <a:spLocks noGrp="1"/>
          </p:cNvSpPr>
          <p:nvPr>
            <p:ph type="title" idx="4294967295"/>
          </p:nvPr>
        </p:nvSpPr>
        <p:spPr>
          <a:xfrm>
            <a:off x="0" y="366713"/>
            <a:ext cx="10972800" cy="1109662"/>
          </a:xfrm>
          <a:prstGeom prst="rect">
            <a:avLst/>
          </a:prstGeom>
          <a:noFill/>
          <a:ln>
            <a:noFill/>
          </a:ln>
        </p:spPr>
        <p:txBody>
          <a:bodyPr spcFirstLastPara="1" wrap="square" lIns="100767" tIns="50367" rIns="100767" bIns="50367" anchor="ctr" anchorCtr="0">
            <a:noAutofit/>
          </a:bodyPr>
          <a:lstStyle/>
          <a:p>
            <a:pPr algn="r">
              <a:lnSpc>
                <a:spcPct val="90000"/>
              </a:lnSpc>
              <a:buSzPts val="2600"/>
            </a:pPr>
            <a:r>
              <a:rPr lang="en" sz="3467" dirty="0">
                <a:latin typeface="Calibri"/>
                <a:ea typeface="Calibri"/>
                <a:cs typeface="Calibri"/>
                <a:sym typeface="Calibri"/>
              </a:rPr>
              <a:t>Relational Databases</a:t>
            </a:r>
            <a:endParaRPr sz="1600" dirty="0"/>
          </a:p>
        </p:txBody>
      </p:sp>
      <p:sp>
        <p:nvSpPr>
          <p:cNvPr id="1382" name="Google Shape;1382;p164"/>
          <p:cNvSpPr txBox="1">
            <a:spLocks noGrp="1"/>
          </p:cNvSpPr>
          <p:nvPr>
            <p:ph type="body" idx="4294967295"/>
          </p:nvPr>
        </p:nvSpPr>
        <p:spPr>
          <a:xfrm>
            <a:off x="0" y="1654175"/>
            <a:ext cx="10972800" cy="4392613"/>
          </a:xfrm>
          <a:prstGeom prst="rect">
            <a:avLst/>
          </a:prstGeom>
          <a:noFill/>
          <a:ln>
            <a:noFill/>
          </a:ln>
        </p:spPr>
        <p:txBody>
          <a:bodyPr spcFirstLastPara="1" wrap="square" lIns="100767" tIns="50367" rIns="100767" bIns="50367" anchor="t" anchorCtr="0">
            <a:noAutofit/>
          </a:bodyPr>
          <a:lstStyle/>
          <a:p>
            <a:pPr marL="626518" lvl="1" indent="-203195">
              <a:lnSpc>
                <a:spcPct val="90000"/>
              </a:lnSpc>
              <a:spcBef>
                <a:spcPts val="0"/>
              </a:spcBef>
              <a:buClr>
                <a:schemeClr val="dk1"/>
              </a:buClr>
              <a:buSzPts val="1600"/>
              <a:buNone/>
            </a:pPr>
            <a:r>
              <a:rPr lang="en" sz="2133">
                <a:solidFill>
                  <a:schemeClr val="dk1"/>
                </a:solidFill>
                <a:latin typeface="Calibri"/>
                <a:ea typeface="Calibri"/>
                <a:cs typeface="Calibri"/>
                <a:sym typeface="Calibri"/>
              </a:rPr>
              <a:t> Relational</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A DB in the form of tables (rows &amp; columns) related to each other</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Stores data in such a way that a data manipulation language can be used independently on data</a:t>
            </a:r>
            <a:endParaRPr sz="1600"/>
          </a:p>
          <a:p>
            <a:pPr marL="626518" lvl="1" indent="-203195">
              <a:lnSpc>
                <a:spcPct val="90000"/>
              </a:lnSpc>
              <a:spcBef>
                <a:spcPts val="400"/>
              </a:spcBef>
              <a:buClr>
                <a:schemeClr val="dk1"/>
              </a:buClr>
              <a:buSzPts val="1800"/>
              <a:buFont typeface="Noto Sans Symbols"/>
              <a:buChar char="➢"/>
            </a:pPr>
            <a:r>
              <a:rPr lang="en" sz="2400">
                <a:solidFill>
                  <a:schemeClr val="dk1"/>
                </a:solidFill>
                <a:latin typeface="Calibri"/>
                <a:ea typeface="Calibri"/>
                <a:cs typeface="Calibri"/>
                <a:sym typeface="Calibri"/>
              </a:rPr>
              <a:t>Uses a database engine (Oracle, Sybase, etc.)</a:t>
            </a:r>
            <a:endParaRPr sz="1600"/>
          </a:p>
          <a:p>
            <a:pPr marL="626518" lvl="1" indent="-50799">
              <a:lnSpc>
                <a:spcPct val="90000"/>
              </a:lnSpc>
              <a:spcBef>
                <a:spcPts val="400"/>
              </a:spcBef>
              <a:buClr>
                <a:schemeClr val="dk1"/>
              </a:buClr>
              <a:buSzPts val="1800"/>
              <a:buNone/>
            </a:pPr>
            <a:endParaRPr sz="2400">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600"/>
              <a:buNone/>
            </a:pPr>
            <a:r>
              <a:rPr lang="en" sz="2133">
                <a:solidFill>
                  <a:schemeClr val="dk1"/>
                </a:solidFill>
                <a:latin typeface="Calibri"/>
                <a:ea typeface="Calibri"/>
                <a:cs typeface="Calibri"/>
                <a:sym typeface="Calibri"/>
              </a:rPr>
              <a:t>	</a:t>
            </a:r>
            <a:endParaRPr sz="1600"/>
          </a:p>
          <a:p>
            <a:pPr marL="626518" lvl="1" indent="-203195">
              <a:lnSpc>
                <a:spcPct val="90000"/>
              </a:lnSpc>
              <a:spcBef>
                <a:spcPts val="400"/>
              </a:spcBef>
              <a:spcAft>
                <a:spcPts val="2133"/>
              </a:spcAft>
              <a:buClr>
                <a:schemeClr val="dk1"/>
              </a:buClr>
              <a:buSzPts val="2900"/>
              <a:buNone/>
            </a:pPr>
            <a:r>
              <a:rPr lang="en" sz="3867">
                <a:solidFill>
                  <a:schemeClr val="dk1"/>
                </a:solidFill>
                <a:latin typeface="Calibri"/>
                <a:ea typeface="Calibri"/>
                <a:cs typeface="Calibri"/>
                <a:sym typeface="Calibri"/>
              </a:rPr>
              <a:t>	</a:t>
            </a:r>
            <a:endParaRPr sz="1600"/>
          </a:p>
        </p:txBody>
      </p:sp>
    </p:spTree>
    <p:extLst>
      <p:ext uri="{BB962C8B-B14F-4D97-AF65-F5344CB8AC3E}">
        <p14:creationId xmlns:p14="http://schemas.microsoft.com/office/powerpoint/2010/main" val="57469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1"/>
                                        </p:tgtEl>
                                        <p:attrNameLst>
                                          <p:attrName>style.visibility</p:attrName>
                                        </p:attrNameLst>
                                      </p:cBhvr>
                                      <p:to>
                                        <p:strVal val="visible"/>
                                      </p:to>
                                    </p:set>
                                    <p:animEffect transition="in" filter="fade">
                                      <p:cBhvr>
                                        <p:cTn id="7" dur="2000"/>
                                        <p:tgtEl>
                                          <p:spTgt spid="13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2">
                                            <p:txEl>
                                              <p:pRg st="0" end="0"/>
                                            </p:txEl>
                                          </p:spTgt>
                                        </p:tgtEl>
                                        <p:attrNameLst>
                                          <p:attrName>style.visibility</p:attrName>
                                        </p:attrNameLst>
                                      </p:cBhvr>
                                      <p:to>
                                        <p:strVal val="visible"/>
                                      </p:to>
                                    </p:set>
                                    <p:animEffect transition="in" filter="fade">
                                      <p:cBhvr>
                                        <p:cTn id="12" dur="500"/>
                                        <p:tgtEl>
                                          <p:spTgt spid="13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2">
                                            <p:txEl>
                                              <p:pRg st="1" end="1"/>
                                            </p:txEl>
                                          </p:spTgt>
                                        </p:tgtEl>
                                        <p:attrNameLst>
                                          <p:attrName>style.visibility</p:attrName>
                                        </p:attrNameLst>
                                      </p:cBhvr>
                                      <p:to>
                                        <p:strVal val="visible"/>
                                      </p:to>
                                    </p:set>
                                    <p:animEffect transition="in" filter="fade">
                                      <p:cBhvr>
                                        <p:cTn id="17" dur="500"/>
                                        <p:tgtEl>
                                          <p:spTgt spid="138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2">
                                            <p:txEl>
                                              <p:pRg st="2" end="2"/>
                                            </p:txEl>
                                          </p:spTgt>
                                        </p:tgtEl>
                                        <p:attrNameLst>
                                          <p:attrName>style.visibility</p:attrName>
                                        </p:attrNameLst>
                                      </p:cBhvr>
                                      <p:to>
                                        <p:strVal val="visible"/>
                                      </p:to>
                                    </p:set>
                                    <p:animEffect transition="in" filter="fade">
                                      <p:cBhvr>
                                        <p:cTn id="22" dur="500"/>
                                        <p:tgtEl>
                                          <p:spTgt spid="138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2">
                                            <p:txEl>
                                              <p:pRg st="3" end="3"/>
                                            </p:txEl>
                                          </p:spTgt>
                                        </p:tgtEl>
                                        <p:attrNameLst>
                                          <p:attrName>style.visibility</p:attrName>
                                        </p:attrNameLst>
                                      </p:cBhvr>
                                      <p:to>
                                        <p:strVal val="visible"/>
                                      </p:to>
                                    </p:set>
                                    <p:animEffect transition="in" filter="fade">
                                      <p:cBhvr>
                                        <p:cTn id="27" dur="500"/>
                                        <p:tgtEl>
                                          <p:spTgt spid="138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2">
                                            <p:txEl>
                                              <p:pRg st="5" end="5"/>
                                            </p:txEl>
                                          </p:spTgt>
                                        </p:tgtEl>
                                        <p:attrNameLst>
                                          <p:attrName>style.visibility</p:attrName>
                                        </p:attrNameLst>
                                      </p:cBhvr>
                                      <p:to>
                                        <p:strVal val="visible"/>
                                      </p:to>
                                    </p:set>
                                    <p:animEffect transition="in" filter="fade">
                                      <p:cBhvr>
                                        <p:cTn id="32" dur="500"/>
                                        <p:tgtEl>
                                          <p:spTgt spid="138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2">
                                            <p:txEl>
                                              <p:pRg st="6" end="6"/>
                                            </p:txEl>
                                          </p:spTgt>
                                        </p:tgtEl>
                                        <p:attrNameLst>
                                          <p:attrName>style.visibility</p:attrName>
                                        </p:attrNameLst>
                                      </p:cBhvr>
                                      <p:to>
                                        <p:strVal val="visible"/>
                                      </p:to>
                                    </p:set>
                                    <p:animEffect transition="in" filter="fade">
                                      <p:cBhvr>
                                        <p:cTn id="37" dur="500"/>
                                        <p:tgtEl>
                                          <p:spTgt spid="138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Google Shape;462;p64"/>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5100" kern="1200" dirty="0">
                <a:solidFill>
                  <a:schemeClr val="tx1">
                    <a:lumMod val="85000"/>
                    <a:lumOff val="15000"/>
                  </a:schemeClr>
                </a:solidFill>
                <a:latin typeface="+mj-lt"/>
                <a:ea typeface="+mj-ea"/>
                <a:cs typeface="+mj-cs"/>
              </a:rPr>
              <a:t>Risk Management Lifecycle</a:t>
            </a:r>
          </a:p>
        </p:txBody>
      </p:sp>
      <p:cxnSp>
        <p:nvCxnSpPr>
          <p:cNvPr id="87" name="Straight Connector 86">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28F15A8-8372-47C0-9153-D3AADD6E33D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55</a:t>
            </a:fld>
            <a:endParaRPr lang="en-US" sz="600">
              <a:solidFill>
                <a:srgbClr val="FFFFFF"/>
              </a:solidFill>
            </a:endParaRPr>
          </a:p>
        </p:txBody>
      </p:sp>
    </p:spTree>
    <p:extLst>
      <p:ext uri="{BB962C8B-B14F-4D97-AF65-F5344CB8AC3E}">
        <p14:creationId xmlns:p14="http://schemas.microsoft.com/office/powerpoint/2010/main" val="23144325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E8BD7F-54D3-4BF4-AEFB-1C2DF9E1BC74}"/>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550</a:t>
            </a:fld>
            <a:endParaRPr lang="en"/>
          </a:p>
        </p:txBody>
      </p:sp>
      <p:sp>
        <p:nvSpPr>
          <p:cNvPr id="1387" name="Google Shape;1387;p165"/>
          <p:cNvSpPr txBox="1">
            <a:spLocks noGrp="1"/>
          </p:cNvSpPr>
          <p:nvPr>
            <p:ph type="body" idx="4294967295"/>
          </p:nvPr>
        </p:nvSpPr>
        <p:spPr>
          <a:xfrm>
            <a:off x="0" y="839788"/>
            <a:ext cx="10972800" cy="4732337"/>
          </a:xfrm>
          <a:prstGeom prst="rect">
            <a:avLst/>
          </a:prstGeom>
          <a:noFill/>
          <a:ln>
            <a:noFill/>
          </a:ln>
        </p:spPr>
        <p:txBody>
          <a:bodyPr spcFirstLastPara="1" wrap="square" lIns="100767" tIns="50367" rIns="100767" bIns="50367" anchor="t" anchorCtr="0">
            <a:noAutofit/>
          </a:bodyPr>
          <a:lstStyle/>
          <a:p>
            <a:pPr marL="897444" lvl="1" indent="-338658">
              <a:lnSpc>
                <a:spcPct val="90000"/>
              </a:lnSpc>
              <a:spcBef>
                <a:spcPts val="0"/>
              </a:spcBef>
              <a:buClr>
                <a:schemeClr val="dk1"/>
              </a:buClr>
              <a:buSzPts val="1600"/>
              <a:buNone/>
            </a:pP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Primary Key</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Foreign Keys</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Data dictionary</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Metadata (information that describes or augments the main data – it includes details on how to format data for display, processing instructions, or information about how pieces of the data are stored in memory)</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View</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Cell</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Record</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File</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Schema</a:t>
            </a:r>
            <a:endParaRPr sz="1600"/>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Tuple</a:t>
            </a:r>
            <a:endParaRPr sz="2133">
              <a:solidFill>
                <a:schemeClr val="dk1"/>
              </a:solidFill>
              <a:latin typeface="Calibri"/>
              <a:ea typeface="Calibri"/>
              <a:cs typeface="Calibri"/>
              <a:sym typeface="Calibri"/>
            </a:endParaRPr>
          </a:p>
          <a:p>
            <a:pPr marL="897444" lvl="1" indent="-338658">
              <a:lnSpc>
                <a:spcPct val="90000"/>
              </a:lnSpc>
              <a:spcBef>
                <a:spcPts val="400"/>
              </a:spcBef>
              <a:buClr>
                <a:schemeClr val="dk1"/>
              </a:buClr>
              <a:buSzPts val="1600"/>
              <a:buFont typeface="Noto Sans Symbols"/>
              <a:buChar char="➢"/>
            </a:pPr>
            <a:r>
              <a:rPr lang="en" sz="2133">
                <a:solidFill>
                  <a:schemeClr val="dk1"/>
                </a:solidFill>
                <a:latin typeface="Calibri"/>
                <a:ea typeface="Calibri"/>
                <a:cs typeface="Calibri"/>
                <a:sym typeface="Calibri"/>
              </a:rPr>
              <a:t>Attribute</a:t>
            </a:r>
            <a:endParaRPr sz="1600"/>
          </a:p>
          <a:p>
            <a:pPr marL="897444" lvl="1" indent="-338658">
              <a:lnSpc>
                <a:spcPct val="90000"/>
              </a:lnSpc>
              <a:spcBef>
                <a:spcPts val="400"/>
              </a:spcBef>
              <a:spcAft>
                <a:spcPts val="2133"/>
              </a:spcAft>
              <a:buClr>
                <a:schemeClr val="dk1"/>
              </a:buClr>
              <a:buSzPts val="2900"/>
              <a:buNone/>
            </a:pPr>
            <a:r>
              <a:rPr lang="en" sz="3867">
                <a:solidFill>
                  <a:schemeClr val="dk1"/>
                </a:solidFill>
                <a:latin typeface="Calibri"/>
                <a:ea typeface="Calibri"/>
                <a:cs typeface="Calibri"/>
                <a:sym typeface="Calibri"/>
              </a:rPr>
              <a:t>	</a:t>
            </a:r>
            <a:endParaRPr sz="1600"/>
          </a:p>
        </p:txBody>
      </p:sp>
      <p:sp>
        <p:nvSpPr>
          <p:cNvPr id="1388" name="Google Shape;1388;p165"/>
          <p:cNvSpPr txBox="1"/>
          <p:nvPr/>
        </p:nvSpPr>
        <p:spPr>
          <a:xfrm>
            <a:off x="820733" y="172967"/>
            <a:ext cx="9070000" cy="667600"/>
          </a:xfrm>
          <a:prstGeom prst="rect">
            <a:avLst/>
          </a:prstGeom>
          <a:noFill/>
          <a:ln>
            <a:noFill/>
          </a:ln>
        </p:spPr>
        <p:txBody>
          <a:bodyPr spcFirstLastPara="1" wrap="square" lIns="121900" tIns="121900" rIns="121900" bIns="121900" anchor="t" anchorCtr="0">
            <a:noAutofit/>
          </a:bodyPr>
          <a:lstStyle/>
          <a:p>
            <a:pPr marL="897444" lvl="1" indent="-338658" algn="r">
              <a:lnSpc>
                <a:spcPct val="90000"/>
              </a:lnSpc>
              <a:buClr>
                <a:schemeClr val="dk1"/>
              </a:buClr>
              <a:buSzPts val="1600"/>
            </a:pPr>
            <a:r>
              <a:rPr lang="en" sz="4000">
                <a:solidFill>
                  <a:schemeClr val="dk1"/>
                </a:solidFill>
                <a:latin typeface="Calibri"/>
                <a:ea typeface="Calibri"/>
                <a:cs typeface="Calibri"/>
                <a:sym typeface="Calibri"/>
              </a:rPr>
              <a:t>Definitions </a:t>
            </a:r>
            <a:endParaRPr sz="4000"/>
          </a:p>
        </p:txBody>
      </p:sp>
      <p:pic>
        <p:nvPicPr>
          <p:cNvPr id="1389" name="Google Shape;1389;p165"/>
          <p:cNvPicPr preferRelativeResize="0"/>
          <p:nvPr/>
        </p:nvPicPr>
        <p:blipFill>
          <a:blip r:embed="rId3">
            <a:alphaModFix/>
          </a:blip>
          <a:stretch>
            <a:fillRect/>
          </a:stretch>
        </p:blipFill>
        <p:spPr>
          <a:xfrm>
            <a:off x="0" y="172967"/>
            <a:ext cx="12192000" cy="6858000"/>
          </a:xfrm>
          <a:prstGeom prst="rect">
            <a:avLst/>
          </a:prstGeom>
          <a:noFill/>
          <a:ln>
            <a:noFill/>
          </a:ln>
        </p:spPr>
      </p:pic>
    </p:spTree>
    <p:extLst>
      <p:ext uri="{BB962C8B-B14F-4D97-AF65-F5344CB8AC3E}">
        <p14:creationId xmlns:p14="http://schemas.microsoft.com/office/powerpoint/2010/main" val="415652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7">
                                            <p:txEl>
                                              <p:pRg st="1" end="1"/>
                                            </p:txEl>
                                          </p:spTgt>
                                        </p:tgtEl>
                                        <p:attrNameLst>
                                          <p:attrName>style.visibility</p:attrName>
                                        </p:attrNameLst>
                                      </p:cBhvr>
                                      <p:to>
                                        <p:strVal val="visible"/>
                                      </p:to>
                                    </p:set>
                                    <p:animEffect transition="in" filter="fade">
                                      <p:cBhvr>
                                        <p:cTn id="7" dur="500"/>
                                        <p:tgtEl>
                                          <p:spTgt spid="13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7">
                                            <p:txEl>
                                              <p:pRg st="2" end="2"/>
                                            </p:txEl>
                                          </p:spTgt>
                                        </p:tgtEl>
                                        <p:attrNameLst>
                                          <p:attrName>style.visibility</p:attrName>
                                        </p:attrNameLst>
                                      </p:cBhvr>
                                      <p:to>
                                        <p:strVal val="visible"/>
                                      </p:to>
                                    </p:set>
                                    <p:animEffect transition="in" filter="fade">
                                      <p:cBhvr>
                                        <p:cTn id="12" dur="500"/>
                                        <p:tgtEl>
                                          <p:spTgt spid="138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7">
                                            <p:txEl>
                                              <p:pRg st="3" end="3"/>
                                            </p:txEl>
                                          </p:spTgt>
                                        </p:tgtEl>
                                        <p:attrNameLst>
                                          <p:attrName>style.visibility</p:attrName>
                                        </p:attrNameLst>
                                      </p:cBhvr>
                                      <p:to>
                                        <p:strVal val="visible"/>
                                      </p:to>
                                    </p:set>
                                    <p:animEffect transition="in" filter="fade">
                                      <p:cBhvr>
                                        <p:cTn id="17" dur="500"/>
                                        <p:tgtEl>
                                          <p:spTgt spid="138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7">
                                            <p:txEl>
                                              <p:pRg st="4" end="4"/>
                                            </p:txEl>
                                          </p:spTgt>
                                        </p:tgtEl>
                                        <p:attrNameLst>
                                          <p:attrName>style.visibility</p:attrName>
                                        </p:attrNameLst>
                                      </p:cBhvr>
                                      <p:to>
                                        <p:strVal val="visible"/>
                                      </p:to>
                                    </p:set>
                                    <p:animEffect transition="in" filter="fade">
                                      <p:cBhvr>
                                        <p:cTn id="22" dur="500"/>
                                        <p:tgtEl>
                                          <p:spTgt spid="13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7">
                                            <p:txEl>
                                              <p:pRg st="5" end="5"/>
                                            </p:txEl>
                                          </p:spTgt>
                                        </p:tgtEl>
                                        <p:attrNameLst>
                                          <p:attrName>style.visibility</p:attrName>
                                        </p:attrNameLst>
                                      </p:cBhvr>
                                      <p:to>
                                        <p:strVal val="visible"/>
                                      </p:to>
                                    </p:set>
                                    <p:animEffect transition="in" filter="fade">
                                      <p:cBhvr>
                                        <p:cTn id="27" dur="500"/>
                                        <p:tgtEl>
                                          <p:spTgt spid="138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7">
                                            <p:txEl>
                                              <p:pRg st="6" end="6"/>
                                            </p:txEl>
                                          </p:spTgt>
                                        </p:tgtEl>
                                        <p:attrNameLst>
                                          <p:attrName>style.visibility</p:attrName>
                                        </p:attrNameLst>
                                      </p:cBhvr>
                                      <p:to>
                                        <p:strVal val="visible"/>
                                      </p:to>
                                    </p:set>
                                    <p:animEffect transition="in" filter="fade">
                                      <p:cBhvr>
                                        <p:cTn id="32" dur="500"/>
                                        <p:tgtEl>
                                          <p:spTgt spid="138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7">
                                            <p:txEl>
                                              <p:pRg st="7" end="7"/>
                                            </p:txEl>
                                          </p:spTgt>
                                        </p:tgtEl>
                                        <p:attrNameLst>
                                          <p:attrName>style.visibility</p:attrName>
                                        </p:attrNameLst>
                                      </p:cBhvr>
                                      <p:to>
                                        <p:strVal val="visible"/>
                                      </p:to>
                                    </p:set>
                                    <p:animEffect transition="in" filter="fade">
                                      <p:cBhvr>
                                        <p:cTn id="37" dur="500"/>
                                        <p:tgtEl>
                                          <p:spTgt spid="138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87">
                                            <p:txEl>
                                              <p:pRg st="8" end="8"/>
                                            </p:txEl>
                                          </p:spTgt>
                                        </p:tgtEl>
                                        <p:attrNameLst>
                                          <p:attrName>style.visibility</p:attrName>
                                        </p:attrNameLst>
                                      </p:cBhvr>
                                      <p:to>
                                        <p:strVal val="visible"/>
                                      </p:to>
                                    </p:set>
                                    <p:animEffect transition="in" filter="fade">
                                      <p:cBhvr>
                                        <p:cTn id="42" dur="500"/>
                                        <p:tgtEl>
                                          <p:spTgt spid="138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7">
                                            <p:txEl>
                                              <p:pRg st="9" end="9"/>
                                            </p:txEl>
                                          </p:spTgt>
                                        </p:tgtEl>
                                        <p:attrNameLst>
                                          <p:attrName>style.visibility</p:attrName>
                                        </p:attrNameLst>
                                      </p:cBhvr>
                                      <p:to>
                                        <p:strVal val="visible"/>
                                      </p:to>
                                    </p:set>
                                    <p:animEffect transition="in" filter="fade">
                                      <p:cBhvr>
                                        <p:cTn id="47" dur="500"/>
                                        <p:tgtEl>
                                          <p:spTgt spid="138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7">
                                            <p:txEl>
                                              <p:pRg st="10" end="10"/>
                                            </p:txEl>
                                          </p:spTgt>
                                        </p:tgtEl>
                                        <p:attrNameLst>
                                          <p:attrName>style.visibility</p:attrName>
                                        </p:attrNameLst>
                                      </p:cBhvr>
                                      <p:to>
                                        <p:strVal val="visible"/>
                                      </p:to>
                                    </p:set>
                                    <p:animEffect transition="in" filter="fade">
                                      <p:cBhvr>
                                        <p:cTn id="52" dur="500"/>
                                        <p:tgtEl>
                                          <p:spTgt spid="138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7">
                                            <p:txEl>
                                              <p:pRg st="11" end="11"/>
                                            </p:txEl>
                                          </p:spTgt>
                                        </p:tgtEl>
                                        <p:attrNameLst>
                                          <p:attrName>style.visibility</p:attrName>
                                        </p:attrNameLst>
                                      </p:cBhvr>
                                      <p:to>
                                        <p:strVal val="visible"/>
                                      </p:to>
                                    </p:set>
                                    <p:animEffect transition="in" filter="fade">
                                      <p:cBhvr>
                                        <p:cTn id="57" dur="500"/>
                                        <p:tgtEl>
                                          <p:spTgt spid="1387">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87">
                                            <p:txEl>
                                              <p:pRg st="12" end="12"/>
                                            </p:txEl>
                                          </p:spTgt>
                                        </p:tgtEl>
                                        <p:attrNameLst>
                                          <p:attrName>style.visibility</p:attrName>
                                        </p:attrNameLst>
                                      </p:cBhvr>
                                      <p:to>
                                        <p:strVal val="visible"/>
                                      </p:to>
                                    </p:set>
                                    <p:animEffect transition="in" filter="fade">
                                      <p:cBhvr>
                                        <p:cTn id="62" dur="500"/>
                                        <p:tgtEl>
                                          <p:spTgt spid="13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FDC102-1E33-425A-8FFC-ADC001D658E5}"/>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551</a:t>
            </a:fld>
            <a:endParaRPr lang="en"/>
          </a:p>
        </p:txBody>
      </p:sp>
      <p:sp>
        <p:nvSpPr>
          <p:cNvPr id="1394" name="Google Shape;1394;p166"/>
          <p:cNvSpPr txBox="1">
            <a:spLocks noGrp="1"/>
          </p:cNvSpPr>
          <p:nvPr>
            <p:ph type="body" idx="4294967295"/>
          </p:nvPr>
        </p:nvSpPr>
        <p:spPr>
          <a:xfrm>
            <a:off x="914400" y="1241425"/>
            <a:ext cx="11277600" cy="4511675"/>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2900"/>
              <a:buNone/>
            </a:pPr>
            <a:r>
              <a:rPr lang="en" sz="3867" dirty="0">
                <a:solidFill>
                  <a:schemeClr val="dk1"/>
                </a:solidFill>
                <a:latin typeface="Calibri"/>
                <a:ea typeface="Calibri"/>
                <a:cs typeface="Calibri"/>
                <a:sym typeface="Calibri"/>
              </a:rPr>
              <a:t> </a:t>
            </a:r>
            <a:r>
              <a:rPr lang="en" sz="2800" dirty="0">
                <a:solidFill>
                  <a:schemeClr val="dk1"/>
                </a:solidFill>
                <a:latin typeface="Calibri"/>
                <a:ea typeface="Calibri"/>
                <a:cs typeface="Calibri"/>
                <a:sym typeface="Calibri"/>
              </a:rPr>
              <a:t>Databases: Vulnerabilities, Threats and Protections</a:t>
            </a:r>
            <a:endParaRPr sz="1600" dirty="0"/>
          </a:p>
          <a:p>
            <a:pPr marL="626518" lvl="1"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Aggregation</a:t>
            </a:r>
            <a:endParaRPr sz="1600" dirty="0"/>
          </a:p>
          <a:p>
            <a:pPr marL="626518" lvl="1"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Inference</a:t>
            </a:r>
            <a:endParaRPr sz="1600" dirty="0"/>
          </a:p>
          <a:p>
            <a:pPr marL="626518" lvl="1"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Polyinstantiation</a:t>
            </a:r>
            <a:endParaRPr sz="2133" dirty="0">
              <a:solidFill>
                <a:schemeClr val="dk1"/>
              </a:solidFill>
              <a:latin typeface="Calibri"/>
              <a:ea typeface="Calibri"/>
              <a:cs typeface="Calibri"/>
              <a:sym typeface="Calibri"/>
            </a:endParaRPr>
          </a:p>
          <a:p>
            <a:pPr marL="626518" lvl="1"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Code Injection</a:t>
            </a:r>
            <a:endParaRPr sz="1600" dirty="0"/>
          </a:p>
          <a:p>
            <a:pPr marL="626518" lvl="1" indent="-203195">
              <a:lnSpc>
                <a:spcPct val="90000"/>
              </a:lnSpc>
              <a:spcBef>
                <a:spcPts val="400"/>
              </a:spcBef>
              <a:buClr>
                <a:schemeClr val="dk1"/>
              </a:buClr>
              <a:buSzPts val="1600"/>
              <a:buFont typeface="Noto Sans Symbols"/>
              <a:buChar char="➢"/>
            </a:pPr>
            <a:r>
              <a:rPr lang="en" sz="2133" dirty="0">
                <a:solidFill>
                  <a:schemeClr val="dk1"/>
                </a:solidFill>
                <a:latin typeface="Calibri"/>
                <a:ea typeface="Calibri"/>
                <a:cs typeface="Calibri"/>
                <a:sym typeface="Calibri"/>
              </a:rPr>
              <a:t>Input validation</a:t>
            </a:r>
            <a:endParaRPr sz="1600" dirty="0"/>
          </a:p>
          <a:p>
            <a:pPr marL="626518" lvl="1" indent="-203195">
              <a:lnSpc>
                <a:spcPct val="9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341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4">
                                            <p:txEl>
                                              <p:pRg st="0" end="0"/>
                                            </p:txEl>
                                          </p:spTgt>
                                        </p:tgtEl>
                                        <p:attrNameLst>
                                          <p:attrName>style.visibility</p:attrName>
                                        </p:attrNameLst>
                                      </p:cBhvr>
                                      <p:to>
                                        <p:strVal val="visible"/>
                                      </p:to>
                                    </p:set>
                                    <p:animEffect transition="in" filter="fade">
                                      <p:cBhvr>
                                        <p:cTn id="7" dur="500"/>
                                        <p:tgtEl>
                                          <p:spTgt spid="13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4">
                                            <p:txEl>
                                              <p:pRg st="1" end="1"/>
                                            </p:txEl>
                                          </p:spTgt>
                                        </p:tgtEl>
                                        <p:attrNameLst>
                                          <p:attrName>style.visibility</p:attrName>
                                        </p:attrNameLst>
                                      </p:cBhvr>
                                      <p:to>
                                        <p:strVal val="visible"/>
                                      </p:to>
                                    </p:set>
                                    <p:animEffect transition="in" filter="fade">
                                      <p:cBhvr>
                                        <p:cTn id="12" dur="500"/>
                                        <p:tgtEl>
                                          <p:spTgt spid="13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94">
                                            <p:txEl>
                                              <p:pRg st="2" end="2"/>
                                            </p:txEl>
                                          </p:spTgt>
                                        </p:tgtEl>
                                        <p:attrNameLst>
                                          <p:attrName>style.visibility</p:attrName>
                                        </p:attrNameLst>
                                      </p:cBhvr>
                                      <p:to>
                                        <p:strVal val="visible"/>
                                      </p:to>
                                    </p:set>
                                    <p:animEffect transition="in" filter="fade">
                                      <p:cBhvr>
                                        <p:cTn id="17" dur="500"/>
                                        <p:tgtEl>
                                          <p:spTgt spid="13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94">
                                            <p:txEl>
                                              <p:pRg st="3" end="3"/>
                                            </p:txEl>
                                          </p:spTgt>
                                        </p:tgtEl>
                                        <p:attrNameLst>
                                          <p:attrName>style.visibility</p:attrName>
                                        </p:attrNameLst>
                                      </p:cBhvr>
                                      <p:to>
                                        <p:strVal val="visible"/>
                                      </p:to>
                                    </p:set>
                                    <p:animEffect transition="in" filter="fade">
                                      <p:cBhvr>
                                        <p:cTn id="22" dur="500"/>
                                        <p:tgtEl>
                                          <p:spTgt spid="13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94">
                                            <p:txEl>
                                              <p:pRg st="4" end="4"/>
                                            </p:txEl>
                                          </p:spTgt>
                                        </p:tgtEl>
                                        <p:attrNameLst>
                                          <p:attrName>style.visibility</p:attrName>
                                        </p:attrNameLst>
                                      </p:cBhvr>
                                      <p:to>
                                        <p:strVal val="visible"/>
                                      </p:to>
                                    </p:set>
                                    <p:animEffect transition="in" filter="fade">
                                      <p:cBhvr>
                                        <p:cTn id="27" dur="500"/>
                                        <p:tgtEl>
                                          <p:spTgt spid="13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94">
                                            <p:txEl>
                                              <p:pRg st="5" end="5"/>
                                            </p:txEl>
                                          </p:spTgt>
                                        </p:tgtEl>
                                        <p:attrNameLst>
                                          <p:attrName>style.visibility</p:attrName>
                                        </p:attrNameLst>
                                      </p:cBhvr>
                                      <p:to>
                                        <p:strVal val="visible"/>
                                      </p:to>
                                    </p:set>
                                    <p:animEffect transition="in" filter="fade">
                                      <p:cBhvr>
                                        <p:cTn id="32" dur="500"/>
                                        <p:tgtEl>
                                          <p:spTgt spid="13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7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900"/>
            </a:pPr>
            <a:r>
              <a:rPr lang="en" sz="3867" dirty="0"/>
              <a:t>Software Development Security </a:t>
            </a:r>
            <a:r>
              <a:rPr lang="en-US" sz="3867" dirty="0"/>
              <a:t>Review</a:t>
            </a:r>
            <a:endParaRPr sz="1600" dirty="0"/>
          </a:p>
        </p:txBody>
      </p:sp>
      <p:sp>
        <p:nvSpPr>
          <p:cNvPr id="3" name="Footer Placeholder 2">
            <a:extLst>
              <a:ext uri="{FF2B5EF4-FFF2-40B4-BE49-F238E27FC236}">
                <a16:creationId xmlns:a16="http://schemas.microsoft.com/office/drawing/2014/main" id="{DF660947-69A7-4D56-B246-2B1A453512FA}"/>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D57B0BB-37D0-4E1D-BF04-5F8E8AB811DD}"/>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552</a:t>
            </a:fld>
            <a:endParaRPr lang="en"/>
          </a:p>
        </p:txBody>
      </p:sp>
      <p:sp>
        <p:nvSpPr>
          <p:cNvPr id="1421" name="Google Shape;1421;p170"/>
          <p:cNvSpPr txBox="1"/>
          <p:nvPr/>
        </p:nvSpPr>
        <p:spPr>
          <a:xfrm>
            <a:off x="1081178" y="1863306"/>
            <a:ext cx="8062713" cy="3504329"/>
          </a:xfrm>
          <a:prstGeom prst="rect">
            <a:avLst/>
          </a:prstGeom>
          <a:noFill/>
          <a:ln>
            <a:noFill/>
          </a:ln>
        </p:spPr>
        <p:txBody>
          <a:bodyPr spcFirstLastPara="1" wrap="square" lIns="100767" tIns="50367" rIns="100767" bIns="50367" anchor="t" anchorCtr="0">
            <a:noAutofit/>
          </a:bodyPr>
          <a:lstStyle/>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Design Process</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Design Considerations</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Security Common Used Architecture</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Secure Technologies</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Secure Cloud/Web Applications</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OWASP Top 10 2017</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Secure Database Design</a:t>
            </a:r>
            <a:endParaRPr sz="1600" dirty="0"/>
          </a:p>
          <a:p>
            <a:pPr marL="321725" indent="-321725">
              <a:buClr>
                <a:schemeClr val="dk1"/>
              </a:buClr>
              <a:buSzPts val="2000"/>
              <a:buFont typeface="Arial"/>
              <a:buChar char="•"/>
            </a:pPr>
            <a:r>
              <a:rPr lang="en" sz="2667" dirty="0">
                <a:solidFill>
                  <a:schemeClr val="dk1"/>
                </a:solidFill>
                <a:latin typeface="Calibri"/>
                <a:ea typeface="Calibri"/>
                <a:cs typeface="Calibri"/>
                <a:sym typeface="Calibri"/>
              </a:rPr>
              <a:t>Malware</a:t>
            </a:r>
            <a:endParaRPr sz="1600" dirty="0"/>
          </a:p>
          <a:p>
            <a:pPr marL="321725" indent="-152396">
              <a:buClr>
                <a:schemeClr val="dk1"/>
              </a:buClr>
              <a:buSzPts val="2000"/>
            </a:pPr>
            <a:endParaRPr sz="26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1559379"/>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8"/>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9198A6F-306E-41FF-8B0F-C004AE0D8871}"/>
              </a:ext>
            </a:extLst>
          </p:cNvPr>
          <p:cNvSpPr>
            <a:spLocks noGrp="1"/>
          </p:cNvSpPr>
          <p:nvPr>
            <p:ph type="title"/>
          </p:nvPr>
        </p:nvSpPr>
        <p:spPr>
          <a:xfrm>
            <a:off x="1158240" y="1122363"/>
            <a:ext cx="6339840" cy="2387600"/>
          </a:xfrm>
        </p:spPr>
        <p:txBody>
          <a:bodyPr vert="horz" lIns="91440" tIns="45720" rIns="91440" bIns="45720" rtlCol="0" anchor="b">
            <a:normAutofit/>
          </a:bodyPr>
          <a:lstStyle/>
          <a:p>
            <a:pPr algn="l">
              <a:lnSpc>
                <a:spcPct val="90000"/>
              </a:lnSpc>
              <a:spcBef>
                <a:spcPct val="0"/>
              </a:spcBef>
            </a:pPr>
            <a:r>
              <a:rPr lang="en-US" sz="6600" dirty="0">
                <a:solidFill>
                  <a:schemeClr val="tx1">
                    <a:lumMod val="85000"/>
                    <a:lumOff val="15000"/>
                  </a:schemeClr>
                </a:solidFill>
              </a:rPr>
              <a:t>The END…But Now What?????</a:t>
            </a:r>
            <a:endParaRPr lang="en-US" sz="6600" kern="1200" dirty="0">
              <a:solidFill>
                <a:schemeClr val="tx1">
                  <a:lumMod val="85000"/>
                  <a:lumOff val="15000"/>
                </a:schemeClr>
              </a:solidFill>
              <a:latin typeface="+mj-lt"/>
              <a:ea typeface="+mj-ea"/>
              <a:cs typeface="+mj-cs"/>
            </a:endParaRPr>
          </a:p>
        </p:txBody>
      </p:sp>
      <p:cxnSp>
        <p:nvCxnSpPr>
          <p:cNvPr id="14" name="Straight Connector 1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237D99C-490F-4A8B-96AC-AAD9BC883842}"/>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70000" lnSpcReduction="2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553</a:t>
            </a:fld>
            <a:endParaRPr lang="en-US" sz="600">
              <a:solidFill>
                <a:srgbClr val="FFFFFF"/>
              </a:solidFill>
            </a:endParaRPr>
          </a:p>
        </p:txBody>
      </p:sp>
    </p:spTree>
    <p:extLst>
      <p:ext uri="{BB962C8B-B14F-4D97-AF65-F5344CB8AC3E}">
        <p14:creationId xmlns:p14="http://schemas.microsoft.com/office/powerpoint/2010/main" val="1769422983"/>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52A437-F05E-A043-9CE2-7DE545358D66}"/>
              </a:ext>
            </a:extLst>
          </p:cNvPr>
          <p:cNvSpPr>
            <a:spLocks noGrp="1"/>
          </p:cNvSpPr>
          <p:nvPr>
            <p:ph type="title"/>
          </p:nvPr>
        </p:nvSpPr>
        <p:spPr/>
        <p:txBody>
          <a:bodyPr/>
          <a:lstStyle/>
          <a:p>
            <a:r>
              <a:rPr lang="en-US" dirty="0"/>
              <a:t>Congratulations!!!!</a:t>
            </a:r>
          </a:p>
        </p:txBody>
      </p:sp>
      <p:sp>
        <p:nvSpPr>
          <p:cNvPr id="3" name="Text Placeholder 2">
            <a:extLst>
              <a:ext uri="{FF2B5EF4-FFF2-40B4-BE49-F238E27FC236}">
                <a16:creationId xmlns:a16="http://schemas.microsoft.com/office/drawing/2014/main" id="{29D712F6-A86F-5944-BAA3-BE3BD561DA46}"/>
              </a:ext>
            </a:extLst>
          </p:cNvPr>
          <p:cNvSpPr>
            <a:spLocks noGrp="1"/>
          </p:cNvSpPr>
          <p:nvPr>
            <p:ph idx="1"/>
          </p:nvPr>
        </p:nvSpPr>
        <p:spPr/>
        <p:txBody>
          <a:bodyPr/>
          <a:lstStyle/>
          <a:p>
            <a:pPr marL="143930" indent="0">
              <a:buNone/>
            </a:pPr>
            <a:r>
              <a:rPr lang="en-US" dirty="0"/>
              <a:t>Now what?</a:t>
            </a:r>
          </a:p>
          <a:p>
            <a:endParaRPr lang="en-US" dirty="0"/>
          </a:p>
          <a:p>
            <a:r>
              <a:rPr lang="en-US" dirty="0"/>
              <a:t>Schedule your exam (you can’t pass it if you don’t take it!)</a:t>
            </a:r>
          </a:p>
          <a:p>
            <a:r>
              <a:rPr lang="en-US" dirty="0"/>
              <a:t>Study</a:t>
            </a:r>
          </a:p>
          <a:p>
            <a:pPr lvl="1"/>
            <a:r>
              <a:rPr lang="en-US" dirty="0"/>
              <a:t>Review the material from class</a:t>
            </a:r>
          </a:p>
          <a:p>
            <a:pPr lvl="1"/>
            <a:r>
              <a:rPr lang="en-US" dirty="0"/>
              <a:t>Drill questions from the courseware</a:t>
            </a:r>
          </a:p>
          <a:p>
            <a:pPr lvl="1"/>
            <a:r>
              <a:rPr lang="en-US" dirty="0"/>
              <a:t>Don’t forget </a:t>
            </a:r>
            <a:r>
              <a:rPr lang="en-US" dirty="0" err="1"/>
              <a:t>tinyurl.com</a:t>
            </a:r>
            <a:r>
              <a:rPr lang="en-US" dirty="0"/>
              <a:t>/</a:t>
            </a:r>
            <a:r>
              <a:rPr lang="en-US" dirty="0" err="1"/>
              <a:t>KellysCissp</a:t>
            </a:r>
            <a:endParaRPr lang="en-US" dirty="0"/>
          </a:p>
          <a:p>
            <a:r>
              <a:rPr lang="en-US" dirty="0"/>
              <a:t>Let me know how you do!!!!</a:t>
            </a:r>
          </a:p>
          <a:p>
            <a:pPr marL="143930" indent="0">
              <a:buNone/>
            </a:pPr>
            <a:endParaRPr lang="en-US" dirty="0"/>
          </a:p>
        </p:txBody>
      </p:sp>
      <p:sp>
        <p:nvSpPr>
          <p:cNvPr id="4" name="Footer Placeholder 3">
            <a:extLst>
              <a:ext uri="{FF2B5EF4-FFF2-40B4-BE49-F238E27FC236}">
                <a16:creationId xmlns:a16="http://schemas.microsoft.com/office/drawing/2014/main" id="{68993B28-0DEF-4D1A-BC8B-56390B9BAE66}"/>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42416C56-8725-48A2-A876-5E626877732E}"/>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altLang="en-US" smtClean="0"/>
              <a:pPr>
                <a:defRPr/>
              </a:pPr>
              <a:t>554</a:t>
            </a:fld>
            <a:endParaRPr lang="en"/>
          </a:p>
        </p:txBody>
      </p:sp>
    </p:spTree>
    <p:extLst>
      <p:ext uri="{BB962C8B-B14F-4D97-AF65-F5344CB8AC3E}">
        <p14:creationId xmlns:p14="http://schemas.microsoft.com/office/powerpoint/2010/main" val="754958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193" y="272776"/>
            <a:ext cx="10515600" cy="1325600"/>
          </a:xfrm>
          <a:prstGeom prst="rect">
            <a:avLst/>
          </a:prstGeom>
          <a:noFill/>
          <a:ln>
            <a:noFill/>
          </a:ln>
        </p:spPr>
        <p:txBody>
          <a:bodyPr spcFirstLastPara="1" wrap="square" lIns="83133" tIns="32033" rIns="83133" bIns="41567" anchor="ctr" anchorCtr="0">
            <a:noAutofit/>
          </a:bodyPr>
          <a:lstStyle/>
          <a:p>
            <a:r>
              <a:rPr lang="en-US" dirty="0">
                <a:latin typeface="Assistant"/>
                <a:ea typeface="Assistant"/>
                <a:cs typeface="Assistant"/>
                <a:sym typeface="Assistant"/>
              </a:rPr>
              <a:t>The </a:t>
            </a:r>
            <a:r>
              <a:rPr lang="en" dirty="0">
                <a:latin typeface="Assistant"/>
                <a:ea typeface="Assistant"/>
                <a:cs typeface="Assistant"/>
                <a:sym typeface="Assistant"/>
              </a:rPr>
              <a:t>Risk Management </a:t>
            </a:r>
            <a:r>
              <a:rPr lang="en-US" dirty="0">
                <a:latin typeface="Assistant"/>
                <a:ea typeface="Assistant"/>
                <a:cs typeface="Assistant"/>
                <a:sym typeface="Assistant"/>
              </a:rPr>
              <a:t>Lifecycle</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3E0216D2-59B9-455A-B2F0-583A313EC7C6}"/>
              </a:ext>
            </a:extLst>
          </p:cNvPr>
          <p:cNvSpPr>
            <a:spLocks noGrp="1"/>
          </p:cNvSpPr>
          <p:nvPr>
            <p:ph type="ftr" sz="quarter" idx="11"/>
          </p:nvPr>
        </p:nvSpPr>
        <p:spPr/>
        <p:txBody>
          <a:bodyPr/>
          <a:lstStyle/>
          <a:p>
            <a:endParaRPr lang="en-US"/>
          </a:p>
        </p:txBody>
      </p:sp>
      <p:sp>
        <p:nvSpPr>
          <p:cNvPr id="455" name="Google Shape;455;p6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56</a:t>
            </a:fld>
            <a:endParaRPr kern="0">
              <a:solidFill>
                <a:srgbClr val="000000"/>
              </a:solidFill>
            </a:endParaRPr>
          </a:p>
        </p:txBody>
      </p:sp>
      <p:sp>
        <p:nvSpPr>
          <p:cNvPr id="456" name="Google Shape;456;p63"/>
          <p:cNvSpPr txBox="1">
            <a:spLocks noGrp="1"/>
          </p:cNvSpPr>
          <p:nvPr>
            <p:ph type="body" idx="4294967295"/>
          </p:nvPr>
        </p:nvSpPr>
        <p:spPr>
          <a:xfrm>
            <a:off x="0" y="1517650"/>
            <a:ext cx="5091113" cy="4838700"/>
          </a:xfrm>
          <a:prstGeom prst="rect">
            <a:avLst/>
          </a:prstGeom>
          <a:noFill/>
          <a:ln>
            <a:noFill/>
          </a:ln>
        </p:spPr>
        <p:txBody>
          <a:bodyPr spcFirstLastPara="1" wrap="square" lIns="83133" tIns="16000" rIns="83133" bIns="41567" anchor="t" anchorCtr="0">
            <a:noAutofit/>
          </a:bodyPr>
          <a:lstStyle/>
          <a:p>
            <a:pPr marL="609585" indent="-474121">
              <a:lnSpc>
                <a:spcPct val="90000"/>
              </a:lnSpc>
              <a:buClr>
                <a:schemeClr val="dk1"/>
              </a:buClr>
              <a:buSzPts val="2000"/>
              <a:buFont typeface="Assistant"/>
              <a:buChar char="●"/>
            </a:pPr>
            <a:r>
              <a:rPr lang="en" sz="2667" dirty="0">
                <a:solidFill>
                  <a:schemeClr val="dk1"/>
                </a:solidFill>
                <a:latin typeface="Assistant"/>
                <a:ea typeface="Assistant"/>
                <a:cs typeface="Assistant"/>
                <a:sym typeface="Assistant"/>
              </a:rPr>
              <a:t>Risk Identification (Threat x Vulnerabilty=Risk)</a:t>
            </a:r>
            <a:endParaRPr sz="2667" dirty="0"/>
          </a:p>
          <a:p>
            <a:pPr marL="1219170" lvl="1" indent="-406390">
              <a:lnSpc>
                <a:spcPct val="90000"/>
              </a:lnSpc>
              <a:spcBef>
                <a:spcPts val="0"/>
              </a:spcBef>
              <a:buClr>
                <a:schemeClr val="dk1"/>
              </a:buClr>
              <a:buSzPts val="1200"/>
              <a:buFont typeface="Assistant"/>
              <a:buChar char="○"/>
            </a:pPr>
            <a:r>
              <a:rPr lang="en" sz="2267" dirty="0">
                <a:solidFill>
                  <a:schemeClr val="dk1"/>
                </a:solidFill>
                <a:latin typeface="Assistant"/>
                <a:ea typeface="Assistant"/>
                <a:cs typeface="Assistant"/>
                <a:sym typeface="Assistant"/>
              </a:rPr>
              <a:t>Identify and determine the value for assets</a:t>
            </a:r>
            <a:endParaRPr sz="2267" dirty="0"/>
          </a:p>
          <a:p>
            <a:pPr marL="1219170" lvl="1" indent="-406390">
              <a:lnSpc>
                <a:spcPct val="90000"/>
              </a:lnSpc>
              <a:spcBef>
                <a:spcPts val="0"/>
              </a:spcBef>
              <a:buClr>
                <a:schemeClr val="dk1"/>
              </a:buClr>
              <a:buSzPts val="1200"/>
              <a:buFont typeface="Assistant"/>
              <a:buChar char="○"/>
            </a:pPr>
            <a:r>
              <a:rPr lang="en" sz="2267" dirty="0">
                <a:solidFill>
                  <a:schemeClr val="dk1"/>
                </a:solidFill>
                <a:latin typeface="Assistant"/>
                <a:ea typeface="Assistant"/>
                <a:cs typeface="Assistant"/>
                <a:sym typeface="Assistant"/>
              </a:rPr>
              <a:t>Identify Threats and Vulnerabilities</a:t>
            </a:r>
            <a:endParaRPr sz="2267" dirty="0"/>
          </a:p>
          <a:p>
            <a:pPr marL="0" indent="0">
              <a:lnSpc>
                <a:spcPct val="90000"/>
              </a:lnSpc>
              <a:spcBef>
                <a:spcPts val="933"/>
              </a:spcBef>
              <a:buNone/>
            </a:pPr>
            <a:endParaRPr sz="2267" dirty="0">
              <a:solidFill>
                <a:schemeClr val="dk1"/>
              </a:solidFill>
              <a:latin typeface="Assistant"/>
              <a:ea typeface="Assistant"/>
              <a:cs typeface="Assistant"/>
              <a:sym typeface="Assistant"/>
            </a:endParaRPr>
          </a:p>
          <a:p>
            <a:pPr marL="609585" indent="-474121">
              <a:lnSpc>
                <a:spcPct val="90000"/>
              </a:lnSpc>
              <a:spcBef>
                <a:spcPts val="933"/>
              </a:spcBef>
              <a:buClr>
                <a:schemeClr val="dk1"/>
              </a:buClr>
              <a:buSzPts val="2000"/>
              <a:buFont typeface="Assistant"/>
              <a:buChar char="●"/>
            </a:pPr>
            <a:r>
              <a:rPr lang="en" sz="2667" dirty="0">
                <a:solidFill>
                  <a:schemeClr val="dk1"/>
                </a:solidFill>
                <a:latin typeface="Assistant"/>
                <a:ea typeface="Assistant"/>
                <a:cs typeface="Assistant"/>
                <a:sym typeface="Assistant"/>
              </a:rPr>
              <a:t>Risk Assessment (Value)</a:t>
            </a:r>
            <a:endParaRPr sz="2667" dirty="0"/>
          </a:p>
          <a:p>
            <a:pPr marL="1219170" lvl="1"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Analysis (Probability X Impact = Loss Potential)</a:t>
            </a:r>
          </a:p>
          <a:p>
            <a:pPr marL="1676370" lvl="2"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Qualitative vs. Quantitative </a:t>
            </a:r>
          </a:p>
          <a:p>
            <a:pPr marL="1219170" lvl="1" indent="-406390">
              <a:lnSpc>
                <a:spcPct val="90000"/>
              </a:lnSpc>
              <a:spcBef>
                <a:spcPts val="0"/>
              </a:spcBef>
              <a:buClr>
                <a:schemeClr val="dk1"/>
              </a:buClr>
              <a:buSzPts val="1200"/>
              <a:buFont typeface="Assistant"/>
              <a:buChar char="○"/>
            </a:pPr>
            <a:r>
              <a:rPr lang="en-US" sz="2267" dirty="0">
                <a:solidFill>
                  <a:schemeClr val="dk1"/>
                </a:solidFill>
                <a:latin typeface="Assistant"/>
                <a:ea typeface="Assistant"/>
                <a:cs typeface="Assistant"/>
                <a:sym typeface="Assistant"/>
              </a:rPr>
              <a:t>Evaluation (Loss Potential vs. Cost of Countermeasure)</a:t>
            </a:r>
            <a:endParaRPr lang="en" sz="2267" dirty="0">
              <a:solidFill>
                <a:schemeClr val="dk1"/>
              </a:solidFill>
              <a:latin typeface="Assistant"/>
              <a:ea typeface="Assistant"/>
              <a:cs typeface="Assistant"/>
              <a:sym typeface="Assistant"/>
            </a:endParaRPr>
          </a:p>
          <a:p>
            <a:pPr marL="0" indent="0">
              <a:lnSpc>
                <a:spcPct val="90000"/>
              </a:lnSpc>
              <a:spcBef>
                <a:spcPts val="933"/>
              </a:spcBef>
              <a:buNone/>
            </a:pPr>
            <a:endParaRPr sz="2267" dirty="0"/>
          </a:p>
          <a:p>
            <a:pPr marL="1066773" lvl="2" indent="-101597">
              <a:lnSpc>
                <a:spcPct val="90000"/>
              </a:lnSpc>
              <a:spcBef>
                <a:spcPts val="400"/>
              </a:spcBef>
              <a:buClr>
                <a:schemeClr val="dk1"/>
              </a:buClr>
              <a:buSzPts val="1500"/>
              <a:buNone/>
            </a:pPr>
            <a:endParaRPr sz="2267" dirty="0">
              <a:solidFill>
                <a:schemeClr val="dk1"/>
              </a:solidFill>
              <a:latin typeface="Calibri"/>
              <a:ea typeface="Calibri"/>
              <a:cs typeface="Calibri"/>
              <a:sym typeface="Calibri"/>
            </a:endParaRPr>
          </a:p>
          <a:p>
            <a:pPr marL="1066773" lvl="2" indent="-101597">
              <a:lnSpc>
                <a:spcPct val="90000"/>
              </a:lnSpc>
              <a:spcBef>
                <a:spcPts val="400"/>
              </a:spcBef>
              <a:spcAft>
                <a:spcPts val="2133"/>
              </a:spcAft>
              <a:buClr>
                <a:schemeClr val="dk1"/>
              </a:buClr>
              <a:buSzPts val="1500"/>
              <a:buNone/>
            </a:pPr>
            <a:endParaRPr sz="2267" dirty="0">
              <a:solidFill>
                <a:schemeClr val="dk1"/>
              </a:solidFill>
              <a:latin typeface="Calibri"/>
              <a:ea typeface="Calibri"/>
              <a:cs typeface="Calibri"/>
              <a:sym typeface="Calibri"/>
            </a:endParaRPr>
          </a:p>
        </p:txBody>
      </p:sp>
      <p:sp>
        <p:nvSpPr>
          <p:cNvPr id="457" name="Google Shape;457;p63"/>
          <p:cNvSpPr txBox="1"/>
          <p:nvPr/>
        </p:nvSpPr>
        <p:spPr>
          <a:xfrm>
            <a:off x="6009433" y="1391067"/>
            <a:ext cx="5052000" cy="4838000"/>
          </a:xfrm>
          <a:prstGeom prst="rect">
            <a:avLst/>
          </a:prstGeom>
          <a:noFill/>
          <a:ln>
            <a:noFill/>
          </a:ln>
        </p:spPr>
        <p:txBody>
          <a:bodyPr spcFirstLastPara="1" wrap="square" lIns="121900" tIns="121900" rIns="121900" bIns="121900" anchor="t" anchorCtr="0">
            <a:noAutofit/>
          </a:bodyPr>
          <a:lstStyle/>
          <a:p>
            <a:pPr marL="474121" indent="-296326" defTabSz="1219170">
              <a:lnSpc>
                <a:spcPct val="90000"/>
              </a:lnSpc>
              <a:spcBef>
                <a:spcPts val="933"/>
              </a:spcBef>
              <a:buClr>
                <a:srgbClr val="000000"/>
              </a:buClr>
              <a:buSzPts val="1500"/>
              <a:buFont typeface="Assistant"/>
              <a:buChar char="●"/>
            </a:pPr>
            <a:r>
              <a:rPr lang="en" sz="2667" kern="0">
                <a:solidFill>
                  <a:srgbClr val="000000"/>
                </a:solidFill>
                <a:latin typeface="Assistant"/>
                <a:ea typeface="Assistant"/>
                <a:cs typeface="Assistant"/>
                <a:sym typeface="Assistant"/>
              </a:rPr>
              <a:t>Risk Mitigation/Response</a:t>
            </a:r>
            <a:endParaRPr sz="26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Reduce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Accept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Transfer</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Avoid</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Reject</a:t>
            </a:r>
            <a:endParaRPr sz="2267" kern="0">
              <a:solidFill>
                <a:srgbClr val="161B25"/>
              </a:solidFill>
              <a:latin typeface="Assistant SemiBold"/>
              <a:ea typeface="Assistant SemiBold"/>
              <a:cs typeface="Assistant SemiBold"/>
              <a:sym typeface="Assistant SemiBold"/>
            </a:endParaRPr>
          </a:p>
          <a:p>
            <a:pPr marL="778914" defTabSz="1219170">
              <a:lnSpc>
                <a:spcPct val="90000"/>
              </a:lnSpc>
              <a:spcBef>
                <a:spcPts val="400"/>
              </a:spcBef>
              <a:buClr>
                <a:srgbClr val="000000"/>
              </a:buClr>
            </a:pPr>
            <a:endParaRPr sz="2267" kern="0">
              <a:solidFill>
                <a:srgbClr val="161B25"/>
              </a:solidFill>
              <a:latin typeface="Assistant SemiBold"/>
              <a:ea typeface="Assistant SemiBold"/>
              <a:cs typeface="Assistant SemiBold"/>
              <a:sym typeface="Assistant SemiBold"/>
            </a:endParaRPr>
          </a:p>
          <a:p>
            <a:pPr marL="609585" indent="-431789" defTabSz="1219170">
              <a:lnSpc>
                <a:spcPct val="90000"/>
              </a:lnSpc>
              <a:spcBef>
                <a:spcPts val="933"/>
              </a:spcBef>
              <a:buClr>
                <a:srgbClr val="000000"/>
              </a:buClr>
              <a:buSzPts val="1500"/>
              <a:buFont typeface="Assistant"/>
              <a:buChar char="●"/>
            </a:pPr>
            <a:r>
              <a:rPr lang="en" sz="2267" kern="0">
                <a:solidFill>
                  <a:srgbClr val="000000"/>
                </a:solidFill>
                <a:latin typeface="Assistant"/>
                <a:ea typeface="Assistant"/>
                <a:cs typeface="Assistant"/>
                <a:sym typeface="Assistant"/>
              </a:rPr>
              <a:t>Ongoing Controls Evaluation</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064341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Google Shape;462;p64"/>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Risk Management Life Cycle:</a:t>
            </a:r>
          </a:p>
          <a:p>
            <a:pPr algn="l">
              <a:spcBef>
                <a:spcPct val="0"/>
              </a:spcBef>
            </a:pPr>
            <a:r>
              <a:rPr lang="en-US" sz="5100" kern="1200" dirty="0">
                <a:solidFill>
                  <a:schemeClr val="tx1">
                    <a:lumMod val="85000"/>
                    <a:lumOff val="15000"/>
                  </a:schemeClr>
                </a:solidFill>
                <a:latin typeface="+mj-lt"/>
                <a:ea typeface="+mj-ea"/>
                <a:cs typeface="+mj-cs"/>
              </a:rPr>
              <a:t>Risk Identification</a:t>
            </a:r>
          </a:p>
        </p:txBody>
      </p:sp>
      <p:cxnSp>
        <p:nvCxnSpPr>
          <p:cNvPr id="88" name="Straight Connector 87">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28F15A8-8372-47C0-9153-D3AADD6E33DC}"/>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57</a:t>
            </a:fld>
            <a:endParaRPr lang="en-US" sz="600">
              <a:solidFill>
                <a:srgbClr val="FFFFFF"/>
              </a:solidFill>
            </a:endParaRPr>
          </a:p>
        </p:txBody>
      </p:sp>
    </p:spTree>
    <p:extLst>
      <p:ext uri="{BB962C8B-B14F-4D97-AF65-F5344CB8AC3E}">
        <p14:creationId xmlns:p14="http://schemas.microsoft.com/office/powerpoint/2010/main" val="2300700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64DA-42AB-431A-9DE3-DCBAA3E1B22C}"/>
              </a:ext>
            </a:extLst>
          </p:cNvPr>
          <p:cNvSpPr>
            <a:spLocks noGrp="1"/>
          </p:cNvSpPr>
          <p:nvPr>
            <p:ph type="title"/>
          </p:nvPr>
        </p:nvSpPr>
        <p:spPr/>
        <p:txBody>
          <a:bodyPr>
            <a:normAutofit fontScale="90000"/>
          </a:bodyPr>
          <a:lstStyle/>
          <a:p>
            <a:r>
              <a:rPr lang="en-US" dirty="0"/>
              <a:t>The IT Risk Management Lifecycle:  Identification</a:t>
            </a:r>
          </a:p>
        </p:txBody>
      </p:sp>
      <p:pic>
        <p:nvPicPr>
          <p:cNvPr id="5" name="Picture 4">
            <a:extLst>
              <a:ext uri="{FF2B5EF4-FFF2-40B4-BE49-F238E27FC236}">
                <a16:creationId xmlns:a16="http://schemas.microsoft.com/office/drawing/2014/main" id="{15D09AD7-B2CE-4D4D-A8FD-8790D5A66FD1}"/>
              </a:ext>
            </a:extLst>
          </p:cNvPr>
          <p:cNvPicPr>
            <a:picLocks noChangeAspect="1"/>
          </p:cNvPicPr>
          <p:nvPr/>
        </p:nvPicPr>
        <p:blipFill>
          <a:blip r:embed="rId2"/>
          <a:stretch>
            <a:fillRect/>
          </a:stretch>
        </p:blipFill>
        <p:spPr>
          <a:xfrm>
            <a:off x="2250401" y="1553713"/>
            <a:ext cx="7691198" cy="4641098"/>
          </a:xfrm>
          <a:prstGeom prst="rect">
            <a:avLst/>
          </a:prstGeom>
        </p:spPr>
      </p:pic>
    </p:spTree>
    <p:extLst>
      <p:ext uri="{BB962C8B-B14F-4D97-AF65-F5344CB8AC3E}">
        <p14:creationId xmlns:p14="http://schemas.microsoft.com/office/powerpoint/2010/main" val="2334939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a:buSzPts val="2100"/>
            </a:pPr>
            <a:r>
              <a:rPr lang="en" sz="3733" dirty="0"/>
              <a:t>Alignment with Business Goals and Objectives</a:t>
            </a:r>
            <a:endParaRPr sz="3733" b="0" dirty="0"/>
          </a:p>
        </p:txBody>
      </p:sp>
      <p:sp>
        <p:nvSpPr>
          <p:cNvPr id="482" name="Google Shape;482;p67"/>
          <p:cNvSpPr txBox="1">
            <a:spLocks noGrp="1"/>
          </p:cNvSpPr>
          <p:nvPr>
            <p:ph type="body" idx="1"/>
          </p:nvPr>
        </p:nvSpPr>
        <p:spPr>
          <a:xfrm>
            <a:off x="161971" y="1528633"/>
            <a:ext cx="11455173" cy="4953600"/>
          </a:xfrm>
          <a:prstGeom prst="rect">
            <a:avLst/>
          </a:prstGeom>
          <a:noFill/>
          <a:ln>
            <a:noFill/>
          </a:ln>
        </p:spPr>
        <p:txBody>
          <a:bodyPr spcFirstLastPara="1" wrap="square" lIns="121900" tIns="121900" rIns="121900" bIns="121900" anchor="t" anchorCtr="0">
            <a:noAutofit/>
          </a:bodyPr>
          <a:lstStyle/>
          <a:p>
            <a:pPr indent="-431789">
              <a:buClr>
                <a:schemeClr val="dk1"/>
              </a:buClr>
              <a:buSzPts val="1100"/>
            </a:pPr>
            <a:r>
              <a:rPr lang="en" dirty="0">
                <a:solidFill>
                  <a:schemeClr val="dk1"/>
                </a:solidFill>
              </a:rPr>
              <a:t>The first and most important step for a </a:t>
            </a:r>
            <a:r>
              <a:rPr lang="en-US" dirty="0">
                <a:solidFill>
                  <a:schemeClr val="dk1"/>
                </a:solidFill>
              </a:rPr>
              <a:t>CISSP</a:t>
            </a:r>
            <a:r>
              <a:rPr lang="en" dirty="0">
                <a:solidFill>
                  <a:schemeClr val="dk1"/>
                </a:solidFill>
              </a:rPr>
              <a:t> is to understand the business.  Review organizational vision and strategy </a:t>
            </a:r>
            <a:r>
              <a:rPr lang="en" b="1" dirty="0">
                <a:solidFill>
                  <a:schemeClr val="dk1"/>
                </a:solidFill>
              </a:rPr>
              <a:t>FIRST</a:t>
            </a:r>
            <a:endParaRPr sz="1467" dirty="0"/>
          </a:p>
          <a:p>
            <a:pPr indent="-431789">
              <a:buClr>
                <a:schemeClr val="dk1"/>
              </a:buClr>
              <a:buSzPts val="1100"/>
            </a:pPr>
            <a:r>
              <a:rPr lang="en" dirty="0">
                <a:solidFill>
                  <a:schemeClr val="dk1"/>
                </a:solidFill>
              </a:rPr>
              <a:t>Look beyond IT—Risk is measured by the impact the risk has on the business, not on a particular system</a:t>
            </a:r>
            <a:endParaRPr dirty="0">
              <a:solidFill>
                <a:schemeClr val="dk1"/>
              </a:solidFill>
            </a:endParaRPr>
          </a:p>
          <a:p>
            <a:pPr indent="-431789">
              <a:buClr>
                <a:schemeClr val="dk1"/>
              </a:buClr>
              <a:buSzPts val="1100"/>
            </a:pPr>
            <a:r>
              <a:rPr lang="en" dirty="0">
                <a:solidFill>
                  <a:schemeClr val="dk1"/>
                </a:solidFill>
              </a:rPr>
              <a:t>In order for risk to be integrated into the enterprise, senior management must be supportive and involved.  </a:t>
            </a:r>
            <a:endParaRPr sz="1467" dirty="0"/>
          </a:p>
          <a:p>
            <a:pPr lvl="1" indent="-431789">
              <a:spcBef>
                <a:spcPts val="0"/>
              </a:spcBef>
              <a:buClr>
                <a:schemeClr val="dk1"/>
              </a:buClr>
              <a:buSzPts val="1100"/>
              <a:buFont typeface="Assistant SemiBold"/>
              <a:buChar char="●"/>
            </a:pPr>
            <a:r>
              <a:rPr lang="en" dirty="0">
                <a:solidFill>
                  <a:schemeClr val="dk1"/>
                </a:solidFill>
              </a:rPr>
              <a:t>If management funds and supports the risk management processes we will have what we need to be successful</a:t>
            </a:r>
            <a:endParaRPr sz="1467" dirty="0"/>
          </a:p>
          <a:p>
            <a:pPr lvl="1" indent="-431789">
              <a:spcBef>
                <a:spcPts val="0"/>
              </a:spcBef>
              <a:buClr>
                <a:schemeClr val="dk1"/>
              </a:buClr>
              <a:buSzPts val="1100"/>
              <a:buFont typeface="Assistant SemiBold"/>
              <a:buChar char="●"/>
            </a:pPr>
            <a:r>
              <a:rPr lang="en" dirty="0">
                <a:solidFill>
                  <a:schemeClr val="dk1"/>
                </a:solidFill>
              </a:rPr>
              <a:t>Good metrics mean that we have attainable objectives which will help us accomplish our goals</a:t>
            </a:r>
            <a:endParaRPr sz="1467" dirty="0"/>
          </a:p>
          <a:p>
            <a:pPr lvl="1" indent="-431789">
              <a:spcBef>
                <a:spcPts val="0"/>
              </a:spcBef>
              <a:buClr>
                <a:schemeClr val="dk1"/>
              </a:buClr>
              <a:buSzPts val="1100"/>
              <a:buFont typeface="Assistant SemiBold"/>
              <a:buChar char="●"/>
            </a:pPr>
            <a:r>
              <a:rPr lang="en" dirty="0">
                <a:solidFill>
                  <a:schemeClr val="dk1"/>
                </a:solidFill>
              </a:rPr>
              <a:t>Good communication and transparency helps us make risk-aware business decisions</a:t>
            </a:r>
            <a:endParaRPr sz="1467" dirty="0"/>
          </a:p>
          <a:p>
            <a:pPr indent="-338658">
              <a:buClr>
                <a:schemeClr val="dk1"/>
              </a:buClr>
              <a:buSzPts val="1100"/>
              <a:buNone/>
            </a:pPr>
            <a:endParaRPr dirty="0">
              <a:solidFill>
                <a:schemeClr val="dk1"/>
              </a:solidFill>
            </a:endParaRPr>
          </a:p>
          <a:p>
            <a:pPr lvl="1" indent="-338658">
              <a:buClr>
                <a:schemeClr val="dk1"/>
              </a:buClr>
              <a:buSzPts val="1100"/>
              <a:buNone/>
            </a:pPr>
            <a:endParaRPr dirty="0">
              <a:solidFill>
                <a:schemeClr val="dk1"/>
              </a:solidFill>
            </a:endParaRPr>
          </a:p>
          <a:p>
            <a:pPr marL="999042" marR="16933" lvl="1" indent="-287859">
              <a:spcBef>
                <a:spcPts val="133"/>
              </a:spcBef>
              <a:buSzPts val="800"/>
              <a:buNone/>
            </a:pPr>
            <a:endParaRPr dirty="0"/>
          </a:p>
          <a:p>
            <a:pPr marL="0" indent="0">
              <a:spcBef>
                <a:spcPts val="133"/>
              </a:spcBef>
              <a:buSzPts val="800"/>
              <a:buNone/>
            </a:pPr>
            <a:endParaRPr dirty="0"/>
          </a:p>
          <a:p>
            <a:pPr marL="237061" lvl="1" indent="0">
              <a:spcBef>
                <a:spcPts val="133"/>
              </a:spcBef>
              <a:buSzPts val="800"/>
              <a:buNone/>
            </a:pPr>
            <a:endParaRPr dirty="0"/>
          </a:p>
          <a:p>
            <a:pPr marL="16933" indent="67732">
              <a:spcBef>
                <a:spcPts val="133"/>
              </a:spcBef>
              <a:buSzPts val="800"/>
              <a:buNone/>
            </a:pPr>
            <a:endParaRPr dirty="0"/>
          </a:p>
          <a:p>
            <a:pPr marL="626518" lvl="1" indent="-304792">
              <a:spcBef>
                <a:spcPts val="133"/>
              </a:spcBef>
              <a:buSzPts val="800"/>
              <a:buNone/>
            </a:pPr>
            <a:endParaRPr dirty="0"/>
          </a:p>
        </p:txBody>
      </p:sp>
      <p:sp>
        <p:nvSpPr>
          <p:cNvPr id="2" name="Slide Number Placeholder 1">
            <a:extLst>
              <a:ext uri="{FF2B5EF4-FFF2-40B4-BE49-F238E27FC236}">
                <a16:creationId xmlns:a16="http://schemas.microsoft.com/office/drawing/2014/main" id="{8BB74D7B-6900-41DD-AE77-191D6EE10066}"/>
              </a:ext>
            </a:extLst>
          </p:cNvPr>
          <p:cNvSpPr>
            <a:spLocks noGrp="1"/>
          </p:cNvSpPr>
          <p:nvPr>
            <p:ph type="sldNum" idx="12"/>
          </p:nvPr>
        </p:nvSpPr>
        <p:spPr/>
        <p:txBody>
          <a:bodyPr/>
          <a:lstStyle/>
          <a:p>
            <a:fld id="{00000000-1234-1234-1234-123412341234}" type="slidenum">
              <a:rPr lang="en" smtClean="0"/>
              <a:pPr/>
              <a:t>59</a:t>
            </a:fld>
            <a:endParaRPr lang="en"/>
          </a:p>
        </p:txBody>
      </p:sp>
    </p:spTree>
    <p:extLst>
      <p:ext uri="{BB962C8B-B14F-4D97-AF65-F5344CB8AC3E}">
        <p14:creationId xmlns:p14="http://schemas.microsoft.com/office/powerpoint/2010/main" val="3017027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77100" y="605128"/>
            <a:ext cx="10515600" cy="8272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dirty="0">
                <a:solidFill>
                  <a:srgbClr val="262530"/>
                </a:solidFill>
                <a:latin typeface="Assistant ExtraBold"/>
                <a:ea typeface="Assistant ExtraBold"/>
                <a:cs typeface="Assistant ExtraBold"/>
                <a:sym typeface="Assistant ExtraBold"/>
              </a:rPr>
              <a:t>How does CAT work?</a:t>
            </a:r>
            <a:endParaRPr sz="3733" b="1" dirty="0">
              <a:solidFill>
                <a:srgbClr val="262530"/>
              </a:solidFill>
              <a:latin typeface="Assistant ExtraBold"/>
              <a:ea typeface="Assistant ExtraBold"/>
              <a:cs typeface="Assistant ExtraBold"/>
              <a:sym typeface="Assistant ExtraBold"/>
            </a:endParaRPr>
          </a:p>
        </p:txBody>
      </p:sp>
      <p:sp>
        <p:nvSpPr>
          <p:cNvPr id="127" name="Google Shape;127;p23"/>
          <p:cNvSpPr txBox="1">
            <a:spLocks noGrp="1"/>
          </p:cNvSpPr>
          <p:nvPr>
            <p:ph idx="1"/>
          </p:nvPr>
        </p:nvSpPr>
        <p:spPr>
          <a:xfrm>
            <a:off x="277100" y="1392133"/>
            <a:ext cx="8629600" cy="4697600"/>
          </a:xfrm>
          <a:prstGeom prst="rect">
            <a:avLst/>
          </a:prstGeom>
          <a:noFill/>
          <a:ln>
            <a:noFill/>
          </a:ln>
        </p:spPr>
        <p:txBody>
          <a:bodyPr spcFirstLastPara="1" wrap="square" lIns="100767" tIns="50367" rIns="100767" bIns="50367" anchor="t" anchorCtr="0">
            <a:noAutofit/>
          </a:bodyPr>
          <a:lstStyle/>
          <a:p>
            <a:pPr marL="203195" indent="-194728">
              <a:lnSpc>
                <a:spcPct val="115000"/>
              </a:lnSpc>
              <a:spcBef>
                <a:spcPts val="0"/>
              </a:spcBef>
              <a:buSzPts val="1500"/>
              <a:buFont typeface="Assistant SemiBold"/>
              <a:buChar char="•"/>
            </a:pPr>
            <a:r>
              <a:rPr lang="en" sz="2000">
                <a:latin typeface="Assistant SemiBold"/>
                <a:ea typeface="Assistant SemiBold"/>
                <a:cs typeface="Assistant SemiBold"/>
                <a:sym typeface="Assistant SemiBold"/>
              </a:rPr>
              <a:t>Each time you answer a question, the system evaluates your ability to get the next question correct based on your previous answers and the complexity of the questions. </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With each correct answer, the computer delivers more difficult questions as well as increases its estimate of your ability to pass– you get things right, questions gets harder, if you get things wrong then the questions get easier.</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Answering more questions gives the system a greater gauge of your abilities.</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Your answers to each question dictate what the next question will be. You can no longer go back to previous questions or mark questions for review </a:t>
            </a:r>
            <a:endParaRPr sz="2000">
              <a:latin typeface="Assistant SemiBold"/>
              <a:ea typeface="Assistant SemiBold"/>
              <a:cs typeface="Assistant SemiBold"/>
              <a:sym typeface="Assistant SemiBold"/>
            </a:endParaRPr>
          </a:p>
          <a:p>
            <a:pPr marL="203195" indent="-194728">
              <a:lnSpc>
                <a:spcPct val="115000"/>
              </a:lnSpc>
              <a:spcAft>
                <a:spcPts val="2133"/>
              </a:spcAft>
              <a:buSzPts val="1500"/>
              <a:buFont typeface="Assistant SemiBold"/>
              <a:buChar char="•"/>
            </a:pPr>
            <a:r>
              <a:rPr lang="en" sz="2000">
                <a:latin typeface="Assistant SemiBold"/>
                <a:ea typeface="Assistant SemiBold"/>
                <a:cs typeface="Assistant SemiBold"/>
                <a:sym typeface="Assistant SemiBold"/>
              </a:rPr>
              <a:t>Once you reach the point where the system is confident of your ability, the exam will end and you will receive a “pass” on the exam.</a:t>
            </a:r>
            <a:endParaRPr sz="2000">
              <a:latin typeface="Assistant SemiBold"/>
              <a:ea typeface="Assistant SemiBold"/>
              <a:cs typeface="Assistant SemiBold"/>
              <a:sym typeface="Assistant SemiBold"/>
            </a:endParaRPr>
          </a:p>
        </p:txBody>
      </p:sp>
      <p:sp>
        <p:nvSpPr>
          <p:cNvPr id="2" name="Footer Placeholder 1">
            <a:extLst>
              <a:ext uri="{FF2B5EF4-FFF2-40B4-BE49-F238E27FC236}">
                <a16:creationId xmlns:a16="http://schemas.microsoft.com/office/drawing/2014/main" id="{D098E826-369B-45FB-8124-F35263C40274}"/>
              </a:ext>
            </a:extLst>
          </p:cNvPr>
          <p:cNvSpPr>
            <a:spLocks noGrp="1"/>
          </p:cNvSpPr>
          <p:nvPr>
            <p:ph type="ftr" sz="quarter" idx="11"/>
          </p:nvPr>
        </p:nvSpPr>
        <p:spPr/>
        <p:txBody>
          <a:bodyPr/>
          <a:lstStyle/>
          <a:p>
            <a:endParaRPr lang="en-US"/>
          </a:p>
        </p:txBody>
      </p:sp>
      <p:sp>
        <p:nvSpPr>
          <p:cNvPr id="128" name="Google Shape;128;p2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6</a:t>
            </a:fld>
            <a:endParaRPr kern="0">
              <a:solidFill>
                <a:srgbClr val="000000"/>
              </a:solidFill>
            </a:endParaRPr>
          </a:p>
        </p:txBody>
      </p:sp>
    </p:spTree>
    <p:extLst>
      <p:ext uri="{BB962C8B-B14F-4D97-AF65-F5344CB8AC3E}">
        <p14:creationId xmlns:p14="http://schemas.microsoft.com/office/powerpoint/2010/main" val="104685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0BAE-8BB2-4949-BA57-5F10FDECEB35}"/>
              </a:ext>
            </a:extLst>
          </p:cNvPr>
          <p:cNvSpPr>
            <a:spLocks noGrp="1"/>
          </p:cNvSpPr>
          <p:nvPr>
            <p:ph type="title"/>
          </p:nvPr>
        </p:nvSpPr>
        <p:spPr/>
        <p:txBody>
          <a:bodyPr>
            <a:normAutofit fontScale="90000"/>
          </a:bodyPr>
          <a:lstStyle/>
          <a:p>
            <a:r>
              <a:rPr lang="en-US" dirty="0"/>
              <a:t>Risk Identification</a:t>
            </a:r>
          </a:p>
        </p:txBody>
      </p:sp>
      <p:sp>
        <p:nvSpPr>
          <p:cNvPr id="3" name="Text Placeholder 2">
            <a:extLst>
              <a:ext uri="{FF2B5EF4-FFF2-40B4-BE49-F238E27FC236}">
                <a16:creationId xmlns:a16="http://schemas.microsoft.com/office/drawing/2014/main" id="{0666EC56-8383-4E23-8673-AD6355A2A730}"/>
              </a:ext>
            </a:extLst>
          </p:cNvPr>
          <p:cNvSpPr>
            <a:spLocks noGrp="1"/>
          </p:cNvSpPr>
          <p:nvPr>
            <p:ph type="body" idx="1"/>
          </p:nvPr>
        </p:nvSpPr>
        <p:spPr>
          <a:xfrm>
            <a:off x="685800" y="1265233"/>
            <a:ext cx="7837800" cy="4555200"/>
          </a:xfrm>
        </p:spPr>
        <p:txBody>
          <a:bodyPr/>
          <a:lstStyle/>
          <a:p>
            <a:r>
              <a:rPr lang="en-US" dirty="0"/>
              <a:t>AV * Threat * Vulnerability = Risk</a:t>
            </a:r>
          </a:p>
          <a:p>
            <a:r>
              <a:rPr lang="en-US" dirty="0"/>
              <a:t>This may also appear as AV * Threat * Vulnerability</a:t>
            </a:r>
          </a:p>
          <a:p>
            <a:r>
              <a:rPr lang="en-US" dirty="0"/>
              <a:t>At this stage, risks are ONLY being identified.  </a:t>
            </a:r>
          </a:p>
          <a:p>
            <a:r>
              <a:rPr lang="en-US" dirty="0"/>
              <a:t>Often this is the step where a risk register begins to be populated </a:t>
            </a:r>
          </a:p>
        </p:txBody>
      </p:sp>
      <p:sp>
        <p:nvSpPr>
          <p:cNvPr id="4" name="Slide Number Placeholder 3">
            <a:extLst>
              <a:ext uri="{FF2B5EF4-FFF2-40B4-BE49-F238E27FC236}">
                <a16:creationId xmlns:a16="http://schemas.microsoft.com/office/drawing/2014/main" id="{01A91802-F9AE-4977-82C8-1BA77148FF85}"/>
              </a:ext>
            </a:extLst>
          </p:cNvPr>
          <p:cNvSpPr>
            <a:spLocks noGrp="1"/>
          </p:cNvSpPr>
          <p:nvPr>
            <p:ph type="sldNum" idx="12"/>
          </p:nvPr>
        </p:nvSpPr>
        <p:spPr/>
        <p:txBody>
          <a:bodyPr/>
          <a:lstStyle/>
          <a:p>
            <a:fld id="{00000000-1234-1234-1234-123412341234}" type="slidenum">
              <a:rPr lang="en" smtClean="0"/>
              <a:pPr/>
              <a:t>60</a:t>
            </a:fld>
            <a:endParaRPr lang="en"/>
          </a:p>
        </p:txBody>
      </p:sp>
      <p:pic>
        <p:nvPicPr>
          <p:cNvPr id="6" name="Picture 5" descr="A screenshot of a cell phone&#10;&#10;Description automatically generated">
            <a:extLst>
              <a:ext uri="{FF2B5EF4-FFF2-40B4-BE49-F238E27FC236}">
                <a16:creationId xmlns:a16="http://schemas.microsoft.com/office/drawing/2014/main" id="{A9D0BD8D-51A8-4F47-A07A-02D5CF364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748" y="3715019"/>
            <a:ext cx="9154886" cy="2884703"/>
          </a:xfrm>
          <a:prstGeom prst="rect">
            <a:avLst/>
          </a:prstGeom>
        </p:spPr>
      </p:pic>
    </p:spTree>
    <p:extLst>
      <p:ext uri="{BB962C8B-B14F-4D97-AF65-F5344CB8AC3E}">
        <p14:creationId xmlns:p14="http://schemas.microsoft.com/office/powerpoint/2010/main" val="1301508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6"/>
          <p:cNvSpPr txBox="1">
            <a:spLocks noGrp="1"/>
          </p:cNvSpPr>
          <p:nvPr>
            <p:ph type="title"/>
          </p:nvPr>
        </p:nvSpPr>
        <p:spPr>
          <a:prstGeom prst="rect">
            <a:avLst/>
          </a:prstGeom>
          <a:noFill/>
          <a:ln>
            <a:noFill/>
          </a:ln>
        </p:spPr>
        <p:txBody>
          <a:bodyPr spcFirstLastPara="1" wrap="square" lIns="121900" tIns="121900" rIns="121900" bIns="121900" anchor="t" anchorCtr="0">
            <a:noAutofit/>
          </a:bodyPr>
          <a:lstStyle/>
          <a:p>
            <a:pPr>
              <a:buSzPts val="2100"/>
            </a:pPr>
            <a:r>
              <a:rPr lang="en" sz="3733" dirty="0"/>
              <a:t> </a:t>
            </a:r>
            <a:endParaRPr sz="3733" b="0" dirty="0"/>
          </a:p>
        </p:txBody>
      </p:sp>
      <p:sp>
        <p:nvSpPr>
          <p:cNvPr id="2" name="Slide Number Placeholder 1">
            <a:extLst>
              <a:ext uri="{FF2B5EF4-FFF2-40B4-BE49-F238E27FC236}">
                <a16:creationId xmlns:a16="http://schemas.microsoft.com/office/drawing/2014/main" id="{D8AA4893-CF74-42A4-B458-B1793D0918C3}"/>
              </a:ext>
            </a:extLst>
          </p:cNvPr>
          <p:cNvSpPr>
            <a:spLocks noGrp="1"/>
          </p:cNvSpPr>
          <p:nvPr>
            <p:ph type="sldNum" idx="12"/>
          </p:nvPr>
        </p:nvSpPr>
        <p:spPr/>
        <p:txBody>
          <a:bodyPr/>
          <a:lstStyle/>
          <a:p>
            <a:fld id="{00000000-1234-1234-1234-123412341234}" type="slidenum">
              <a:rPr lang="en" smtClean="0"/>
              <a:pPr/>
              <a:t>61</a:t>
            </a:fld>
            <a:endParaRPr lang="en"/>
          </a:p>
        </p:txBody>
      </p:sp>
      <p:sp>
        <p:nvSpPr>
          <p:cNvPr id="4" name="Text Placeholder 3">
            <a:extLst>
              <a:ext uri="{FF2B5EF4-FFF2-40B4-BE49-F238E27FC236}">
                <a16:creationId xmlns:a16="http://schemas.microsoft.com/office/drawing/2014/main" id="{B7D419F4-D1C0-4F15-8CCF-25833CB14470}"/>
              </a:ext>
            </a:extLst>
          </p:cNvPr>
          <p:cNvSpPr>
            <a:spLocks noGrp="1"/>
          </p:cNvSpPr>
          <p:nvPr>
            <p:ph type="body" idx="1"/>
          </p:nvPr>
        </p:nvSpPr>
        <p:spPr>
          <a:xfrm>
            <a:off x="415600" y="571089"/>
            <a:ext cx="8108000" cy="657010"/>
          </a:xfrm>
        </p:spPr>
        <p:txBody>
          <a:bodyPr/>
          <a:lstStyle/>
          <a:p>
            <a:r>
              <a:rPr lang="en-US" dirty="0"/>
              <a:t>Threats and Vulnerabilities</a:t>
            </a:r>
          </a:p>
        </p:txBody>
      </p:sp>
      <p:graphicFrame>
        <p:nvGraphicFramePr>
          <p:cNvPr id="5" name="Table 5">
            <a:extLst>
              <a:ext uri="{FF2B5EF4-FFF2-40B4-BE49-F238E27FC236}">
                <a16:creationId xmlns:a16="http://schemas.microsoft.com/office/drawing/2014/main" id="{39D6061A-B8D0-4934-B739-ECAEF0361991}"/>
              </a:ext>
            </a:extLst>
          </p:cNvPr>
          <p:cNvGraphicFramePr>
            <a:graphicFrameLocks noGrp="1"/>
          </p:cNvGraphicFramePr>
          <p:nvPr>
            <p:extLst>
              <p:ext uri="{D42A27DB-BD31-4B8C-83A1-F6EECF244321}">
                <p14:modId xmlns:p14="http://schemas.microsoft.com/office/powerpoint/2010/main" val="2730633619"/>
              </p:ext>
            </p:extLst>
          </p:nvPr>
        </p:nvGraphicFramePr>
        <p:xfrm>
          <a:off x="1611509" y="2047882"/>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2199567"/>
                    </a:ext>
                  </a:extLst>
                </a:gridCol>
                <a:gridCol w="4064000">
                  <a:extLst>
                    <a:ext uri="{9D8B030D-6E8A-4147-A177-3AD203B41FA5}">
                      <a16:colId xmlns:a16="http://schemas.microsoft.com/office/drawing/2014/main" val="339469916"/>
                    </a:ext>
                  </a:extLst>
                </a:gridCol>
              </a:tblGrid>
              <a:tr h="370840">
                <a:tc>
                  <a:txBody>
                    <a:bodyPr/>
                    <a:lstStyle/>
                    <a:p>
                      <a:r>
                        <a:rPr lang="en-US" dirty="0"/>
                        <a:t>STRIDE (Threats) </a:t>
                      </a:r>
                    </a:p>
                  </a:txBody>
                  <a:tcPr/>
                </a:tc>
                <a:tc>
                  <a:txBody>
                    <a:bodyPr/>
                    <a:lstStyle/>
                    <a:p>
                      <a:r>
                        <a:rPr lang="en-US" dirty="0"/>
                        <a:t>DREAD (Vulnerabilities)</a:t>
                      </a:r>
                    </a:p>
                  </a:txBody>
                  <a:tcPr/>
                </a:tc>
                <a:extLst>
                  <a:ext uri="{0D108BD9-81ED-4DB2-BD59-A6C34878D82A}">
                    <a16:rowId xmlns:a16="http://schemas.microsoft.com/office/drawing/2014/main" val="4197200041"/>
                  </a:ext>
                </a:extLst>
              </a:tr>
              <a:tr h="370840">
                <a:tc>
                  <a:txBody>
                    <a:bodyPr/>
                    <a:lstStyle/>
                    <a:p>
                      <a:pPr marL="0" marR="0" lvl="0" indent="0" algn="l" rtl="0">
                        <a:spcBef>
                          <a:spcPts val="0"/>
                        </a:spcBef>
                        <a:spcAft>
                          <a:spcPts val="0"/>
                        </a:spcAft>
                        <a:buNone/>
                      </a:pPr>
                      <a:endParaRPr sz="1200" dirty="0"/>
                    </a:p>
                  </a:txBody>
                  <a:tcPr marL="121900" marR="121900" marT="44367" marB="443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ea typeface="Calibri"/>
                          <a:cs typeface="Calibri"/>
                          <a:sym typeface="Calibri"/>
                        </a:rPr>
                        <a:t>Damage potential</a:t>
                      </a:r>
                      <a:endParaRPr lang="en-US" sz="1600" dirty="0"/>
                    </a:p>
                  </a:txBody>
                  <a:tcPr/>
                </a:tc>
                <a:extLst>
                  <a:ext uri="{0D108BD9-81ED-4DB2-BD59-A6C34878D82A}">
                    <a16:rowId xmlns:a16="http://schemas.microsoft.com/office/drawing/2014/main" val="1584099438"/>
                  </a:ext>
                </a:extLst>
              </a:tr>
              <a:tr h="370840">
                <a:tc>
                  <a:txBody>
                    <a:bodyPr/>
                    <a:lstStyle/>
                    <a:p>
                      <a:pPr marL="0" marR="0" lvl="0" indent="0" algn="l" rtl="0">
                        <a:spcBef>
                          <a:spcPts val="0"/>
                        </a:spcBef>
                        <a:spcAft>
                          <a:spcPts val="0"/>
                        </a:spcAft>
                        <a:buNone/>
                      </a:pPr>
                      <a:r>
                        <a:rPr lang="en" sz="1500" dirty="0"/>
                        <a:t>Spoofing</a:t>
                      </a:r>
                      <a:endParaRPr sz="1200" dirty="0"/>
                    </a:p>
                  </a:txBody>
                  <a:tcPr marL="121900" marR="121900" marT="44367" marB="443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ea typeface="Calibri"/>
                          <a:cs typeface="Calibri"/>
                          <a:sym typeface="Calibri"/>
                        </a:rPr>
                        <a:t>Reproducibility</a:t>
                      </a:r>
                      <a:endParaRPr lang="en-US" sz="1600" dirty="0"/>
                    </a:p>
                  </a:txBody>
                  <a:tcPr/>
                </a:tc>
                <a:extLst>
                  <a:ext uri="{0D108BD9-81ED-4DB2-BD59-A6C34878D82A}">
                    <a16:rowId xmlns:a16="http://schemas.microsoft.com/office/drawing/2014/main" val="2580962753"/>
                  </a:ext>
                </a:extLst>
              </a:tr>
              <a:tr h="370840">
                <a:tc>
                  <a:txBody>
                    <a:bodyPr/>
                    <a:lstStyle/>
                    <a:p>
                      <a:pPr marL="0" marR="0" lvl="0" indent="0" algn="l" rtl="0">
                        <a:spcBef>
                          <a:spcPts val="0"/>
                        </a:spcBef>
                        <a:spcAft>
                          <a:spcPts val="0"/>
                        </a:spcAft>
                        <a:buNone/>
                      </a:pPr>
                      <a:r>
                        <a:rPr lang="en" sz="1500"/>
                        <a:t>Tampering</a:t>
                      </a:r>
                      <a:endParaRPr sz="1200"/>
                    </a:p>
                  </a:txBody>
                  <a:tcPr marL="121900" marR="121900" marT="44367" marB="443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ea typeface="Calibri"/>
                          <a:cs typeface="Calibri"/>
                          <a:sym typeface="Calibri"/>
                        </a:rPr>
                        <a:t>Exploitability</a:t>
                      </a:r>
                      <a:endParaRPr lang="en-US" sz="1600" dirty="0"/>
                    </a:p>
                  </a:txBody>
                  <a:tcPr/>
                </a:tc>
                <a:extLst>
                  <a:ext uri="{0D108BD9-81ED-4DB2-BD59-A6C34878D82A}">
                    <a16:rowId xmlns:a16="http://schemas.microsoft.com/office/drawing/2014/main" val="4216882019"/>
                  </a:ext>
                </a:extLst>
              </a:tr>
              <a:tr h="370840">
                <a:tc>
                  <a:txBody>
                    <a:bodyPr/>
                    <a:lstStyle/>
                    <a:p>
                      <a:pPr marL="0" marR="0" lvl="0" indent="0" algn="l" rtl="0">
                        <a:spcBef>
                          <a:spcPts val="0"/>
                        </a:spcBef>
                        <a:spcAft>
                          <a:spcPts val="0"/>
                        </a:spcAft>
                        <a:buNone/>
                      </a:pPr>
                      <a:r>
                        <a:rPr lang="en" sz="1500"/>
                        <a:t>Repudiation</a:t>
                      </a:r>
                      <a:endParaRPr sz="1200"/>
                    </a:p>
                  </a:txBody>
                  <a:tcPr marL="121900" marR="121900" marT="44367" marB="44367"/>
                </a:tc>
                <a:tc>
                  <a:txBody>
                    <a:bodyPr/>
                    <a:lstStyle/>
                    <a:p>
                      <a:r>
                        <a:rPr lang="en-US" dirty="0">
                          <a:latin typeface="+mn-lt"/>
                          <a:ea typeface="Calibri"/>
                          <a:cs typeface="Calibri"/>
                          <a:sym typeface="Calibri"/>
                        </a:rPr>
                        <a:t>Affected user base</a:t>
                      </a:r>
                      <a:endParaRPr lang="en-US" dirty="0"/>
                    </a:p>
                  </a:txBody>
                  <a:tcPr/>
                </a:tc>
                <a:extLst>
                  <a:ext uri="{0D108BD9-81ED-4DB2-BD59-A6C34878D82A}">
                    <a16:rowId xmlns:a16="http://schemas.microsoft.com/office/drawing/2014/main" val="969087807"/>
                  </a:ext>
                </a:extLst>
              </a:tr>
              <a:tr h="370840">
                <a:tc>
                  <a:txBody>
                    <a:bodyPr/>
                    <a:lstStyle/>
                    <a:p>
                      <a:pPr marL="0" marR="0" lvl="0" indent="0" algn="l" rtl="0">
                        <a:spcBef>
                          <a:spcPts val="0"/>
                        </a:spcBef>
                        <a:spcAft>
                          <a:spcPts val="0"/>
                        </a:spcAft>
                        <a:buNone/>
                      </a:pPr>
                      <a:r>
                        <a:rPr lang="en" sz="1500"/>
                        <a:t>Information Disclosure</a:t>
                      </a:r>
                      <a:endParaRPr sz="1500"/>
                    </a:p>
                  </a:txBody>
                  <a:tcPr marL="121900" marR="121900" marT="44367" marB="44367"/>
                </a:tc>
                <a:tc>
                  <a:txBody>
                    <a:bodyPr/>
                    <a:lstStyle/>
                    <a:p>
                      <a:r>
                        <a:rPr lang="en-US" dirty="0">
                          <a:latin typeface="+mn-lt"/>
                          <a:ea typeface="Calibri"/>
                          <a:cs typeface="Calibri"/>
                          <a:sym typeface="Calibri"/>
                        </a:rPr>
                        <a:t>Discoverability</a:t>
                      </a:r>
                      <a:endParaRPr lang="en-US" dirty="0"/>
                    </a:p>
                  </a:txBody>
                  <a:tcPr/>
                </a:tc>
                <a:extLst>
                  <a:ext uri="{0D108BD9-81ED-4DB2-BD59-A6C34878D82A}">
                    <a16:rowId xmlns:a16="http://schemas.microsoft.com/office/drawing/2014/main" val="4248322020"/>
                  </a:ext>
                </a:extLst>
              </a:tr>
              <a:tr h="370840">
                <a:tc>
                  <a:txBody>
                    <a:bodyPr/>
                    <a:lstStyle/>
                    <a:p>
                      <a:pPr marL="0" marR="0" lvl="0" indent="0" algn="l" rtl="0">
                        <a:spcBef>
                          <a:spcPts val="0"/>
                        </a:spcBef>
                        <a:spcAft>
                          <a:spcPts val="0"/>
                        </a:spcAft>
                        <a:buNone/>
                      </a:pPr>
                      <a:r>
                        <a:rPr lang="en" sz="1500"/>
                        <a:t>Denial of Service</a:t>
                      </a:r>
                      <a:endParaRPr sz="1200"/>
                    </a:p>
                  </a:txBody>
                  <a:tcPr marL="121900" marR="121900" marT="44367" marB="44367"/>
                </a:tc>
                <a:tc>
                  <a:txBody>
                    <a:bodyPr/>
                    <a:lstStyle/>
                    <a:p>
                      <a:endParaRPr lang="en-US" dirty="0"/>
                    </a:p>
                  </a:txBody>
                  <a:tcPr/>
                </a:tc>
                <a:extLst>
                  <a:ext uri="{0D108BD9-81ED-4DB2-BD59-A6C34878D82A}">
                    <a16:rowId xmlns:a16="http://schemas.microsoft.com/office/drawing/2014/main" val="1760694005"/>
                  </a:ext>
                </a:extLst>
              </a:tr>
              <a:tr h="370840">
                <a:tc>
                  <a:txBody>
                    <a:bodyPr/>
                    <a:lstStyle/>
                    <a:p>
                      <a:pPr marL="0" marR="0" lvl="0" indent="0" algn="l" rtl="0">
                        <a:spcBef>
                          <a:spcPts val="0"/>
                        </a:spcBef>
                        <a:spcAft>
                          <a:spcPts val="0"/>
                        </a:spcAft>
                        <a:buNone/>
                      </a:pPr>
                      <a:r>
                        <a:rPr lang="en" sz="1500" dirty="0"/>
                        <a:t>Escalation of Privilege</a:t>
                      </a:r>
                      <a:endParaRPr sz="1200" dirty="0"/>
                    </a:p>
                  </a:txBody>
                  <a:tcPr marL="121900" marR="121900" marT="44367" marB="44367"/>
                </a:tc>
                <a:tc>
                  <a:txBody>
                    <a:bodyPr/>
                    <a:lstStyle/>
                    <a:p>
                      <a:endParaRPr lang="en-US" dirty="0"/>
                    </a:p>
                  </a:txBody>
                  <a:tcPr/>
                </a:tc>
                <a:extLst>
                  <a:ext uri="{0D108BD9-81ED-4DB2-BD59-A6C34878D82A}">
                    <a16:rowId xmlns:a16="http://schemas.microsoft.com/office/drawing/2014/main" val="471210575"/>
                  </a:ext>
                </a:extLst>
              </a:tr>
            </a:tbl>
          </a:graphicData>
        </a:graphic>
      </p:graphicFrame>
    </p:spTree>
    <p:extLst>
      <p:ext uri="{BB962C8B-B14F-4D97-AF65-F5344CB8AC3E}">
        <p14:creationId xmlns:p14="http://schemas.microsoft.com/office/powerpoint/2010/main" val="184654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93"/>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Google Shape;494;p69"/>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5100" kern="1200" dirty="0">
                <a:solidFill>
                  <a:schemeClr val="tx1">
                    <a:lumMod val="85000"/>
                    <a:lumOff val="15000"/>
                  </a:schemeClr>
                </a:solidFill>
                <a:latin typeface="+mj-lt"/>
                <a:ea typeface="+mj-ea"/>
                <a:cs typeface="+mj-cs"/>
              </a:rPr>
              <a:t>Risk Management Life Cycle:</a:t>
            </a:r>
          </a:p>
          <a:p>
            <a:pPr algn="l">
              <a:spcBef>
                <a:spcPct val="0"/>
              </a:spcBef>
            </a:pPr>
            <a:r>
              <a:rPr lang="en-US" sz="5100" kern="1200" dirty="0">
                <a:solidFill>
                  <a:schemeClr val="tx1">
                    <a:lumMod val="85000"/>
                    <a:lumOff val="15000"/>
                  </a:schemeClr>
                </a:solidFill>
                <a:latin typeface="+mj-lt"/>
                <a:ea typeface="+mj-ea"/>
                <a:cs typeface="+mj-cs"/>
              </a:rPr>
              <a:t>Risk Assessment</a:t>
            </a:r>
          </a:p>
        </p:txBody>
      </p:sp>
      <p:cxnSp>
        <p:nvCxnSpPr>
          <p:cNvPr id="119" name="Straight Connector 118">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6A6D5B25-837D-4596-8305-168BE4258F5D}"/>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62</a:t>
            </a:fld>
            <a:endParaRPr lang="en-US" sz="600">
              <a:solidFill>
                <a:srgbClr val="FFFFFF"/>
              </a:solidFill>
            </a:endParaRPr>
          </a:p>
        </p:txBody>
      </p:sp>
    </p:spTree>
    <p:extLst>
      <p:ext uri="{BB962C8B-B14F-4D97-AF65-F5344CB8AC3E}">
        <p14:creationId xmlns:p14="http://schemas.microsoft.com/office/powerpoint/2010/main" val="351429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DBF06-6FFE-4D2D-86A7-B9EE92AC42F1}"/>
              </a:ext>
            </a:extLst>
          </p:cNvPr>
          <p:cNvSpPr>
            <a:spLocks noGrp="1"/>
          </p:cNvSpPr>
          <p:nvPr>
            <p:ph type="title"/>
          </p:nvPr>
        </p:nvSpPr>
        <p:spPr/>
        <p:txBody>
          <a:bodyPr/>
          <a:lstStyle/>
          <a:p>
            <a:r>
              <a:rPr lang="en-US" dirty="0"/>
              <a:t>Risk Management Lifecycle:  Assessment</a:t>
            </a:r>
          </a:p>
        </p:txBody>
      </p:sp>
      <p:pic>
        <p:nvPicPr>
          <p:cNvPr id="3" name="Google Shape;495;p69">
            <a:extLst>
              <a:ext uri="{FF2B5EF4-FFF2-40B4-BE49-F238E27FC236}">
                <a16:creationId xmlns:a16="http://schemas.microsoft.com/office/drawing/2014/main" id="{C3A72743-4CD9-4549-9C3A-B5684A662C45}"/>
              </a:ext>
            </a:extLst>
          </p:cNvPr>
          <p:cNvPicPr preferRelativeResize="0"/>
          <p:nvPr/>
        </p:nvPicPr>
        <p:blipFill>
          <a:blip r:embed="rId2">
            <a:alphaModFix/>
          </a:blip>
          <a:stretch>
            <a:fillRect/>
          </a:stretch>
        </p:blipFill>
        <p:spPr>
          <a:xfrm>
            <a:off x="4098916" y="2614036"/>
            <a:ext cx="3994167" cy="3465533"/>
          </a:xfrm>
          <a:prstGeom prst="rect">
            <a:avLst/>
          </a:prstGeom>
          <a:noFill/>
          <a:ln>
            <a:noFill/>
          </a:ln>
        </p:spPr>
      </p:pic>
    </p:spTree>
    <p:extLst>
      <p:ext uri="{BB962C8B-B14F-4D97-AF65-F5344CB8AC3E}">
        <p14:creationId xmlns:p14="http://schemas.microsoft.com/office/powerpoint/2010/main" val="3458372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0"/>
          <p:cNvSpPr txBox="1">
            <a:spLocks noGrp="1"/>
          </p:cNvSpPr>
          <p:nvPr>
            <p:ph type="title"/>
          </p:nvPr>
        </p:nvSpPr>
        <p:spPr>
          <a:xfrm>
            <a:off x="838200" y="128625"/>
            <a:ext cx="10515600" cy="1325600"/>
          </a:xfrm>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Risk Assessment/Analysis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55C3CA94-50FC-4D0F-AEB5-ED62EB7B8FE8}"/>
              </a:ext>
            </a:extLst>
          </p:cNvPr>
          <p:cNvSpPr>
            <a:spLocks noGrp="1"/>
          </p:cNvSpPr>
          <p:nvPr>
            <p:ph type="ftr" sz="quarter" idx="11"/>
          </p:nvPr>
        </p:nvSpPr>
        <p:spPr/>
        <p:txBody>
          <a:bodyPr/>
          <a:lstStyle/>
          <a:p>
            <a:endParaRPr lang="en-US"/>
          </a:p>
        </p:txBody>
      </p:sp>
      <p:sp>
        <p:nvSpPr>
          <p:cNvPr id="503" name="Google Shape;503;p7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64</a:t>
            </a:fld>
            <a:endParaRPr kern="0">
              <a:solidFill>
                <a:srgbClr val="000000"/>
              </a:solidFill>
            </a:endParaRPr>
          </a:p>
        </p:txBody>
      </p:sp>
      <p:sp>
        <p:nvSpPr>
          <p:cNvPr id="504" name="Google Shape;504;p70"/>
          <p:cNvSpPr txBox="1">
            <a:spLocks noGrp="1"/>
          </p:cNvSpPr>
          <p:nvPr>
            <p:ph type="body" idx="4294967295"/>
          </p:nvPr>
        </p:nvSpPr>
        <p:spPr>
          <a:xfrm>
            <a:off x="838200" y="1532663"/>
            <a:ext cx="7577138" cy="3965575"/>
          </a:xfrm>
          <a:prstGeom prst="rect">
            <a:avLst/>
          </a:prstGeom>
          <a:noFill/>
          <a:ln>
            <a:noFill/>
          </a:ln>
        </p:spPr>
        <p:txBody>
          <a:bodyPr spcFirstLastPara="1" wrap="square" lIns="83133" tIns="20467" rIns="83133" bIns="41567" anchor="t" anchorCtr="0">
            <a:noAutofit/>
          </a:bodyPr>
          <a:lstStyle/>
          <a:p>
            <a:pPr marL="355591" indent="-338658">
              <a:lnSpc>
                <a:spcPct val="80000"/>
              </a:lnSpc>
              <a:buClr>
                <a:schemeClr val="dk1"/>
              </a:buClr>
              <a:buSzPts val="1800"/>
              <a:buFont typeface="Assistant"/>
              <a:buChar char="●"/>
            </a:pPr>
            <a:r>
              <a:rPr lang="en" sz="2400" dirty="0">
                <a:solidFill>
                  <a:schemeClr val="dk1"/>
                </a:solidFill>
                <a:latin typeface="Assistant"/>
                <a:ea typeface="Assistant"/>
                <a:cs typeface="Assistant"/>
                <a:sym typeface="Assistant"/>
              </a:rPr>
              <a:t>Qualitative </a:t>
            </a:r>
            <a:endParaRPr sz="2400" dirty="0"/>
          </a:p>
          <a:p>
            <a:pPr marL="711182" lvl="1" indent="-338658">
              <a:lnSpc>
                <a:spcPct val="80000"/>
              </a:lnSpc>
              <a:spcBef>
                <a:spcPts val="0"/>
              </a:spcBef>
              <a:buClr>
                <a:schemeClr val="dk1"/>
              </a:buClr>
              <a:buSzPts val="1800"/>
              <a:buFont typeface="Assistant"/>
              <a:buChar char="○"/>
            </a:pPr>
            <a:r>
              <a:rPr lang="en" sz="2400" dirty="0">
                <a:solidFill>
                  <a:schemeClr val="dk1"/>
                </a:solidFill>
                <a:latin typeface="Assistant"/>
                <a:ea typeface="Assistant"/>
                <a:cs typeface="Assistant"/>
                <a:sym typeface="Assistant"/>
              </a:rPr>
              <a:t>Subjective analysis to help prioritize probability and impact of risk events.  </a:t>
            </a:r>
            <a:endParaRPr sz="2400" dirty="0"/>
          </a:p>
          <a:p>
            <a:pPr marL="711182" lvl="1" indent="-338658">
              <a:lnSpc>
                <a:spcPct val="80000"/>
              </a:lnSpc>
              <a:spcBef>
                <a:spcPts val="400"/>
              </a:spcBef>
              <a:buClr>
                <a:schemeClr val="dk1"/>
              </a:buClr>
              <a:buSzPts val="1800"/>
              <a:buFont typeface="Assistant"/>
              <a:buChar char="○"/>
            </a:pPr>
            <a:r>
              <a:rPr lang="en" sz="2400" dirty="0">
                <a:solidFill>
                  <a:schemeClr val="dk1"/>
                </a:solidFill>
                <a:latin typeface="Assistant"/>
                <a:ea typeface="Assistant"/>
                <a:cs typeface="Assistant"/>
                <a:sym typeface="Assistant"/>
              </a:rPr>
              <a:t> May use Delphi Technique</a:t>
            </a:r>
            <a:endParaRPr sz="2400" dirty="0"/>
          </a:p>
          <a:p>
            <a:pPr marL="355591" indent="-338658">
              <a:lnSpc>
                <a:spcPct val="80000"/>
              </a:lnSpc>
              <a:spcBef>
                <a:spcPts val="933"/>
              </a:spcBef>
              <a:buClr>
                <a:schemeClr val="dk1"/>
              </a:buClr>
              <a:buSzPts val="1800"/>
              <a:buFont typeface="Assistant"/>
              <a:buChar char="●"/>
            </a:pPr>
            <a:r>
              <a:rPr lang="en" sz="2400" dirty="0">
                <a:solidFill>
                  <a:schemeClr val="dk1"/>
                </a:solidFill>
                <a:latin typeface="Assistant"/>
                <a:ea typeface="Assistant"/>
                <a:cs typeface="Assistant"/>
                <a:sym typeface="Assistant"/>
              </a:rPr>
              <a:t>Quantitative:  </a:t>
            </a:r>
            <a:endParaRPr sz="2400" dirty="0"/>
          </a:p>
          <a:p>
            <a:pPr marL="711182" lvl="1" indent="-338658">
              <a:lnSpc>
                <a:spcPct val="80000"/>
              </a:lnSpc>
              <a:spcBef>
                <a:spcPts val="400"/>
              </a:spcBef>
              <a:buClr>
                <a:schemeClr val="dk1"/>
              </a:buClr>
              <a:buSzPts val="1800"/>
              <a:buFont typeface="Assistant"/>
              <a:buChar char="○"/>
            </a:pPr>
            <a:r>
              <a:rPr lang="en" sz="2400" dirty="0">
                <a:solidFill>
                  <a:schemeClr val="dk1"/>
                </a:solidFill>
                <a:latin typeface="Assistant"/>
                <a:ea typeface="Assistant"/>
                <a:cs typeface="Assistant"/>
                <a:sym typeface="Assistant"/>
              </a:rPr>
              <a:t>Providing a dollar value to a particular risk event.  </a:t>
            </a:r>
            <a:endParaRPr sz="2400" dirty="0"/>
          </a:p>
          <a:p>
            <a:pPr marL="711182" lvl="1" indent="-338658">
              <a:lnSpc>
                <a:spcPct val="80000"/>
              </a:lnSpc>
              <a:spcBef>
                <a:spcPts val="400"/>
              </a:spcBef>
              <a:buClr>
                <a:schemeClr val="dk1"/>
              </a:buClr>
              <a:buSzPts val="1800"/>
              <a:buFont typeface="Assistant"/>
              <a:buChar char="○"/>
            </a:pPr>
            <a:r>
              <a:rPr lang="en" sz="2400" dirty="0">
                <a:solidFill>
                  <a:schemeClr val="dk1"/>
                </a:solidFill>
                <a:latin typeface="Assistant"/>
                <a:ea typeface="Assistant"/>
                <a:cs typeface="Assistant"/>
                <a:sym typeface="Assistant"/>
              </a:rPr>
              <a:t>Much more sophisticated in nature, a quantitative analysis if much more difficult and requires a special skill set </a:t>
            </a:r>
            <a:endParaRPr sz="2400" dirty="0"/>
          </a:p>
          <a:p>
            <a:pPr marL="711182" lvl="1" indent="-338658">
              <a:lnSpc>
                <a:spcPct val="80000"/>
              </a:lnSpc>
              <a:spcBef>
                <a:spcPts val="400"/>
              </a:spcBef>
              <a:buClr>
                <a:schemeClr val="dk1"/>
              </a:buClr>
              <a:buSzPts val="1800"/>
              <a:buFont typeface="Assistant"/>
              <a:buChar char="○"/>
            </a:pPr>
            <a:r>
              <a:rPr lang="en" sz="2400" dirty="0">
                <a:solidFill>
                  <a:schemeClr val="dk1"/>
                </a:solidFill>
                <a:latin typeface="Assistant"/>
                <a:ea typeface="Assistant"/>
                <a:cs typeface="Assistant"/>
                <a:sym typeface="Assistant"/>
              </a:rPr>
              <a:t>Business decisions are made on a quantitative analysis</a:t>
            </a:r>
            <a:endParaRPr sz="2400" dirty="0"/>
          </a:p>
          <a:p>
            <a:pPr marL="711182" lvl="1" indent="-338658">
              <a:lnSpc>
                <a:spcPct val="80000"/>
              </a:lnSpc>
              <a:spcBef>
                <a:spcPts val="400"/>
              </a:spcBef>
              <a:buClr>
                <a:schemeClr val="dk1"/>
              </a:buClr>
              <a:buSzPts val="1800"/>
              <a:buFont typeface="Assistant"/>
              <a:buChar char="○"/>
            </a:pPr>
            <a:r>
              <a:rPr lang="en" sz="2400" dirty="0">
                <a:solidFill>
                  <a:schemeClr val="dk1"/>
                </a:solidFill>
                <a:latin typeface="Assistant"/>
                <a:ea typeface="Assistant"/>
                <a:cs typeface="Assistant"/>
                <a:sym typeface="Assistant"/>
              </a:rPr>
              <a:t>Can't exist on its own.  Quantitative analysis depends on qualitative information</a:t>
            </a:r>
            <a:endParaRPr sz="2400" dirty="0"/>
          </a:p>
          <a:p>
            <a:pPr marL="355591" indent="-270927">
              <a:lnSpc>
                <a:spcPct val="80000"/>
              </a:lnSpc>
              <a:spcBef>
                <a:spcPts val="933"/>
              </a:spcBef>
              <a:buClr>
                <a:schemeClr val="dk1"/>
              </a:buClr>
              <a:buSzPts val="1500"/>
              <a:buNone/>
            </a:pPr>
            <a:endParaRPr sz="24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3070397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1"/>
          <p:cNvSpPr txBox="1">
            <a:spLocks noGrp="1"/>
          </p:cNvSpPr>
          <p:nvPr>
            <p:ph type="title"/>
          </p:nvPr>
        </p:nvSpPr>
        <p:spPr>
          <a:xfrm>
            <a:off x="838200" y="178259"/>
            <a:ext cx="10515600" cy="1325600"/>
          </a:xfrm>
          <a:prstGeom prst="rect">
            <a:avLst/>
          </a:prstGeom>
        </p:spPr>
        <p:txBody>
          <a:bodyPr spcFirstLastPara="1" wrap="square" lIns="100767" tIns="50367" rIns="100767" bIns="50367" anchor="ctr" anchorCtr="0">
            <a:noAutofit/>
          </a:bodyPr>
          <a:lstStyle/>
          <a:p>
            <a:r>
              <a:rPr lang="en" dirty="0"/>
              <a:t>Qualitative Assessments</a:t>
            </a:r>
            <a:endParaRPr dirty="0"/>
          </a:p>
        </p:txBody>
      </p:sp>
      <p:sp>
        <p:nvSpPr>
          <p:cNvPr id="3" name="Footer Placeholder 2">
            <a:extLst>
              <a:ext uri="{FF2B5EF4-FFF2-40B4-BE49-F238E27FC236}">
                <a16:creationId xmlns:a16="http://schemas.microsoft.com/office/drawing/2014/main" id="{88522CAD-0F6E-4944-BA76-D4A98D04938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F11D193B-BF69-4887-8A1B-5949405439B7}"/>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65</a:t>
            </a:fld>
            <a:endParaRPr lang="en"/>
          </a:p>
        </p:txBody>
      </p:sp>
      <p:sp>
        <p:nvSpPr>
          <p:cNvPr id="510" name="Google Shape;510;p71"/>
          <p:cNvSpPr txBox="1"/>
          <p:nvPr/>
        </p:nvSpPr>
        <p:spPr>
          <a:xfrm>
            <a:off x="665487" y="1597200"/>
            <a:ext cx="5452600" cy="36636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800"/>
              </a:spcBef>
              <a:buClr>
                <a:srgbClr val="000000"/>
              </a:buClr>
            </a:pPr>
            <a:r>
              <a:rPr lang="en" sz="2400" kern="0" dirty="0">
                <a:solidFill>
                  <a:srgbClr val="000000"/>
                </a:solidFill>
                <a:latin typeface="Arial"/>
                <a:cs typeface="Arial"/>
                <a:sym typeface="Arial"/>
              </a:rPr>
              <a:t>Assess risks based on subjective input</a:t>
            </a:r>
            <a:endParaRPr sz="2400" kern="0" dirty="0">
              <a:solidFill>
                <a:srgbClr val="000000"/>
              </a:solidFill>
              <a:latin typeface="Arial"/>
              <a:cs typeface="Arial"/>
              <a:sym typeface="Arial"/>
            </a:endParaRPr>
          </a:p>
          <a:p>
            <a:pPr defTabSz="1219170">
              <a:lnSpc>
                <a:spcPct val="115000"/>
              </a:lnSpc>
              <a:spcBef>
                <a:spcPts val="800"/>
              </a:spcBef>
              <a:buClr>
                <a:srgbClr val="000000"/>
              </a:buClr>
            </a:pPr>
            <a:r>
              <a:rPr lang="en" sz="2400" kern="0" dirty="0">
                <a:solidFill>
                  <a:srgbClr val="000000"/>
                </a:solidFill>
                <a:latin typeface="Arial"/>
                <a:cs typeface="Arial"/>
                <a:sym typeface="Arial"/>
              </a:rPr>
              <a:t>Uses terms like high, medium, low</a:t>
            </a:r>
            <a:endParaRPr sz="2400" kern="0" dirty="0">
              <a:solidFill>
                <a:srgbClr val="000000"/>
              </a:solidFill>
              <a:latin typeface="Arial"/>
              <a:cs typeface="Arial"/>
              <a:sym typeface="Arial"/>
            </a:endParaRPr>
          </a:p>
          <a:p>
            <a:pPr defTabSz="1219170">
              <a:lnSpc>
                <a:spcPct val="115000"/>
              </a:lnSpc>
              <a:spcBef>
                <a:spcPts val="800"/>
              </a:spcBef>
              <a:buClr>
                <a:srgbClr val="000000"/>
              </a:buClr>
            </a:pPr>
            <a:r>
              <a:rPr lang="en" sz="2400" kern="0" dirty="0">
                <a:solidFill>
                  <a:srgbClr val="000000"/>
                </a:solidFill>
                <a:latin typeface="Arial"/>
                <a:cs typeface="Arial"/>
                <a:sym typeface="Arial"/>
              </a:rPr>
              <a:t>Inexpensive, and quick way to begin the prioritization and ranking of risks</a:t>
            </a:r>
            <a:endParaRPr sz="2400"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19440EE9-130B-4711-8760-00EF31C2DBF2}"/>
              </a:ext>
            </a:extLst>
          </p:cNvPr>
          <p:cNvPicPr>
            <a:picLocks noChangeAspect="1"/>
          </p:cNvPicPr>
          <p:nvPr/>
        </p:nvPicPr>
        <p:blipFill>
          <a:blip r:embed="rId3"/>
          <a:stretch>
            <a:fillRect/>
          </a:stretch>
        </p:blipFill>
        <p:spPr>
          <a:xfrm>
            <a:off x="6904382" y="1619916"/>
            <a:ext cx="4622131" cy="4342707"/>
          </a:xfrm>
          <a:prstGeom prst="rect">
            <a:avLst/>
          </a:prstGeom>
        </p:spPr>
      </p:pic>
    </p:spTree>
    <p:extLst>
      <p:ext uri="{BB962C8B-B14F-4D97-AF65-F5344CB8AC3E}">
        <p14:creationId xmlns:p14="http://schemas.microsoft.com/office/powerpoint/2010/main" val="2448693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2"/>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Quantitative Analysis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8F8EE064-5000-43A6-8C03-A38F8B6E109E}"/>
              </a:ext>
            </a:extLst>
          </p:cNvPr>
          <p:cNvSpPr>
            <a:spLocks noGrp="1"/>
          </p:cNvSpPr>
          <p:nvPr>
            <p:ph type="ftr" sz="quarter" idx="11"/>
          </p:nvPr>
        </p:nvSpPr>
        <p:spPr/>
        <p:txBody>
          <a:bodyPr/>
          <a:lstStyle/>
          <a:p>
            <a:endParaRPr lang="en-US"/>
          </a:p>
        </p:txBody>
      </p:sp>
      <p:sp>
        <p:nvSpPr>
          <p:cNvPr id="519" name="Google Shape;519;p7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66</a:t>
            </a:fld>
            <a:endParaRPr kern="0">
              <a:solidFill>
                <a:srgbClr val="000000"/>
              </a:solidFill>
            </a:endParaRPr>
          </a:p>
        </p:txBody>
      </p:sp>
      <p:sp>
        <p:nvSpPr>
          <p:cNvPr id="520" name="Google Shape;520;p72"/>
          <p:cNvSpPr txBox="1">
            <a:spLocks noGrp="1"/>
          </p:cNvSpPr>
          <p:nvPr>
            <p:ph type="body" idx="4294967295"/>
          </p:nvPr>
        </p:nvSpPr>
        <p:spPr>
          <a:xfrm>
            <a:off x="2466975" y="1690688"/>
            <a:ext cx="9725025" cy="3832225"/>
          </a:xfrm>
          <a:prstGeom prst="rect">
            <a:avLst/>
          </a:prstGeom>
          <a:noFill/>
          <a:ln>
            <a:noFill/>
          </a:ln>
        </p:spPr>
        <p:txBody>
          <a:bodyPr spcFirstLastPara="1" wrap="square" lIns="100767" tIns="50367" rIns="100767" bIns="50367" anchor="t" anchorCtr="0">
            <a:noAutofit/>
          </a:bodyPr>
          <a:lstStyle/>
          <a:p>
            <a:pPr marL="355591" indent="-313259">
              <a:lnSpc>
                <a:spcPct val="90000"/>
              </a:lnSpc>
              <a:buClr>
                <a:schemeClr val="dk1"/>
              </a:buClr>
              <a:buSzPts val="1500"/>
              <a:buFont typeface="Assistant"/>
              <a:buChar char="●"/>
            </a:pPr>
            <a:r>
              <a:rPr lang="en" sz="2667">
                <a:solidFill>
                  <a:schemeClr val="dk1"/>
                </a:solidFill>
                <a:latin typeface="Assistant"/>
                <a:ea typeface="Assistant"/>
                <a:cs typeface="Assistant"/>
                <a:sym typeface="Assistant"/>
              </a:rPr>
              <a:t>More experience required than with Qualitative</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Involves calculations to determine a dollar value associated with each risk event</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Business Decisions are made on this type of analysis</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Goal is to the dollar value of a risk and use that amount to determine what the best control is for a particular asset</a:t>
            </a:r>
            <a:endParaRPr sz="2667"/>
          </a:p>
          <a:p>
            <a:pPr marL="355591" indent="-313259">
              <a:lnSpc>
                <a:spcPct val="90000"/>
              </a:lnSpc>
              <a:spcBef>
                <a:spcPts val="933"/>
              </a:spcBef>
              <a:spcAft>
                <a:spcPts val="2133"/>
              </a:spcAft>
              <a:buClr>
                <a:schemeClr val="dk1"/>
              </a:buClr>
              <a:buSzPts val="1500"/>
              <a:buFont typeface="Assistant"/>
              <a:buChar char="●"/>
            </a:pPr>
            <a:r>
              <a:rPr lang="en" sz="2667">
                <a:solidFill>
                  <a:schemeClr val="dk1"/>
                </a:solidFill>
                <a:latin typeface="Assistant"/>
                <a:ea typeface="Assistant"/>
                <a:cs typeface="Assistant"/>
                <a:sym typeface="Assistant"/>
              </a:rPr>
              <a:t>Necessary for a cost/benefit analysis</a:t>
            </a:r>
            <a:endParaRPr sz="2667"/>
          </a:p>
        </p:txBody>
      </p:sp>
    </p:spTree>
    <p:extLst>
      <p:ext uri="{BB962C8B-B14F-4D97-AF65-F5344CB8AC3E}">
        <p14:creationId xmlns:p14="http://schemas.microsoft.com/office/powerpoint/2010/main" val="2002087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3"/>
          <p:cNvSpPr txBox="1">
            <a:spLocks noGrp="1"/>
          </p:cNvSpPr>
          <p:nvPr>
            <p:ph type="title"/>
          </p:nvPr>
        </p:nvSpPr>
        <p:spPr>
          <a:xfrm>
            <a:off x="838200" y="127159"/>
            <a:ext cx="10515600" cy="1325600"/>
          </a:xfrm>
          <a:prstGeom prst="rect">
            <a:avLst/>
          </a:prstGeom>
          <a:noFill/>
          <a:ln>
            <a:noFill/>
          </a:ln>
        </p:spPr>
        <p:txBody>
          <a:bodyPr spcFirstLastPara="1" wrap="square" lIns="83133" tIns="32033" rIns="83133" bIns="41567" anchor="ctr" anchorCtr="0">
            <a:noAutofit/>
          </a:bodyPr>
          <a:lstStyle/>
          <a:p>
            <a:pPr>
              <a:buSzPts val="2600"/>
            </a:pPr>
            <a:r>
              <a:rPr lang="en" sz="3467" dirty="0">
                <a:latin typeface="Assistant"/>
                <a:ea typeface="Assistant"/>
                <a:cs typeface="Assistant"/>
                <a:sym typeface="Assistant"/>
              </a:rPr>
              <a:t>Quantitative Analysis Formulas and Terms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D788F5D-E192-4032-ACCE-179E602412FC}"/>
              </a:ext>
            </a:extLst>
          </p:cNvPr>
          <p:cNvSpPr>
            <a:spLocks noGrp="1"/>
          </p:cNvSpPr>
          <p:nvPr>
            <p:ph type="ftr" sz="quarter" idx="11"/>
          </p:nvPr>
        </p:nvSpPr>
        <p:spPr/>
        <p:txBody>
          <a:bodyPr/>
          <a:lstStyle/>
          <a:p>
            <a:endParaRPr lang="en-US"/>
          </a:p>
        </p:txBody>
      </p:sp>
      <p:sp>
        <p:nvSpPr>
          <p:cNvPr id="528" name="Google Shape;528;p7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67</a:t>
            </a:fld>
            <a:endParaRPr kern="0">
              <a:solidFill>
                <a:srgbClr val="000000"/>
              </a:solidFill>
            </a:endParaRPr>
          </a:p>
        </p:txBody>
      </p:sp>
      <p:sp>
        <p:nvSpPr>
          <p:cNvPr id="529" name="Google Shape;529;p73"/>
          <p:cNvSpPr txBox="1">
            <a:spLocks noGrp="1"/>
          </p:cNvSpPr>
          <p:nvPr>
            <p:ph type="body" idx="4294967295"/>
          </p:nvPr>
        </p:nvSpPr>
        <p:spPr>
          <a:xfrm>
            <a:off x="626806" y="1317369"/>
            <a:ext cx="9475788" cy="4427537"/>
          </a:xfrm>
          <a:prstGeom prst="rect">
            <a:avLst/>
          </a:prstGeom>
          <a:noFill/>
          <a:ln>
            <a:noFill/>
          </a:ln>
        </p:spPr>
        <p:txBody>
          <a:bodyPr spcFirstLastPara="1" wrap="square" lIns="83133" tIns="14533" rIns="83133" bIns="41567" anchor="t" anchorCtr="0">
            <a:noAutofit/>
          </a:bodyPr>
          <a:lstStyle/>
          <a:p>
            <a:pPr marL="355591" indent="-313259">
              <a:lnSpc>
                <a:spcPct val="90000"/>
              </a:lnSpc>
              <a:buClr>
                <a:schemeClr val="dk1"/>
              </a:buClr>
              <a:buSzPts val="1300"/>
              <a:buFont typeface="Assistant"/>
              <a:buChar char="●"/>
            </a:pPr>
            <a:r>
              <a:rPr lang="en" sz="2000" dirty="0">
                <a:solidFill>
                  <a:schemeClr val="dk1"/>
                </a:solidFill>
                <a:latin typeface="Assistant"/>
                <a:ea typeface="Assistant"/>
                <a:cs typeface="Assistant"/>
                <a:sym typeface="Assistant"/>
              </a:rPr>
              <a:t>(AV) Asset Value:  Dollar figure that represents what the asset is worth to the organization</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(EF) Exposure Factor:  The percentage of loss that is expected to result in the manifestation of a particular risk event.  </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(SLE) Single Loss Expectancy:  Dollar figure that represents the cost of a single occurrence  of a threat instance</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(ARO) Annual Rate of Occurrence:  How often the threat is expected to materialize</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(ALE) Annual Loss Expectancy:  Cost per year as a result of the threat</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(TCO) Total Cost of Ownership is the total cost of implementing a safeguard.  Often in addition to initial costs, there are ongoing maintenance fees as well.  </a:t>
            </a:r>
            <a:endParaRPr sz="2000" dirty="0"/>
          </a:p>
          <a:p>
            <a:pPr marL="355591" indent="-313259">
              <a:lnSpc>
                <a:spcPct val="90000"/>
              </a:lnSpc>
              <a:spcBef>
                <a:spcPts val="933"/>
              </a:spcBef>
              <a:buClr>
                <a:schemeClr val="dk1"/>
              </a:buClr>
              <a:buSzPts val="1300"/>
              <a:buFont typeface="Assistant"/>
              <a:buChar char="●"/>
            </a:pPr>
            <a:r>
              <a:rPr lang="en" sz="2000" dirty="0">
                <a:solidFill>
                  <a:schemeClr val="dk1"/>
                </a:solidFill>
                <a:latin typeface="Assistant"/>
                <a:ea typeface="Assistant"/>
                <a:cs typeface="Assistant"/>
                <a:sym typeface="Assistant"/>
              </a:rPr>
              <a:t>(ROI) Return on Investment:  Amount of money saved by implementation of a safeguard.  Sometimes referred to as the value of the safeguard/control.  </a:t>
            </a:r>
            <a:endParaRPr sz="2000" dirty="0"/>
          </a:p>
          <a:p>
            <a:pPr marL="355591" indent="-270927">
              <a:lnSpc>
                <a:spcPct val="90000"/>
              </a:lnSpc>
              <a:spcBef>
                <a:spcPts val="933"/>
              </a:spcBef>
              <a:spcAft>
                <a:spcPts val="2133"/>
              </a:spcAft>
              <a:buClr>
                <a:schemeClr val="dk1"/>
              </a:buClr>
              <a:buSzPts val="700"/>
              <a:buNone/>
            </a:pPr>
            <a:endParaRPr sz="2133"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243477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4"/>
          <p:cNvSpPr txBox="1">
            <a:spLocks noGrp="1"/>
          </p:cNvSpPr>
          <p:nvPr>
            <p:ph type="title"/>
          </p:nvPr>
        </p:nvSpPr>
        <p:spPr>
          <a:prstGeom prst="rect">
            <a:avLst/>
          </a:prstGeom>
          <a:noFill/>
          <a:ln>
            <a:noFill/>
          </a:ln>
        </p:spPr>
        <p:txBody>
          <a:bodyPr spcFirstLastPara="1" wrap="square" lIns="83133" tIns="32033" rIns="83133" bIns="41567" anchor="ctr" anchorCtr="0">
            <a:noAutofit/>
          </a:bodyPr>
          <a:lstStyle/>
          <a:p>
            <a:r>
              <a:rPr lang="en" dirty="0">
                <a:latin typeface="Assistant"/>
                <a:ea typeface="Assistant"/>
                <a:cs typeface="Assistant"/>
                <a:sym typeface="Assistant"/>
              </a:rPr>
              <a:t>Quantitative Analysis Formulas</a:t>
            </a:r>
            <a:r>
              <a:rPr lang="en" dirty="0"/>
              <a:t> </a:t>
            </a:r>
            <a:endParaRPr sz="1600" dirty="0"/>
          </a:p>
        </p:txBody>
      </p:sp>
      <p:sp>
        <p:nvSpPr>
          <p:cNvPr id="2" name="Footer Placeholder 1">
            <a:extLst>
              <a:ext uri="{FF2B5EF4-FFF2-40B4-BE49-F238E27FC236}">
                <a16:creationId xmlns:a16="http://schemas.microsoft.com/office/drawing/2014/main" id="{B1FB4F9E-B82F-4591-893E-61AEAAAFC12C}"/>
              </a:ext>
            </a:extLst>
          </p:cNvPr>
          <p:cNvSpPr>
            <a:spLocks noGrp="1"/>
          </p:cNvSpPr>
          <p:nvPr>
            <p:ph type="ftr" sz="quarter" idx="11"/>
          </p:nvPr>
        </p:nvSpPr>
        <p:spPr/>
        <p:txBody>
          <a:bodyPr/>
          <a:lstStyle/>
          <a:p>
            <a:endParaRPr lang="en-US"/>
          </a:p>
        </p:txBody>
      </p:sp>
      <p:sp>
        <p:nvSpPr>
          <p:cNvPr id="537" name="Google Shape;537;p7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68</a:t>
            </a:fld>
            <a:endParaRPr kern="0">
              <a:solidFill>
                <a:srgbClr val="000000"/>
              </a:solidFill>
            </a:endParaRPr>
          </a:p>
        </p:txBody>
      </p:sp>
      <p:sp>
        <p:nvSpPr>
          <p:cNvPr id="538" name="Google Shape;538;p74"/>
          <p:cNvSpPr txBox="1">
            <a:spLocks noGrp="1"/>
          </p:cNvSpPr>
          <p:nvPr>
            <p:ph type="body" idx="4294967295"/>
          </p:nvPr>
        </p:nvSpPr>
        <p:spPr>
          <a:xfrm>
            <a:off x="659674" y="1690688"/>
            <a:ext cx="7568339" cy="3294062"/>
          </a:xfrm>
          <a:prstGeom prst="rect">
            <a:avLst/>
          </a:prstGeom>
          <a:noFill/>
          <a:ln>
            <a:noFill/>
          </a:ln>
        </p:spPr>
        <p:txBody>
          <a:bodyPr spcFirstLastPara="1" wrap="square" lIns="37700" tIns="58200" rIns="37700" bIns="37700" anchor="t" anchorCtr="0">
            <a:noAutofit/>
          </a:bodyPr>
          <a:lstStyle/>
          <a:p>
            <a:pPr marL="355591" indent="-296326">
              <a:lnSpc>
                <a:spcPct val="90000"/>
              </a:lnSpc>
              <a:buClr>
                <a:schemeClr val="dk1"/>
              </a:buClr>
              <a:buSzPts val="1300"/>
              <a:buFont typeface="Assistant"/>
              <a:buChar char="●"/>
            </a:pPr>
            <a:r>
              <a:rPr lang="en" sz="2667" dirty="0">
                <a:solidFill>
                  <a:schemeClr val="dk1"/>
                </a:solidFill>
                <a:latin typeface="Assistant"/>
                <a:ea typeface="Assistant"/>
                <a:cs typeface="Assistant"/>
                <a:sym typeface="Assistant"/>
              </a:rPr>
              <a:t>SLE = AV * EF</a:t>
            </a:r>
            <a:endParaRPr sz="1600" dirty="0"/>
          </a:p>
          <a:p>
            <a:pPr marL="355591" indent="-296326">
              <a:lnSpc>
                <a:spcPct val="90000"/>
              </a:lnSpc>
              <a:spcBef>
                <a:spcPts val="933"/>
              </a:spcBef>
              <a:buClr>
                <a:schemeClr val="dk1"/>
              </a:buClr>
              <a:buSzPts val="1300"/>
              <a:buFont typeface="Assistant"/>
              <a:buChar char="●"/>
            </a:pPr>
            <a:r>
              <a:rPr lang="en" sz="2667" dirty="0">
                <a:solidFill>
                  <a:schemeClr val="dk1"/>
                </a:solidFill>
                <a:latin typeface="Assistant"/>
                <a:ea typeface="Assistant"/>
                <a:cs typeface="Assistant"/>
                <a:sym typeface="Assistant"/>
              </a:rPr>
              <a:t>ALE = SLE * ARO</a:t>
            </a:r>
            <a:endParaRPr sz="1600" dirty="0"/>
          </a:p>
          <a:p>
            <a:pPr marL="355591" indent="-270927">
              <a:lnSpc>
                <a:spcPct val="90000"/>
              </a:lnSpc>
              <a:spcBef>
                <a:spcPts val="933"/>
              </a:spcBef>
              <a:buClr>
                <a:schemeClr val="dk1"/>
              </a:buClr>
              <a:buSzPts val="2000"/>
              <a:buNone/>
            </a:pPr>
            <a:r>
              <a:rPr lang="en" sz="2667" dirty="0">
                <a:solidFill>
                  <a:schemeClr val="dk1"/>
                </a:solidFill>
                <a:latin typeface="Assistant"/>
                <a:ea typeface="Assistant"/>
                <a:cs typeface="Assistant"/>
                <a:sym typeface="Assistant"/>
              </a:rPr>
              <a:t>TCO = Initial Cost of Control + Yearly fees</a:t>
            </a:r>
            <a:endParaRPr sz="1600" dirty="0"/>
          </a:p>
          <a:p>
            <a:pPr marL="355591" indent="-270927">
              <a:lnSpc>
                <a:spcPct val="90000"/>
              </a:lnSpc>
              <a:spcBef>
                <a:spcPts val="933"/>
              </a:spcBef>
              <a:buClr>
                <a:schemeClr val="dk1"/>
              </a:buClr>
              <a:buSzPts val="2000"/>
              <a:buNone/>
            </a:pPr>
            <a:r>
              <a:rPr lang="en" sz="2667" dirty="0">
                <a:solidFill>
                  <a:schemeClr val="dk1"/>
                </a:solidFill>
                <a:latin typeface="Assistant"/>
                <a:ea typeface="Assistant"/>
                <a:cs typeface="Assistant"/>
                <a:sym typeface="Assistant"/>
              </a:rPr>
              <a:t>ROI= Return on Investment:</a:t>
            </a:r>
            <a:endParaRPr sz="1600" dirty="0"/>
          </a:p>
          <a:p>
            <a:pPr marL="355591" indent="-270927">
              <a:lnSpc>
                <a:spcPct val="90000"/>
              </a:lnSpc>
              <a:spcBef>
                <a:spcPts val="933"/>
              </a:spcBef>
              <a:buClr>
                <a:schemeClr val="dk1"/>
              </a:buClr>
              <a:buSzPts val="2000"/>
              <a:buNone/>
            </a:pPr>
            <a:r>
              <a:rPr lang="en" sz="2667" dirty="0">
                <a:solidFill>
                  <a:schemeClr val="dk1"/>
                </a:solidFill>
                <a:latin typeface="Assistant"/>
                <a:ea typeface="Assistant"/>
                <a:cs typeface="Assistant"/>
                <a:sym typeface="Assistant"/>
              </a:rPr>
              <a:t>    ALE (before implementing control)</a:t>
            </a:r>
            <a:endParaRPr sz="1600" dirty="0"/>
          </a:p>
          <a:p>
            <a:pPr marL="355591" indent="-270927">
              <a:lnSpc>
                <a:spcPct val="90000"/>
              </a:lnSpc>
              <a:spcBef>
                <a:spcPts val="933"/>
              </a:spcBef>
              <a:buClr>
                <a:schemeClr val="dk1"/>
              </a:buClr>
              <a:buSzPts val="2000"/>
              <a:buNone/>
            </a:pPr>
            <a:r>
              <a:rPr lang="en" sz="2667" dirty="0">
                <a:solidFill>
                  <a:schemeClr val="dk1"/>
                </a:solidFill>
                <a:latin typeface="Assistant"/>
                <a:ea typeface="Assistant"/>
                <a:cs typeface="Assistant"/>
                <a:sym typeface="Assistant"/>
              </a:rPr>
              <a:t> – ALE (after implementing control) </a:t>
            </a:r>
            <a:endParaRPr sz="1600" dirty="0"/>
          </a:p>
          <a:p>
            <a:pPr marL="355591" indent="-270927">
              <a:lnSpc>
                <a:spcPct val="90000"/>
              </a:lnSpc>
              <a:spcBef>
                <a:spcPts val="933"/>
              </a:spcBef>
              <a:buClr>
                <a:schemeClr val="dk1"/>
              </a:buClr>
              <a:buSzPts val="2000"/>
              <a:buNone/>
            </a:pPr>
            <a:r>
              <a:rPr lang="en" sz="2667" u="sng" dirty="0">
                <a:solidFill>
                  <a:schemeClr val="dk1"/>
                </a:solidFill>
                <a:latin typeface="Assistant"/>
                <a:ea typeface="Assistant"/>
                <a:cs typeface="Assistant"/>
                <a:sym typeface="Assistant"/>
              </a:rPr>
              <a:t>– cost of control</a:t>
            </a:r>
            <a:endParaRPr sz="1600" dirty="0"/>
          </a:p>
          <a:p>
            <a:pPr marL="355591" indent="-270927">
              <a:lnSpc>
                <a:spcPct val="90000"/>
              </a:lnSpc>
              <a:spcBef>
                <a:spcPts val="933"/>
              </a:spcBef>
              <a:spcAft>
                <a:spcPts val="2133"/>
              </a:spcAft>
              <a:buClr>
                <a:schemeClr val="dk1"/>
              </a:buClr>
              <a:buSzPts val="2000"/>
              <a:buNone/>
            </a:pPr>
            <a:r>
              <a:rPr lang="en" sz="2667" dirty="0">
                <a:solidFill>
                  <a:schemeClr val="dk1"/>
                </a:solidFill>
                <a:latin typeface="Assistant"/>
                <a:ea typeface="Assistant"/>
                <a:cs typeface="Assistant"/>
                <a:sym typeface="Assistant"/>
              </a:rPr>
              <a:t> = ROI (Value of Control)</a:t>
            </a:r>
            <a:endParaRPr sz="1600" dirty="0"/>
          </a:p>
        </p:txBody>
      </p:sp>
    </p:spTree>
    <p:extLst>
      <p:ext uri="{BB962C8B-B14F-4D97-AF65-F5344CB8AC3E}">
        <p14:creationId xmlns:p14="http://schemas.microsoft.com/office/powerpoint/2010/main" val="3969364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7A1B19-61EC-436A-8393-98BD838EC55B}"/>
              </a:ext>
            </a:extLst>
          </p:cNvPr>
          <p:cNvSpPr txBox="1"/>
          <p:nvPr/>
        </p:nvSpPr>
        <p:spPr>
          <a:xfrm>
            <a:off x="1255594" y="716507"/>
            <a:ext cx="8250072" cy="4801314"/>
          </a:xfrm>
          <a:prstGeom prst="rect">
            <a:avLst/>
          </a:prstGeom>
          <a:noFill/>
        </p:spPr>
        <p:txBody>
          <a:bodyPr wrap="square" rtlCol="0">
            <a:spAutoFit/>
          </a:bodyPr>
          <a:lstStyle/>
          <a:p>
            <a:r>
              <a:rPr lang="en-US" dirty="0"/>
              <a:t>Warehouse worth $300,000</a:t>
            </a:r>
          </a:p>
          <a:p>
            <a:r>
              <a:rPr lang="en-US" dirty="0"/>
              <a:t>Threat:  Fire</a:t>
            </a:r>
          </a:p>
          <a:p>
            <a:r>
              <a:rPr lang="en-US" dirty="0"/>
              <a:t>ARO (Annual Rate of Occurrence) Likelihood of fire is 1/20 years  = .05</a:t>
            </a:r>
          </a:p>
          <a:p>
            <a:r>
              <a:rPr lang="en-US" dirty="0"/>
              <a:t>EF (Exposure Factor) Amount of the asset that will be lost = 70%</a:t>
            </a:r>
          </a:p>
          <a:p>
            <a:r>
              <a:rPr lang="en-US" dirty="0"/>
              <a:t>Cost of control = $5,000 per year</a:t>
            </a:r>
          </a:p>
          <a:p>
            <a:endParaRPr lang="en-US" dirty="0"/>
          </a:p>
          <a:p>
            <a:r>
              <a:rPr lang="en-US" dirty="0"/>
              <a:t>SLE = AV * EF  = 210,000</a:t>
            </a:r>
          </a:p>
          <a:p>
            <a:r>
              <a:rPr lang="en-US" dirty="0"/>
              <a:t>ALE = SLE * ARO  = 10,500 </a:t>
            </a:r>
          </a:p>
          <a:p>
            <a:endParaRPr lang="en-US" dirty="0"/>
          </a:p>
          <a:p>
            <a:r>
              <a:rPr lang="en-US" dirty="0"/>
              <a:t>AFTER Control is implemented, the new EF is 10%</a:t>
            </a:r>
          </a:p>
          <a:p>
            <a:r>
              <a:rPr lang="en-US" dirty="0"/>
              <a:t>SLE = 30,000</a:t>
            </a:r>
          </a:p>
          <a:p>
            <a:r>
              <a:rPr lang="en-US" dirty="0"/>
              <a:t>ALE = 1,500</a:t>
            </a:r>
          </a:p>
          <a:p>
            <a:endParaRPr lang="en-US" dirty="0"/>
          </a:p>
          <a:p>
            <a:r>
              <a:rPr lang="en-US" dirty="0"/>
              <a:t>ALE Before       10500</a:t>
            </a:r>
          </a:p>
          <a:p>
            <a:r>
              <a:rPr lang="en-US" dirty="0"/>
              <a:t>-ALE After           -1500</a:t>
            </a:r>
          </a:p>
          <a:p>
            <a:r>
              <a:rPr lang="en-US" dirty="0"/>
              <a:t>-cost                     -5000</a:t>
            </a:r>
          </a:p>
          <a:p>
            <a:r>
              <a:rPr lang="en-US" dirty="0"/>
              <a:t>ROI 4,000</a:t>
            </a:r>
          </a:p>
        </p:txBody>
      </p:sp>
    </p:spTree>
    <p:extLst>
      <p:ext uri="{BB962C8B-B14F-4D97-AF65-F5344CB8AC3E}">
        <p14:creationId xmlns:p14="http://schemas.microsoft.com/office/powerpoint/2010/main" val="1815003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270C-843C-4F1C-B206-566A68A1D0B6}"/>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2E40B0D4-85B1-4CA1-913C-0D046FC6BADB}"/>
              </a:ext>
            </a:extLst>
          </p:cNvPr>
          <p:cNvSpPr>
            <a:spLocks noGrp="1"/>
          </p:cNvSpPr>
          <p:nvPr>
            <p:ph idx="1"/>
          </p:nvPr>
        </p:nvSpPr>
        <p:spPr/>
        <p:txBody>
          <a:bodyPr/>
          <a:lstStyle/>
          <a:p>
            <a:r>
              <a:rPr lang="en-US" dirty="0"/>
              <a:t>Name</a:t>
            </a:r>
          </a:p>
          <a:p>
            <a:r>
              <a:rPr lang="en-US" dirty="0"/>
              <a:t>What you do</a:t>
            </a:r>
          </a:p>
          <a:p>
            <a:r>
              <a:rPr lang="en-US" dirty="0"/>
              <a:t>Security Experience</a:t>
            </a:r>
          </a:p>
          <a:p>
            <a:r>
              <a:rPr lang="en-US" dirty="0"/>
              <a:t>Will you be testing?</a:t>
            </a:r>
          </a:p>
        </p:txBody>
      </p:sp>
    </p:spTree>
    <p:extLst>
      <p:ext uri="{BB962C8B-B14F-4D97-AF65-F5344CB8AC3E}">
        <p14:creationId xmlns:p14="http://schemas.microsoft.com/office/powerpoint/2010/main" val="10488863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Steps for Quantitative Analysis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2673CE4-8D4F-458E-9DB3-2B1165B68C82}"/>
              </a:ext>
            </a:extLst>
          </p:cNvPr>
          <p:cNvSpPr>
            <a:spLocks noGrp="1"/>
          </p:cNvSpPr>
          <p:nvPr>
            <p:ph type="ftr" sz="quarter" idx="11"/>
          </p:nvPr>
        </p:nvSpPr>
        <p:spPr/>
        <p:txBody>
          <a:bodyPr/>
          <a:lstStyle/>
          <a:p>
            <a:endParaRPr lang="en-US"/>
          </a:p>
        </p:txBody>
      </p:sp>
      <p:sp>
        <p:nvSpPr>
          <p:cNvPr id="546" name="Google Shape;546;p7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70</a:t>
            </a:fld>
            <a:endParaRPr kern="0">
              <a:solidFill>
                <a:srgbClr val="000000"/>
              </a:solidFill>
            </a:endParaRPr>
          </a:p>
        </p:txBody>
      </p:sp>
      <p:pic>
        <p:nvPicPr>
          <p:cNvPr id="545" name="Google Shape;545;p75"/>
          <p:cNvPicPr preferRelativeResize="0">
            <a:picLocks noGrp="1"/>
          </p:cNvPicPr>
          <p:nvPr>
            <p:ph type="body" idx="4294967295"/>
          </p:nvPr>
        </p:nvPicPr>
        <p:blipFill rotWithShape="1">
          <a:blip r:embed="rId3">
            <a:alphaModFix/>
          </a:blip>
          <a:srcRect/>
          <a:stretch/>
        </p:blipFill>
        <p:spPr>
          <a:xfrm>
            <a:off x="0" y="1571625"/>
            <a:ext cx="7827963" cy="4381500"/>
          </a:xfrm>
          <a:prstGeom prst="rect">
            <a:avLst/>
          </a:prstGeom>
          <a:noFill/>
          <a:ln>
            <a:noFill/>
          </a:ln>
        </p:spPr>
      </p:pic>
    </p:spTree>
    <p:extLst>
      <p:ext uri="{BB962C8B-B14F-4D97-AF65-F5344CB8AC3E}">
        <p14:creationId xmlns:p14="http://schemas.microsoft.com/office/powerpoint/2010/main" val="1445161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0"/>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Google Shape;551;p76"/>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4100" kern="1200" dirty="0">
                <a:solidFill>
                  <a:schemeClr val="tx1">
                    <a:lumMod val="85000"/>
                    <a:lumOff val="15000"/>
                  </a:schemeClr>
                </a:solidFill>
                <a:latin typeface="+mj-lt"/>
                <a:ea typeface="+mj-ea"/>
                <a:cs typeface="+mj-cs"/>
              </a:rPr>
              <a:t>Risk Management Life Cycle:</a:t>
            </a:r>
          </a:p>
          <a:p>
            <a:pPr algn="l">
              <a:spcBef>
                <a:spcPct val="0"/>
              </a:spcBef>
            </a:pPr>
            <a:r>
              <a:rPr lang="en-US" sz="4100" kern="1200" dirty="0">
                <a:solidFill>
                  <a:schemeClr val="tx1">
                    <a:lumMod val="85000"/>
                    <a:lumOff val="15000"/>
                  </a:schemeClr>
                </a:solidFill>
                <a:latin typeface="+mj-lt"/>
                <a:ea typeface="+mj-ea"/>
                <a:cs typeface="+mj-cs"/>
              </a:rPr>
              <a:t>Risk Response and Mitigation</a:t>
            </a:r>
          </a:p>
        </p:txBody>
      </p:sp>
      <p:cxnSp>
        <p:nvCxnSpPr>
          <p:cNvPr id="112" name="Straight Connector 1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5F71CDF-1E67-4E6E-9CEC-DA589969CFD8}"/>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71</a:t>
            </a:fld>
            <a:endParaRPr lang="en-US" sz="600">
              <a:solidFill>
                <a:srgbClr val="FFFFFF"/>
              </a:solidFill>
            </a:endParaRPr>
          </a:p>
        </p:txBody>
      </p:sp>
    </p:spTree>
    <p:extLst>
      <p:ext uri="{BB962C8B-B14F-4D97-AF65-F5344CB8AC3E}">
        <p14:creationId xmlns:p14="http://schemas.microsoft.com/office/powerpoint/2010/main" val="989077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F6B-2752-43C9-84DD-47F00AF11E2E}"/>
              </a:ext>
            </a:extLst>
          </p:cNvPr>
          <p:cNvSpPr>
            <a:spLocks noGrp="1"/>
          </p:cNvSpPr>
          <p:nvPr>
            <p:ph type="title"/>
          </p:nvPr>
        </p:nvSpPr>
        <p:spPr/>
        <p:txBody>
          <a:bodyPr/>
          <a:lstStyle/>
          <a:p>
            <a:r>
              <a:rPr lang="en-US" dirty="0"/>
              <a:t>Risk Management Lifecycle:  Mitigation</a:t>
            </a:r>
          </a:p>
        </p:txBody>
      </p:sp>
      <p:pic>
        <p:nvPicPr>
          <p:cNvPr id="3" name="Google Shape;552;p76">
            <a:extLst>
              <a:ext uri="{FF2B5EF4-FFF2-40B4-BE49-F238E27FC236}">
                <a16:creationId xmlns:a16="http://schemas.microsoft.com/office/drawing/2014/main" id="{3F068932-ACCD-4DA3-A552-92CF9BEF7F05}"/>
              </a:ext>
            </a:extLst>
          </p:cNvPr>
          <p:cNvPicPr preferRelativeResize="0"/>
          <p:nvPr/>
        </p:nvPicPr>
        <p:blipFill>
          <a:blip r:embed="rId2">
            <a:alphaModFix/>
          </a:blip>
          <a:stretch>
            <a:fillRect/>
          </a:stretch>
        </p:blipFill>
        <p:spPr>
          <a:xfrm>
            <a:off x="3936216" y="2265365"/>
            <a:ext cx="4319567" cy="3621800"/>
          </a:xfrm>
          <a:prstGeom prst="rect">
            <a:avLst/>
          </a:prstGeom>
          <a:noFill/>
          <a:ln>
            <a:noFill/>
          </a:ln>
        </p:spPr>
      </p:pic>
    </p:spTree>
    <p:extLst>
      <p:ext uri="{BB962C8B-B14F-4D97-AF65-F5344CB8AC3E}">
        <p14:creationId xmlns:p14="http://schemas.microsoft.com/office/powerpoint/2010/main" val="4161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Risk Mitigation and Response</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0C4D6D6-2533-4FCD-83C0-47FE5EB57727}"/>
              </a:ext>
            </a:extLst>
          </p:cNvPr>
          <p:cNvSpPr>
            <a:spLocks noGrp="1"/>
          </p:cNvSpPr>
          <p:nvPr>
            <p:ph type="ftr" sz="quarter" idx="11"/>
          </p:nvPr>
        </p:nvSpPr>
        <p:spPr/>
        <p:txBody>
          <a:bodyPr/>
          <a:lstStyle/>
          <a:p>
            <a:endParaRPr lang="en-US"/>
          </a:p>
        </p:txBody>
      </p:sp>
      <p:sp>
        <p:nvSpPr>
          <p:cNvPr id="559" name="Google Shape;559;p7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73</a:t>
            </a:fld>
            <a:endParaRPr kern="0">
              <a:solidFill>
                <a:srgbClr val="000000"/>
              </a:solidFill>
            </a:endParaRPr>
          </a:p>
        </p:txBody>
      </p:sp>
      <p:sp>
        <p:nvSpPr>
          <p:cNvPr id="560" name="Google Shape;560;p77"/>
          <p:cNvSpPr txBox="1">
            <a:spLocks noGrp="1"/>
          </p:cNvSpPr>
          <p:nvPr>
            <p:ph type="body" idx="4294967295"/>
          </p:nvPr>
        </p:nvSpPr>
        <p:spPr>
          <a:xfrm>
            <a:off x="620486" y="2151063"/>
            <a:ext cx="7604352" cy="3252787"/>
          </a:xfrm>
          <a:prstGeom prst="rect">
            <a:avLst/>
          </a:prstGeom>
          <a:noFill/>
          <a:ln>
            <a:noFill/>
          </a:ln>
        </p:spPr>
        <p:txBody>
          <a:bodyPr spcFirstLastPara="1" wrap="square" lIns="100767" tIns="50367" rIns="100767" bIns="50367" anchor="t" anchorCtr="0">
            <a:noAutofit/>
          </a:bodyPr>
          <a:lstStyle/>
          <a:p>
            <a:pPr marL="0" indent="0">
              <a:lnSpc>
                <a:spcPct val="90000"/>
              </a:lnSpc>
              <a:buNone/>
            </a:pPr>
            <a:r>
              <a:rPr lang="en" sz="2533" dirty="0">
                <a:solidFill>
                  <a:schemeClr val="dk1"/>
                </a:solidFill>
                <a:latin typeface="Assistant"/>
                <a:ea typeface="Assistant"/>
                <a:cs typeface="Assistant"/>
                <a:sym typeface="Assistant"/>
              </a:rPr>
              <a:t>Risk Assessment will dictate the appropriate risk response</a:t>
            </a:r>
            <a:endParaRPr sz="1600" dirty="0"/>
          </a:p>
          <a:p>
            <a:pPr marL="609585" indent="-431789">
              <a:lnSpc>
                <a:spcPct val="90000"/>
              </a:lnSpc>
              <a:spcBef>
                <a:spcPts val="933"/>
              </a:spcBef>
              <a:buClr>
                <a:schemeClr val="dk1"/>
              </a:buClr>
              <a:buSzPts val="1500"/>
              <a:buFont typeface="Assistant"/>
              <a:buChar char="●"/>
            </a:pPr>
            <a:r>
              <a:rPr lang="en" sz="2533" dirty="0">
                <a:solidFill>
                  <a:schemeClr val="dk1"/>
                </a:solidFill>
                <a:latin typeface="Assistant"/>
                <a:ea typeface="Assistant"/>
                <a:cs typeface="Assistant"/>
                <a:sym typeface="Assistant"/>
              </a:rPr>
              <a:t>Reduce</a:t>
            </a:r>
            <a:endParaRPr sz="1600" dirty="0"/>
          </a:p>
          <a:p>
            <a:pPr marL="609585" indent="-431789">
              <a:lnSpc>
                <a:spcPct val="90000"/>
              </a:lnSpc>
              <a:buClr>
                <a:schemeClr val="dk1"/>
              </a:buClr>
              <a:buSzPts val="1500"/>
              <a:buFont typeface="Assistant"/>
              <a:buChar char="●"/>
            </a:pPr>
            <a:r>
              <a:rPr lang="en" sz="2533" dirty="0">
                <a:solidFill>
                  <a:schemeClr val="dk1"/>
                </a:solidFill>
                <a:latin typeface="Assistant"/>
                <a:ea typeface="Assistant"/>
                <a:cs typeface="Assistant"/>
                <a:sym typeface="Assistant"/>
              </a:rPr>
              <a:t>Avoidance</a:t>
            </a:r>
            <a:endParaRPr sz="1600" dirty="0"/>
          </a:p>
          <a:p>
            <a:pPr marL="609585" indent="-431789">
              <a:lnSpc>
                <a:spcPct val="90000"/>
              </a:lnSpc>
              <a:buClr>
                <a:schemeClr val="dk1"/>
              </a:buClr>
              <a:buSzPts val="1500"/>
              <a:buFont typeface="Assistant"/>
              <a:buChar char="●"/>
            </a:pPr>
            <a:r>
              <a:rPr lang="en" sz="2533" dirty="0">
                <a:solidFill>
                  <a:schemeClr val="dk1"/>
                </a:solidFill>
                <a:latin typeface="Assistant"/>
                <a:ea typeface="Assistant"/>
                <a:cs typeface="Assistant"/>
                <a:sym typeface="Assistant"/>
              </a:rPr>
              <a:t>Transfer</a:t>
            </a:r>
            <a:endParaRPr sz="1600" dirty="0"/>
          </a:p>
          <a:p>
            <a:pPr marL="609585" indent="-465655">
              <a:lnSpc>
                <a:spcPct val="90000"/>
              </a:lnSpc>
              <a:buClr>
                <a:schemeClr val="dk1"/>
              </a:buClr>
              <a:buSzPts val="1900"/>
              <a:buFont typeface="Assistant"/>
              <a:buChar char="●"/>
            </a:pPr>
            <a:r>
              <a:rPr lang="en" sz="2533" dirty="0">
                <a:solidFill>
                  <a:schemeClr val="dk1"/>
                </a:solidFill>
                <a:latin typeface="Assistant"/>
                <a:ea typeface="Assistant"/>
                <a:cs typeface="Assistant"/>
                <a:sym typeface="Assistant"/>
              </a:rPr>
              <a:t>Accept </a:t>
            </a:r>
            <a:endParaRPr sz="2533" dirty="0">
              <a:solidFill>
                <a:schemeClr val="dk1"/>
              </a:solidFill>
              <a:latin typeface="Assistant"/>
              <a:ea typeface="Assistant"/>
              <a:cs typeface="Assistant"/>
              <a:sym typeface="Assistant"/>
            </a:endParaRPr>
          </a:p>
          <a:p>
            <a:pPr marL="609585" indent="-431789">
              <a:lnSpc>
                <a:spcPct val="90000"/>
              </a:lnSpc>
              <a:buClr>
                <a:schemeClr val="dk1"/>
              </a:buClr>
              <a:buSzPts val="1500"/>
              <a:buFont typeface="Assistant"/>
              <a:buChar char="●"/>
            </a:pPr>
            <a:r>
              <a:rPr lang="en" sz="2533" dirty="0">
                <a:solidFill>
                  <a:schemeClr val="dk1"/>
                </a:solidFill>
                <a:latin typeface="Assistant"/>
                <a:ea typeface="Assistant"/>
                <a:cs typeface="Assistant"/>
                <a:sym typeface="Assistant"/>
              </a:rPr>
              <a:t>Rejection</a:t>
            </a:r>
            <a:endParaRPr sz="1600" dirty="0"/>
          </a:p>
        </p:txBody>
      </p:sp>
    </p:spTree>
    <p:extLst>
      <p:ext uri="{BB962C8B-B14F-4D97-AF65-F5344CB8AC3E}">
        <p14:creationId xmlns:p14="http://schemas.microsoft.com/office/powerpoint/2010/main" val="963253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8"/>
          <p:cNvSpPr txBox="1">
            <a:spLocks noGrp="1"/>
          </p:cNvSpPr>
          <p:nvPr>
            <p:ph type="title"/>
          </p:nvPr>
        </p:nvSpPr>
        <p:spPr>
          <a:xfrm>
            <a:off x="1012833" y="301625"/>
            <a:ext cx="10515600" cy="1325600"/>
          </a:xfrm>
          <a:prstGeom prst="rect">
            <a:avLst/>
          </a:prstGeom>
        </p:spPr>
        <p:txBody>
          <a:bodyPr spcFirstLastPara="1" wrap="square" lIns="100767" tIns="50367" rIns="100767" bIns="50367" anchor="ctr" anchorCtr="0">
            <a:noAutofit/>
          </a:bodyPr>
          <a:lstStyle/>
          <a:p>
            <a:r>
              <a:rPr lang="en" dirty="0"/>
              <a:t>Risk Reduction/Avoidance</a:t>
            </a:r>
            <a:endParaRPr dirty="0"/>
          </a:p>
        </p:txBody>
      </p:sp>
      <p:sp>
        <p:nvSpPr>
          <p:cNvPr id="3" name="Footer Placeholder 2">
            <a:extLst>
              <a:ext uri="{FF2B5EF4-FFF2-40B4-BE49-F238E27FC236}">
                <a16:creationId xmlns:a16="http://schemas.microsoft.com/office/drawing/2014/main" id="{1E1004DC-F226-4FEB-8BCF-8B29A2091A73}"/>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1D5C017-8085-4648-816F-4954FE0EDD89}"/>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74</a:t>
            </a:fld>
            <a:endParaRPr lang="en"/>
          </a:p>
        </p:txBody>
      </p:sp>
      <p:pic>
        <p:nvPicPr>
          <p:cNvPr id="566" name="Google Shape;566;p78"/>
          <p:cNvPicPr preferRelativeResize="0"/>
          <p:nvPr/>
        </p:nvPicPr>
        <p:blipFill>
          <a:blip r:embed="rId3">
            <a:alphaModFix/>
          </a:blip>
          <a:stretch>
            <a:fillRect/>
          </a:stretch>
        </p:blipFill>
        <p:spPr>
          <a:xfrm>
            <a:off x="1123934" y="1280349"/>
            <a:ext cx="8080601" cy="4297299"/>
          </a:xfrm>
          <a:prstGeom prst="rect">
            <a:avLst/>
          </a:prstGeom>
          <a:noFill/>
          <a:ln>
            <a:noFill/>
          </a:ln>
        </p:spPr>
      </p:pic>
      <p:sp>
        <p:nvSpPr>
          <p:cNvPr id="567" name="Google Shape;567;p78"/>
          <p:cNvSpPr txBox="1"/>
          <p:nvPr/>
        </p:nvSpPr>
        <p:spPr>
          <a:xfrm>
            <a:off x="1857367" y="5410200"/>
            <a:ext cx="8270800" cy="36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Arial"/>
                <a:cs typeface="Arial"/>
                <a:sym typeface="Arial"/>
              </a:rPr>
              <a:t>**The ultimate risk reduction is avoidance</a:t>
            </a:r>
            <a:endParaRPr sz="2400" b="1" kern="0">
              <a:solidFill>
                <a:srgbClr val="000000"/>
              </a:solidFill>
              <a:latin typeface="Arial"/>
              <a:cs typeface="Arial"/>
              <a:sym typeface="Arial"/>
            </a:endParaRPr>
          </a:p>
        </p:txBody>
      </p:sp>
    </p:spTree>
    <p:extLst>
      <p:ext uri="{BB962C8B-B14F-4D97-AF65-F5344CB8AC3E}">
        <p14:creationId xmlns:p14="http://schemas.microsoft.com/office/powerpoint/2010/main" val="1132177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title"/>
          </p:nvPr>
        </p:nvSpPr>
        <p:spPr>
          <a:prstGeom prst="rect">
            <a:avLst/>
          </a:prstGeom>
        </p:spPr>
        <p:txBody>
          <a:bodyPr spcFirstLastPara="1" wrap="square" lIns="100767" tIns="50367" rIns="100767" bIns="50367" anchor="ctr" anchorCtr="0">
            <a:noAutofit/>
          </a:bodyPr>
          <a:lstStyle/>
          <a:p>
            <a:r>
              <a:rPr lang="en" dirty="0"/>
              <a:t>Risk Transference</a:t>
            </a:r>
            <a:endParaRPr dirty="0"/>
          </a:p>
        </p:txBody>
      </p:sp>
      <p:sp>
        <p:nvSpPr>
          <p:cNvPr id="3" name="Footer Placeholder 2">
            <a:extLst>
              <a:ext uri="{FF2B5EF4-FFF2-40B4-BE49-F238E27FC236}">
                <a16:creationId xmlns:a16="http://schemas.microsoft.com/office/drawing/2014/main" id="{1E120969-5229-416D-BDE9-6B99C2D50471}"/>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760F66C6-AC74-43AE-87AE-05BB14F62768}"/>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75</a:t>
            </a:fld>
            <a:endParaRPr lang="en"/>
          </a:p>
        </p:txBody>
      </p:sp>
      <p:sp>
        <p:nvSpPr>
          <p:cNvPr id="573" name="Google Shape;573;p79"/>
          <p:cNvSpPr txBox="1"/>
          <p:nvPr/>
        </p:nvSpPr>
        <p:spPr>
          <a:xfrm>
            <a:off x="838200" y="1589133"/>
            <a:ext cx="7131200" cy="419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00"/>
                </a:solidFill>
                <a:latin typeface="Arial"/>
                <a:cs typeface="Arial"/>
                <a:sym typeface="Arial"/>
              </a:rPr>
              <a:t>Risk transference is a decision to reduce loss through sharing that risk with another organization</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a:p>
            <a:pPr defTabSz="1219170">
              <a:buClr>
                <a:srgbClr val="000000"/>
              </a:buClr>
            </a:pPr>
            <a:r>
              <a:rPr lang="en" sz="2400" kern="0">
                <a:solidFill>
                  <a:srgbClr val="000000"/>
                </a:solidFill>
                <a:latin typeface="Arial"/>
                <a:cs typeface="Arial"/>
                <a:sym typeface="Arial"/>
              </a:rPr>
              <a:t>SLAs (Service Level Agreements) and contracts establish the degree of transference</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a:p>
            <a:pPr defTabSz="1219170">
              <a:buClr>
                <a:srgbClr val="000000"/>
              </a:buClr>
            </a:pPr>
            <a:r>
              <a:rPr lang="en" sz="2400" kern="0">
                <a:solidFill>
                  <a:srgbClr val="000000"/>
                </a:solidFill>
                <a:latin typeface="Arial"/>
                <a:cs typeface="Arial"/>
                <a:sym typeface="Arial"/>
              </a:rPr>
              <a:t>Remember:  You can’t transfer liability</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p:txBody>
      </p:sp>
    </p:spTree>
    <p:extLst>
      <p:ext uri="{BB962C8B-B14F-4D97-AF65-F5344CB8AC3E}">
        <p14:creationId xmlns:p14="http://schemas.microsoft.com/office/powerpoint/2010/main" val="24269210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txBox="1">
            <a:spLocks noGrp="1"/>
          </p:cNvSpPr>
          <p:nvPr>
            <p:ph type="title"/>
          </p:nvPr>
        </p:nvSpPr>
        <p:spPr>
          <a:prstGeom prst="rect">
            <a:avLst/>
          </a:prstGeom>
        </p:spPr>
        <p:txBody>
          <a:bodyPr spcFirstLastPara="1" wrap="square" lIns="100767" tIns="50367" rIns="100767" bIns="50367" anchor="ctr" anchorCtr="0">
            <a:noAutofit/>
          </a:bodyPr>
          <a:lstStyle/>
          <a:p>
            <a:r>
              <a:rPr lang="en" dirty="0"/>
              <a:t>Risk Acceptance</a:t>
            </a:r>
            <a:endParaRPr dirty="0"/>
          </a:p>
        </p:txBody>
      </p:sp>
      <p:sp>
        <p:nvSpPr>
          <p:cNvPr id="3" name="Footer Placeholder 2">
            <a:extLst>
              <a:ext uri="{FF2B5EF4-FFF2-40B4-BE49-F238E27FC236}">
                <a16:creationId xmlns:a16="http://schemas.microsoft.com/office/drawing/2014/main" id="{D19FC10E-BDEC-4688-B32C-57590FEB2E75}"/>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B49DD0F8-E01A-4993-8D2C-A3836F8D5142}"/>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76</a:t>
            </a:fld>
            <a:endParaRPr lang="en"/>
          </a:p>
        </p:txBody>
      </p:sp>
      <p:sp>
        <p:nvSpPr>
          <p:cNvPr id="579" name="Google Shape;579;p80"/>
          <p:cNvSpPr txBox="1"/>
          <p:nvPr/>
        </p:nvSpPr>
        <p:spPr>
          <a:xfrm>
            <a:off x="838200" y="1508133"/>
            <a:ext cx="10004400" cy="4302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kern="0">
                <a:solidFill>
                  <a:srgbClr val="000000"/>
                </a:solidFill>
                <a:latin typeface="Calibri"/>
                <a:ea typeface="Calibri"/>
                <a:cs typeface="Calibri"/>
                <a:sym typeface="Calibri"/>
              </a:rPr>
              <a:t>Examples of risk acceptance:</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Provides no active mitigation</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Based on a cost/benefit analysis, it is determined the cost of the control is less than the potential for loss</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Sometimes acceptance is the only choice.  </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Risk acceptance still includes due diligence, and can still be used to indicate good business decisions were made</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Level of risk and impact is always changing, so regular reviews are needed</a:t>
            </a:r>
            <a:endParaRPr sz="2400"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78465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3"/>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Google Shape;584;p81"/>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4100" kern="1200" dirty="0">
                <a:solidFill>
                  <a:schemeClr val="tx1">
                    <a:lumMod val="85000"/>
                    <a:lumOff val="15000"/>
                  </a:schemeClr>
                </a:solidFill>
                <a:latin typeface="+mj-lt"/>
                <a:ea typeface="+mj-ea"/>
                <a:cs typeface="+mj-cs"/>
              </a:rPr>
              <a:t>Risk Management Life Cycle:</a:t>
            </a:r>
          </a:p>
          <a:p>
            <a:pPr algn="l">
              <a:spcBef>
                <a:spcPct val="0"/>
              </a:spcBef>
            </a:pPr>
            <a:r>
              <a:rPr lang="en-US" sz="4100" kern="1200" dirty="0">
                <a:solidFill>
                  <a:schemeClr val="tx1">
                    <a:lumMod val="85000"/>
                    <a:lumOff val="15000"/>
                  </a:schemeClr>
                </a:solidFill>
                <a:latin typeface="+mj-lt"/>
                <a:ea typeface="+mj-ea"/>
                <a:cs typeface="+mj-cs"/>
              </a:rPr>
              <a:t>Risk Monitoring and Reporting</a:t>
            </a:r>
          </a:p>
        </p:txBody>
      </p:sp>
      <p:cxnSp>
        <p:nvCxnSpPr>
          <p:cNvPr id="81" name="Straight Connector 80">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0FB043A-9080-4626-8344-CD3A9BF03843}"/>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77</a:t>
            </a:fld>
            <a:endParaRPr lang="en-US" sz="600">
              <a:solidFill>
                <a:srgbClr val="FFFFFF"/>
              </a:solidFill>
            </a:endParaRPr>
          </a:p>
        </p:txBody>
      </p:sp>
    </p:spTree>
    <p:extLst>
      <p:ext uri="{BB962C8B-B14F-4D97-AF65-F5344CB8AC3E}">
        <p14:creationId xmlns:p14="http://schemas.microsoft.com/office/powerpoint/2010/main" val="416490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2"/>
          <p:cNvSpPr txBox="1">
            <a:spLocks noGrp="1"/>
          </p:cNvSpPr>
          <p:nvPr>
            <p:ph type="title"/>
          </p:nvPr>
        </p:nvSpPr>
        <p:spPr>
          <a:prstGeom prst="rect">
            <a:avLst/>
          </a:prstGeom>
        </p:spPr>
        <p:txBody>
          <a:bodyPr spcFirstLastPara="1" wrap="square" lIns="100767" tIns="50367" rIns="100767" bIns="50367" anchor="ctr" anchorCtr="0">
            <a:noAutofit/>
          </a:bodyPr>
          <a:lstStyle/>
          <a:p>
            <a:r>
              <a:rPr lang="en" dirty="0"/>
              <a:t>Risk Monitoring and Reporting</a:t>
            </a:r>
            <a:endParaRPr dirty="0"/>
          </a:p>
        </p:txBody>
      </p:sp>
      <p:sp>
        <p:nvSpPr>
          <p:cNvPr id="3" name="Footer Placeholder 2">
            <a:extLst>
              <a:ext uri="{FF2B5EF4-FFF2-40B4-BE49-F238E27FC236}">
                <a16:creationId xmlns:a16="http://schemas.microsoft.com/office/drawing/2014/main" id="{096CDABA-43F1-40FF-8FEB-791C4F8EBCAA}"/>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8DFDEA6B-A99F-4200-955F-C83E828F4085}"/>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78</a:t>
            </a:fld>
            <a:endParaRPr lang="en"/>
          </a:p>
        </p:txBody>
      </p:sp>
      <p:sp>
        <p:nvSpPr>
          <p:cNvPr id="591" name="Google Shape;591;p82"/>
          <p:cNvSpPr txBox="1"/>
          <p:nvPr/>
        </p:nvSpPr>
        <p:spPr>
          <a:xfrm>
            <a:off x="460367" y="1158900"/>
            <a:ext cx="10652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800"/>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A risk response is designed and implemented based on a risk assessment that was conducted at a single point in time</a:t>
            </a:r>
            <a:endParaRPr sz="2400" kern="0">
              <a:solidFill>
                <a:srgbClr val="000000"/>
              </a:solidFill>
              <a:latin typeface="Calibri"/>
              <a:ea typeface="Calibri"/>
              <a:cs typeface="Calibri"/>
              <a:sym typeface="Calibri"/>
            </a:endParaRPr>
          </a:p>
          <a:p>
            <a:pPr defTabSz="1219170">
              <a:lnSpc>
                <a:spcPct val="115000"/>
              </a:lnSpc>
              <a:spcBef>
                <a:spcPts val="800"/>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Because of the changing nature of risk and associated controls, ongoing monitoring is an essential step of the risk management life cycle.</a:t>
            </a:r>
            <a:endParaRPr sz="2400"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 controls can become less effective</a:t>
            </a:r>
            <a:endParaRPr sz="2400"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the operational environment may change</a:t>
            </a:r>
            <a:endParaRPr sz="2400" kern="0">
              <a:solidFill>
                <a:srgbClr val="000000"/>
              </a:solidFill>
              <a:latin typeface="Calibri"/>
              <a:ea typeface="Calibri"/>
              <a:cs typeface="Calibri"/>
              <a:sym typeface="Calibri"/>
            </a:endParaRPr>
          </a:p>
          <a:p>
            <a:pPr defTabSz="1219170">
              <a:buClr>
                <a:srgbClr val="000000"/>
              </a:buClr>
            </a:pPr>
            <a:r>
              <a:rPr lang="en" sz="2400" kern="0">
                <a:solidFill>
                  <a:srgbClr val="000000"/>
                </a:solidFill>
                <a:latin typeface="Calibri"/>
                <a:ea typeface="Calibri"/>
                <a:cs typeface="Calibri"/>
                <a:sym typeface="Calibri"/>
              </a:rPr>
              <a:t>and new threats, technologies and vulnerabilities may emerge</a:t>
            </a:r>
            <a:endParaRPr sz="2400" kern="0">
              <a:solidFill>
                <a:srgbClr val="000000"/>
              </a:solidFill>
              <a:latin typeface="Arial"/>
              <a:cs typeface="Arial"/>
              <a:sym typeface="Arial"/>
            </a:endParaRPr>
          </a:p>
        </p:txBody>
      </p:sp>
    </p:spTree>
    <p:extLst>
      <p:ext uri="{BB962C8B-B14F-4D97-AF65-F5344CB8AC3E}">
        <p14:creationId xmlns:p14="http://schemas.microsoft.com/office/powerpoint/2010/main" val="1995087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FC3A-A68C-4935-8AB9-65C0A73E0E2D}"/>
              </a:ext>
            </a:extLst>
          </p:cNvPr>
          <p:cNvSpPr>
            <a:spLocks noGrp="1"/>
          </p:cNvSpPr>
          <p:nvPr>
            <p:ph type="title"/>
          </p:nvPr>
        </p:nvSpPr>
        <p:spPr/>
        <p:txBody>
          <a:bodyPr/>
          <a:lstStyle/>
          <a:p>
            <a:r>
              <a:rPr lang="en-US" dirty="0"/>
              <a:t>Risk Management Lifecycle:  Control Monitoring and Reporting </a:t>
            </a:r>
          </a:p>
        </p:txBody>
      </p:sp>
      <p:pic>
        <p:nvPicPr>
          <p:cNvPr id="3" name="Google Shape;585;p81">
            <a:extLst>
              <a:ext uri="{FF2B5EF4-FFF2-40B4-BE49-F238E27FC236}">
                <a16:creationId xmlns:a16="http://schemas.microsoft.com/office/drawing/2014/main" id="{DE6C2734-26E5-45FE-A512-2ED0330C383C}"/>
              </a:ext>
            </a:extLst>
          </p:cNvPr>
          <p:cNvPicPr preferRelativeResize="0"/>
          <p:nvPr/>
        </p:nvPicPr>
        <p:blipFill>
          <a:blip r:embed="rId2">
            <a:alphaModFix/>
          </a:blip>
          <a:stretch>
            <a:fillRect/>
          </a:stretch>
        </p:blipFill>
        <p:spPr>
          <a:xfrm>
            <a:off x="3201218" y="2162993"/>
            <a:ext cx="4594945" cy="3851716"/>
          </a:xfrm>
          <a:prstGeom prst="rect">
            <a:avLst/>
          </a:prstGeom>
          <a:noFill/>
          <a:ln>
            <a:noFill/>
          </a:ln>
        </p:spPr>
      </p:pic>
    </p:spTree>
    <p:extLst>
      <p:ext uri="{BB962C8B-B14F-4D97-AF65-F5344CB8AC3E}">
        <p14:creationId xmlns:p14="http://schemas.microsoft.com/office/powerpoint/2010/main" val="2296794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Google Shape;136;p24"/>
          <p:cNvSpPr txBox="1">
            <a:spLocks noGrp="1"/>
          </p:cNvSpPr>
          <p:nvPr>
            <p:ph type="title"/>
          </p:nvPr>
        </p:nvSpPr>
        <p:spPr>
          <a:xfrm>
            <a:off x="512481" y="188349"/>
            <a:ext cx="10160000" cy="13256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dirty="0">
                <a:solidFill>
                  <a:srgbClr val="262530"/>
                </a:solidFill>
                <a:latin typeface="Assistant ExtraBold"/>
                <a:ea typeface="Assistant ExtraBold"/>
                <a:cs typeface="Assistant ExtraBold"/>
                <a:sym typeface="Assistant ExtraBold"/>
              </a:rPr>
              <a:t>The CISSP Mindset</a:t>
            </a:r>
            <a:endParaRPr sz="3733" b="1" dirty="0">
              <a:solidFill>
                <a:srgbClr val="262530"/>
              </a:solidFill>
              <a:latin typeface="Assistant ExtraBold"/>
              <a:ea typeface="Assistant ExtraBold"/>
              <a:cs typeface="Assistant ExtraBold"/>
              <a:sym typeface="Assistant ExtraBold"/>
            </a:endParaRPr>
          </a:p>
        </p:txBody>
      </p:sp>
      <p:sp>
        <p:nvSpPr>
          <p:cNvPr id="134" name="Google Shape;134;p24"/>
          <p:cNvSpPr txBox="1">
            <a:spLocks noGrp="1"/>
          </p:cNvSpPr>
          <p:nvPr>
            <p:ph idx="1"/>
          </p:nvPr>
        </p:nvSpPr>
        <p:spPr>
          <a:xfrm>
            <a:off x="512467" y="1314133"/>
            <a:ext cx="9287200" cy="5073200"/>
          </a:xfrm>
          <a:prstGeom prst="rect">
            <a:avLst/>
          </a:prstGeom>
          <a:noFill/>
          <a:ln>
            <a:noFill/>
          </a:ln>
        </p:spPr>
        <p:txBody>
          <a:bodyPr spcFirstLastPara="1" wrap="square" lIns="100767" tIns="50367" rIns="100767" bIns="50367" anchor="t" anchorCtr="0">
            <a:noAutofit/>
          </a:bodyPr>
          <a:lstStyle/>
          <a:p>
            <a:pPr marL="203195" indent="-135463">
              <a:lnSpc>
                <a:spcPct val="70000"/>
              </a:lnSpc>
              <a:spcBef>
                <a:spcPts val="0"/>
              </a:spcBef>
              <a:buSzPts val="1000"/>
              <a:buFont typeface="Assistant"/>
              <a:buChar char="●"/>
            </a:pPr>
            <a:r>
              <a:rPr lang="en" sz="2000" dirty="0">
                <a:latin typeface="Assistant SemiBold"/>
                <a:ea typeface="Assistant SemiBold"/>
                <a:cs typeface="Assistant SemiBold"/>
                <a:sym typeface="Assistant SemiBold"/>
              </a:rPr>
              <a:t>Your Role is a Risk Advisor--Do NOT fix Problems</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Who is accountable (ultimate responsibility) for security?</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How much security is enough?</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All decisions start with risk management.  Risk management starts with Identifying and Valuation of your assets.</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Think “End Game”</a:t>
            </a: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“Value” encompasses all elements of an asset that are meaningful to us”</a:t>
            </a: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When multiple answers are correct, choose the one that encompasses the others.</a:t>
            </a: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“Security Transcends Technology”</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Physical safety is always the first choice</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Technical Questions are for Managers.  Management questions are for technicians</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Incorporate security into the design, as opposed to adding it on later</a:t>
            </a:r>
            <a:endParaRPr sz="2000" dirty="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dirty="0">
                <a:latin typeface="Assistant SemiBold"/>
                <a:ea typeface="Assistant SemiBold"/>
                <a:cs typeface="Assistant SemiBold"/>
                <a:sym typeface="Assistant SemiBold"/>
              </a:rPr>
              <a:t>Layered Defense!</a:t>
            </a:r>
            <a:endParaRPr sz="2000" dirty="0">
              <a:latin typeface="Assistant SemiBold"/>
              <a:ea typeface="Assistant SemiBold"/>
              <a:cs typeface="Assistant SemiBold"/>
              <a:sym typeface="Assistant SemiBold"/>
            </a:endParaRPr>
          </a:p>
        </p:txBody>
      </p:sp>
      <p:sp>
        <p:nvSpPr>
          <p:cNvPr id="2" name="Footer Placeholder 1">
            <a:extLst>
              <a:ext uri="{FF2B5EF4-FFF2-40B4-BE49-F238E27FC236}">
                <a16:creationId xmlns:a16="http://schemas.microsoft.com/office/drawing/2014/main" id="{2A06A153-A1D4-40B5-B9C2-C8C7AFA2ED47}"/>
              </a:ext>
            </a:extLst>
          </p:cNvPr>
          <p:cNvSpPr>
            <a:spLocks noGrp="1"/>
          </p:cNvSpPr>
          <p:nvPr>
            <p:ph type="ftr" sz="quarter" idx="11"/>
          </p:nvPr>
        </p:nvSpPr>
        <p:spPr/>
        <p:txBody>
          <a:bodyPr/>
          <a:lstStyle/>
          <a:p>
            <a:endParaRPr lang="en-US"/>
          </a:p>
        </p:txBody>
      </p:sp>
      <p:sp>
        <p:nvSpPr>
          <p:cNvPr id="135" name="Google Shape;135;p2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altLang="en-US" smtClean="0"/>
              <a:pPr defTabSz="1219170">
                <a:buClr>
                  <a:srgbClr val="000000"/>
                </a:buClr>
                <a:defRPr/>
              </a:pPr>
              <a:t>8</a:t>
            </a:fld>
            <a:endParaRPr kern="0">
              <a:solidFill>
                <a:srgbClr val="000000"/>
              </a:solidFill>
            </a:endParaRPr>
          </a:p>
        </p:txBody>
      </p:sp>
    </p:spTree>
    <p:extLst>
      <p:ext uri="{BB962C8B-B14F-4D97-AF65-F5344CB8AC3E}">
        <p14:creationId xmlns:p14="http://schemas.microsoft.com/office/powerpoint/2010/main" val="2114808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3"/>
          <p:cNvSpPr txBox="1">
            <a:spLocks noGrp="1"/>
          </p:cNvSpPr>
          <p:nvPr>
            <p:ph type="title"/>
          </p:nvPr>
        </p:nvSpPr>
        <p:spPr>
          <a:prstGeom prst="rect">
            <a:avLst/>
          </a:prstGeom>
        </p:spPr>
        <p:txBody>
          <a:bodyPr spcFirstLastPara="1" wrap="square" lIns="100767" tIns="50367" rIns="100767" bIns="50367" anchor="ctr" anchorCtr="0">
            <a:noAutofit/>
          </a:bodyPr>
          <a:lstStyle/>
          <a:p>
            <a:pPr marL="3047924"/>
            <a:r>
              <a:rPr lang="en" dirty="0"/>
              <a:t>Key Risk Indicators (KRIs)</a:t>
            </a:r>
            <a:endParaRPr dirty="0"/>
          </a:p>
        </p:txBody>
      </p:sp>
      <p:sp>
        <p:nvSpPr>
          <p:cNvPr id="3" name="Footer Placeholder 2">
            <a:extLst>
              <a:ext uri="{FF2B5EF4-FFF2-40B4-BE49-F238E27FC236}">
                <a16:creationId xmlns:a16="http://schemas.microsoft.com/office/drawing/2014/main" id="{260CC87D-A8EA-4233-AD10-D716B61C8BF6}"/>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8367C837-60DC-4535-9256-C4397D13D546}"/>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80</a:t>
            </a:fld>
            <a:endParaRPr lang="en"/>
          </a:p>
        </p:txBody>
      </p:sp>
      <p:sp>
        <p:nvSpPr>
          <p:cNvPr id="597" name="Google Shape;597;p83"/>
          <p:cNvSpPr txBox="1"/>
          <p:nvPr/>
        </p:nvSpPr>
        <p:spPr>
          <a:xfrm>
            <a:off x="1047767" y="1690733"/>
            <a:ext cx="11144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early warning</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backward-looking view on risk events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Enable documentation and analysis of trends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an indication of risk appetite and tolerance</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Increase the likelihood of achieving strategic objectives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Assist in optimizing risk governance</a:t>
            </a:r>
            <a:endParaRPr sz="2933"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87129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a:spLocks noGrp="1"/>
          </p:cNvSpPr>
          <p:nvPr>
            <p:ph type="title"/>
          </p:nvPr>
        </p:nvSpPr>
        <p:spPr>
          <a:xfrm>
            <a:off x="838200" y="253992"/>
            <a:ext cx="10515600" cy="1325600"/>
          </a:xfrm>
          <a:prstGeom prst="rect">
            <a:avLst/>
          </a:prstGeom>
        </p:spPr>
        <p:txBody>
          <a:bodyPr spcFirstLastPara="1" wrap="square" lIns="100767" tIns="50367" rIns="100767" bIns="50367" anchor="ctr" anchorCtr="0">
            <a:noAutofit/>
          </a:bodyPr>
          <a:lstStyle/>
          <a:p>
            <a:r>
              <a:rPr lang="en" dirty="0"/>
              <a:t>Key Risk Indicators (KRIs)</a:t>
            </a:r>
            <a:endParaRPr dirty="0"/>
          </a:p>
        </p:txBody>
      </p:sp>
      <p:sp>
        <p:nvSpPr>
          <p:cNvPr id="3" name="Footer Placeholder 2">
            <a:extLst>
              <a:ext uri="{FF2B5EF4-FFF2-40B4-BE49-F238E27FC236}">
                <a16:creationId xmlns:a16="http://schemas.microsoft.com/office/drawing/2014/main" id="{81FCE4E8-4895-437C-8CDE-071A2EB7AFAA}"/>
              </a:ext>
            </a:extLst>
          </p:cNvPr>
          <p:cNvSpPr>
            <a:spLocks noGrp="1"/>
          </p:cNvSpPr>
          <p:nvPr>
            <p:ph type="ftr" sz="quarter" idx="11"/>
          </p:nvPr>
        </p:nvSpPr>
        <p:spPr/>
        <p:txBody>
          <a:bodyPr/>
          <a:lstStyle/>
          <a:p>
            <a:endParaRPr lang="en-US"/>
          </a:p>
        </p:txBody>
      </p:sp>
      <p:sp>
        <p:nvSpPr>
          <p:cNvPr id="2" name="Slide Number Placeholder 1">
            <a:extLst>
              <a:ext uri="{FF2B5EF4-FFF2-40B4-BE49-F238E27FC236}">
                <a16:creationId xmlns:a16="http://schemas.microsoft.com/office/drawing/2014/main" id="{AC75ECAA-E6E2-40CC-982D-B6A746DC342F}"/>
              </a:ext>
            </a:extLst>
          </p:cNvPr>
          <p:cNvSpPr>
            <a:spLocks noGrp="1"/>
          </p:cNvSpPr>
          <p:nvPr>
            <p:ph type="sldNum" sz="quarter" idx="4"/>
          </p:nvPr>
        </p:nvSpPr>
        <p:spPr>
          <a:xfrm>
            <a:off x="8610600" y="6356351"/>
            <a:ext cx="2743200" cy="365125"/>
          </a:xfrm>
          <a:prstGeom prst="rect">
            <a:avLst/>
          </a:prstGeom>
        </p:spPr>
        <p:txBody>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861821A-181D-4317-92E0-2829451E9DB3}" type="slidenum">
              <a:rPr lang="en-US" smtClean="0"/>
              <a:pPr>
                <a:defRPr/>
              </a:pPr>
              <a:t>81</a:t>
            </a:fld>
            <a:endParaRPr lang="en"/>
          </a:p>
        </p:txBody>
      </p:sp>
      <p:sp>
        <p:nvSpPr>
          <p:cNvPr id="603" name="Google Shape;603;p84"/>
          <p:cNvSpPr txBox="1"/>
          <p:nvPr/>
        </p:nvSpPr>
        <p:spPr>
          <a:xfrm>
            <a:off x="492100" y="1429000"/>
            <a:ext cx="59848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1867" kern="0">
                <a:solidFill>
                  <a:srgbClr val="000000"/>
                </a:solidFill>
                <a:latin typeface="Arial"/>
                <a:cs typeface="Arial"/>
                <a:sym typeface="Arial"/>
              </a:rPr>
              <a:t>Examples of KRI</a:t>
            </a:r>
            <a:r>
              <a:rPr lang="en" sz="2133" kern="0">
                <a:solidFill>
                  <a:srgbClr val="000000"/>
                </a:solidFill>
                <a:latin typeface="Calibri"/>
                <a:ea typeface="Calibri"/>
                <a:cs typeface="Calibri"/>
                <a:sym typeface="Calibri"/>
              </a:rPr>
              <a: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Quantity of unauthorized equipment or software detected in scans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Number of instances of SLAs exceeding thresholds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High average downtime due to operational incidents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Excessive average time to research and remediate operations incidents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Number of desktops/laptops that do not have current antivirus signatures or have not run a full scan within scheduled periods</a:t>
            </a:r>
            <a:endParaRPr sz="2133" kern="0">
              <a:solidFill>
                <a:srgbClr val="000000"/>
              </a:solidFill>
              <a:latin typeface="Calibri"/>
              <a:ea typeface="Calibri"/>
              <a:cs typeface="Calibri"/>
              <a:sym typeface="Calibri"/>
            </a:endParaRPr>
          </a:p>
        </p:txBody>
      </p:sp>
      <p:sp>
        <p:nvSpPr>
          <p:cNvPr id="604" name="Google Shape;604;p84"/>
          <p:cNvSpPr txBox="1"/>
          <p:nvPr/>
        </p:nvSpPr>
        <p:spPr>
          <a:xfrm>
            <a:off x="6762667" y="1690733"/>
            <a:ext cx="4000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2667" kern="0">
                <a:solidFill>
                  <a:srgbClr val="000000"/>
                </a:solidFill>
                <a:latin typeface="Arial"/>
                <a:cs typeface="Arial"/>
                <a:sym typeface="Arial"/>
              </a:rPr>
              <a:t>•</a:t>
            </a:r>
            <a:r>
              <a:rPr lang="en" sz="2667" kern="0">
                <a:solidFill>
                  <a:srgbClr val="000000"/>
                </a:solidFill>
                <a:latin typeface="Calibri"/>
                <a:ea typeface="Calibri"/>
                <a:cs typeface="Calibri"/>
                <a:sym typeface="Calibri"/>
              </a:rPr>
              <a:t>KRIs support:</a:t>
            </a:r>
            <a:endParaRPr sz="2667"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appetite</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identification</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mitigation</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culture</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measurement and reporting</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Regulatory compliance</a:t>
            </a:r>
            <a:endParaRPr sz="2533"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688274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5"/>
          <p:cNvSpPr txBox="1">
            <a:spLocks noGrp="1"/>
          </p:cNvSpPr>
          <p:nvPr>
            <p:ph type="title"/>
          </p:nvPr>
        </p:nvSpPr>
        <p:spPr>
          <a:xfrm>
            <a:off x="838200" y="320461"/>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Risk Management Process Review</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7F9FA8A-EE7F-407C-ADC5-7E7E1167500E}"/>
              </a:ext>
            </a:extLst>
          </p:cNvPr>
          <p:cNvSpPr>
            <a:spLocks noGrp="1"/>
          </p:cNvSpPr>
          <p:nvPr>
            <p:ph type="ftr" sz="quarter" idx="11"/>
          </p:nvPr>
        </p:nvSpPr>
        <p:spPr/>
        <p:txBody>
          <a:bodyPr/>
          <a:lstStyle/>
          <a:p>
            <a:endParaRPr lang="en-US"/>
          </a:p>
        </p:txBody>
      </p:sp>
      <p:sp>
        <p:nvSpPr>
          <p:cNvPr id="613" name="Google Shape;613;p8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82</a:t>
            </a:fld>
            <a:endParaRPr kern="0">
              <a:solidFill>
                <a:srgbClr val="000000"/>
              </a:solidFill>
            </a:endParaRPr>
          </a:p>
        </p:txBody>
      </p:sp>
      <p:sp>
        <p:nvSpPr>
          <p:cNvPr id="614" name="Google Shape;614;p85"/>
          <p:cNvSpPr txBox="1">
            <a:spLocks noGrp="1"/>
          </p:cNvSpPr>
          <p:nvPr>
            <p:ph type="body" idx="4294967295"/>
          </p:nvPr>
        </p:nvSpPr>
        <p:spPr>
          <a:xfrm>
            <a:off x="0" y="1296988"/>
            <a:ext cx="11087100" cy="4465637"/>
          </a:xfrm>
          <a:prstGeom prst="rect">
            <a:avLst/>
          </a:prstGeom>
          <a:noFill/>
          <a:ln>
            <a:noFill/>
          </a:ln>
        </p:spPr>
        <p:txBody>
          <a:bodyPr spcFirstLastPara="1" wrap="square" lIns="100767" tIns="50367" rIns="100767" bIns="50367" anchor="t" anchorCtr="0">
            <a:noAutofit/>
          </a:bodyPr>
          <a:lstStyle/>
          <a:p>
            <a:pPr marL="203195" indent="-160863">
              <a:lnSpc>
                <a:spcPct val="90000"/>
              </a:lnSpc>
              <a:buClr>
                <a:schemeClr val="dk1"/>
              </a:buClr>
              <a:buSzPts val="1500"/>
              <a:buFont typeface="Assistant"/>
              <a:buChar char="●"/>
            </a:pPr>
            <a:r>
              <a:rPr lang="en" sz="2400" dirty="0">
                <a:solidFill>
                  <a:schemeClr val="dk1"/>
                </a:solidFill>
                <a:latin typeface="Calibri"/>
                <a:ea typeface="Calibri"/>
                <a:cs typeface="Calibri"/>
                <a:sym typeface="Calibri"/>
              </a:rPr>
              <a:t>  </a:t>
            </a:r>
            <a:r>
              <a:rPr lang="en" sz="2400" b="1" dirty="0">
                <a:solidFill>
                  <a:schemeClr val="dk1"/>
                </a:solidFill>
                <a:latin typeface="Assistant"/>
                <a:ea typeface="Assistant"/>
                <a:cs typeface="Assistant"/>
                <a:sym typeface="Assistant"/>
              </a:rPr>
              <a:t>Risk </a:t>
            </a:r>
            <a:r>
              <a:rPr lang="en-US" sz="2400" b="1" dirty="0">
                <a:solidFill>
                  <a:schemeClr val="dk1"/>
                </a:solidFill>
                <a:latin typeface="Assistant"/>
                <a:ea typeface="Assistant"/>
                <a:cs typeface="Assistant"/>
                <a:sym typeface="Assistant"/>
              </a:rPr>
              <a:t>Identification</a:t>
            </a:r>
            <a:r>
              <a:rPr lang="en" sz="2400" b="1" dirty="0">
                <a:solidFill>
                  <a:schemeClr val="dk1"/>
                </a:solidFill>
                <a:latin typeface="Assistant"/>
                <a:ea typeface="Assistant"/>
                <a:cs typeface="Assistant"/>
                <a:sym typeface="Assistant"/>
              </a:rPr>
              <a:t> </a:t>
            </a:r>
            <a:endParaRPr sz="2400" dirty="0"/>
          </a:p>
          <a:p>
            <a:pPr marL="626518"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usually the most difficult to accomplish</a:t>
            </a:r>
            <a:endParaRPr sz="2400" dirty="0"/>
          </a:p>
          <a:p>
            <a:pPr marL="626518"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Many unknowns </a:t>
            </a:r>
            <a:endParaRPr sz="2400" dirty="0"/>
          </a:p>
          <a:p>
            <a:pPr marL="626518"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Necessary effort of gathering the right data</a:t>
            </a:r>
            <a:endParaRPr sz="2400" dirty="0"/>
          </a:p>
          <a:p>
            <a:pPr marL="203195" indent="-160863">
              <a:lnSpc>
                <a:spcPct val="90000"/>
              </a:lnSpc>
              <a:spcBef>
                <a:spcPts val="933"/>
              </a:spcBef>
              <a:buClr>
                <a:schemeClr val="dk1"/>
              </a:buClr>
              <a:buSzPts val="1500"/>
              <a:buFont typeface="Assistant"/>
              <a:buChar char="●"/>
            </a:pPr>
            <a:r>
              <a:rPr lang="en" sz="2400" b="1" dirty="0">
                <a:solidFill>
                  <a:schemeClr val="dk1"/>
                </a:solidFill>
                <a:latin typeface="Assistant"/>
                <a:ea typeface="Assistant"/>
                <a:cs typeface="Assistant"/>
                <a:sym typeface="Assistant"/>
              </a:rPr>
              <a:t>  Risk </a:t>
            </a:r>
            <a:r>
              <a:rPr lang="en-US" sz="2400" b="1" dirty="0">
                <a:solidFill>
                  <a:schemeClr val="dk1"/>
                </a:solidFill>
                <a:latin typeface="Assistant"/>
                <a:ea typeface="Assistant"/>
                <a:cs typeface="Assistant"/>
                <a:sym typeface="Assistant"/>
              </a:rPr>
              <a:t>Assessment</a:t>
            </a:r>
            <a:r>
              <a:rPr lang="en" sz="2400" dirty="0">
                <a:solidFill>
                  <a:schemeClr val="dk1"/>
                </a:solidFill>
                <a:latin typeface="Assistant"/>
                <a:ea typeface="Assistant"/>
                <a:cs typeface="Assistant"/>
                <a:sym typeface="Assistant"/>
              </a:rPr>
              <a:t>:</a:t>
            </a:r>
            <a:endParaRPr sz="2400" dirty="0"/>
          </a:p>
          <a:p>
            <a:pPr marL="626518" lvl="1" indent="-177796">
              <a:lnSpc>
                <a:spcPct val="90000"/>
              </a:lnSpc>
              <a:spcBef>
                <a:spcPts val="400"/>
              </a:spcBef>
              <a:buClr>
                <a:schemeClr val="accent2"/>
              </a:buClr>
              <a:buSzPts val="1500"/>
              <a:buFont typeface="Arial"/>
              <a:buChar char="○"/>
            </a:pPr>
            <a:r>
              <a:rPr lang="en" sz="2400" b="1" dirty="0">
                <a:solidFill>
                  <a:schemeClr val="accent2"/>
                </a:solidFill>
                <a:latin typeface="Assistant"/>
                <a:ea typeface="Assistant"/>
                <a:cs typeface="Assistant"/>
                <a:sym typeface="Assistant"/>
              </a:rPr>
              <a:t> </a:t>
            </a:r>
            <a:r>
              <a:rPr lang="en" sz="2400" dirty="0">
                <a:solidFill>
                  <a:schemeClr val="dk1"/>
                </a:solidFill>
                <a:latin typeface="Assistant"/>
                <a:ea typeface="Assistant"/>
                <a:cs typeface="Assistant"/>
                <a:sym typeface="Assistant"/>
              </a:rPr>
              <a:t>can be done qualitatively and/or quantitatively</a:t>
            </a:r>
          </a:p>
          <a:p>
            <a:pPr marL="626518" lvl="1" indent="-177796">
              <a:lnSpc>
                <a:spcPct val="90000"/>
              </a:lnSpc>
              <a:spcBef>
                <a:spcPts val="400"/>
              </a:spcBef>
              <a:buClr>
                <a:schemeClr val="accent2"/>
              </a:buClr>
              <a:buSzPts val="1500"/>
              <a:buFont typeface="Arial"/>
              <a:buChar char="○"/>
            </a:pPr>
            <a:r>
              <a:rPr lang="en" sz="2400" dirty="0">
                <a:solidFill>
                  <a:schemeClr val="dk1"/>
                </a:solidFill>
                <a:latin typeface="Assistant"/>
                <a:ea typeface="Assistant"/>
                <a:cs typeface="Assistant"/>
                <a:sym typeface="Assistant"/>
              </a:rPr>
              <a:t>Analysis: Value of Potential for loss</a:t>
            </a:r>
          </a:p>
          <a:p>
            <a:pPr marL="626518" lvl="1" indent="-177796">
              <a:lnSpc>
                <a:spcPct val="90000"/>
              </a:lnSpc>
              <a:spcBef>
                <a:spcPts val="400"/>
              </a:spcBef>
              <a:buClr>
                <a:schemeClr val="accent2"/>
              </a:buClr>
              <a:buSzPts val="1500"/>
              <a:buFont typeface="Arial"/>
              <a:buChar char="○"/>
            </a:pPr>
            <a:r>
              <a:rPr lang="en" sz="2400" dirty="0">
                <a:solidFill>
                  <a:schemeClr val="dk1"/>
                </a:solidFill>
                <a:latin typeface="Assistant"/>
                <a:ea typeface="Assistant"/>
                <a:cs typeface="Assistant"/>
                <a:sym typeface="Assistant"/>
              </a:rPr>
              <a:t>Evaluation compares potential for los</a:t>
            </a:r>
            <a:r>
              <a:rPr lang="en-US" sz="2400" dirty="0">
                <a:solidFill>
                  <a:schemeClr val="dk1"/>
                </a:solidFill>
                <a:latin typeface="Assistant"/>
                <a:ea typeface="Assistant"/>
                <a:cs typeface="Assistant"/>
                <a:sym typeface="Assistant"/>
              </a:rPr>
              <a:t>s vs. cost of countermeasure</a:t>
            </a:r>
            <a:r>
              <a:rPr lang="en" sz="2400" dirty="0">
                <a:solidFill>
                  <a:schemeClr val="dk1"/>
                </a:solidFill>
                <a:latin typeface="Assistant"/>
                <a:ea typeface="Assistant"/>
                <a:cs typeface="Assistant"/>
                <a:sym typeface="Assistant"/>
              </a:rPr>
              <a:t> </a:t>
            </a:r>
            <a:endParaRPr sz="2400" dirty="0"/>
          </a:p>
          <a:p>
            <a:pPr marL="203195" indent="-160863">
              <a:lnSpc>
                <a:spcPct val="90000"/>
              </a:lnSpc>
              <a:spcBef>
                <a:spcPts val="933"/>
              </a:spcBef>
              <a:buClr>
                <a:schemeClr val="dk1"/>
              </a:buClr>
              <a:buSzPts val="1500"/>
              <a:buFont typeface="Assistant"/>
              <a:buChar char="●"/>
            </a:pPr>
            <a:r>
              <a:rPr lang="en" sz="2400" b="1" dirty="0">
                <a:solidFill>
                  <a:schemeClr val="dk1"/>
                </a:solidFill>
                <a:latin typeface="Assistant"/>
                <a:ea typeface="Assistant"/>
                <a:cs typeface="Assistant"/>
                <a:sym typeface="Assistant"/>
              </a:rPr>
              <a:t>Risk Mitigation</a:t>
            </a:r>
            <a:endParaRPr sz="2400" dirty="0"/>
          </a:p>
          <a:p>
            <a:pPr marL="626518" lvl="1" indent="-177796">
              <a:lnSpc>
                <a:spcPct val="90000"/>
              </a:lnSpc>
              <a:spcBef>
                <a:spcPts val="400"/>
              </a:spcBef>
              <a:buClr>
                <a:schemeClr val="dk1"/>
              </a:buClr>
              <a:buSzPts val="1500"/>
              <a:buFont typeface="Assistant"/>
              <a:buChar char="○"/>
            </a:pPr>
            <a:r>
              <a:rPr lang="en" sz="2400" dirty="0">
                <a:solidFill>
                  <a:schemeClr val="dk1"/>
                </a:solidFill>
                <a:latin typeface="Assistant"/>
                <a:ea typeface="Assistant"/>
                <a:cs typeface="Assistant"/>
                <a:sym typeface="Assistant"/>
              </a:rPr>
              <a:t>Take steps to reduce risk to acceptable level</a:t>
            </a:r>
            <a:endParaRPr sz="2400" dirty="0"/>
          </a:p>
          <a:p>
            <a:pPr marL="203195" indent="-160863">
              <a:lnSpc>
                <a:spcPct val="90000"/>
              </a:lnSpc>
              <a:spcBef>
                <a:spcPts val="933"/>
              </a:spcBef>
              <a:buClr>
                <a:schemeClr val="dk1"/>
              </a:buClr>
              <a:buSzPts val="1500"/>
              <a:buFont typeface="Assistant"/>
              <a:buChar char="●"/>
            </a:pPr>
            <a:r>
              <a:rPr lang="en" sz="2400" b="1" dirty="0">
                <a:solidFill>
                  <a:schemeClr val="dk1"/>
                </a:solidFill>
                <a:latin typeface="Assistant"/>
                <a:ea typeface="Assistant"/>
                <a:cs typeface="Assistant"/>
                <a:sym typeface="Assistant"/>
              </a:rPr>
              <a:t>Risk Monitoring </a:t>
            </a:r>
            <a:endParaRPr sz="2400" dirty="0"/>
          </a:p>
          <a:p>
            <a:pPr marL="203195" indent="-203195">
              <a:lnSpc>
                <a:spcPct val="90000"/>
              </a:lnSpc>
              <a:spcBef>
                <a:spcPts val="933"/>
              </a:spcBef>
              <a:spcAft>
                <a:spcPts val="2133"/>
              </a:spcAft>
              <a:buClr>
                <a:schemeClr val="dk1"/>
              </a:buClr>
              <a:buSzPts val="2000"/>
              <a:buNone/>
            </a:pPr>
            <a:r>
              <a:rPr lang="en" sz="2400" dirty="0">
                <a:solidFill>
                  <a:schemeClr val="dk1"/>
                </a:solidFill>
                <a:latin typeface="Assistant"/>
                <a:ea typeface="Assistant"/>
                <a:cs typeface="Assistant"/>
                <a:sym typeface="Assistant"/>
              </a:rPr>
              <a:t>***Remember - Risk must be managed, since it cannot be totally eliminated </a:t>
            </a:r>
            <a:endParaRPr sz="2400" dirty="0"/>
          </a:p>
        </p:txBody>
      </p:sp>
    </p:spTree>
    <p:extLst>
      <p:ext uri="{BB962C8B-B14F-4D97-AF65-F5344CB8AC3E}">
        <p14:creationId xmlns:p14="http://schemas.microsoft.com/office/powerpoint/2010/main" val="3954925476"/>
      </p:ext>
    </p:extLst>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8"/>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9" name="Google Shape;619;p86"/>
          <p:cNvSpPr txBox="1">
            <a:spLocks noGrp="1"/>
          </p:cNvSpPr>
          <p:nvPr>
            <p:ph type="title"/>
          </p:nvPr>
        </p:nvSpPr>
        <p:spPr>
          <a:xfrm>
            <a:off x="1158240" y="1122363"/>
            <a:ext cx="6339840" cy="2387600"/>
          </a:xfrm>
          <a:prstGeom prst="rect">
            <a:avLst/>
          </a:prstGeom>
        </p:spPr>
        <p:txBody>
          <a:bodyPr spcFirstLastPara="1" vert="horz" lIns="91440" tIns="45720" rIns="91440" bIns="45720" rtlCol="0" anchor="b" anchorCtr="0">
            <a:normAutofit/>
          </a:bodyPr>
          <a:lstStyle/>
          <a:p>
            <a:pPr algn="l">
              <a:spcBef>
                <a:spcPct val="0"/>
              </a:spcBef>
            </a:pPr>
            <a:r>
              <a:rPr lang="en-US" sz="6600" kern="1200" dirty="0">
                <a:solidFill>
                  <a:schemeClr val="tx1">
                    <a:lumMod val="85000"/>
                    <a:lumOff val="15000"/>
                  </a:schemeClr>
                </a:solidFill>
                <a:latin typeface="+mj-lt"/>
                <a:ea typeface="+mj-ea"/>
                <a:cs typeface="+mj-cs"/>
              </a:rPr>
              <a:t>Legal Considerations</a:t>
            </a:r>
          </a:p>
        </p:txBody>
      </p:sp>
      <p:cxnSp>
        <p:nvCxnSpPr>
          <p:cNvPr id="116" name="Straight Connector 115">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5DFC1AC-1BFC-495D-A495-32E94686EDC8}"/>
              </a:ext>
            </a:extLst>
          </p:cNvPr>
          <p:cNvSpPr>
            <a:spLocks noGrp="1"/>
          </p:cNvSpPr>
          <p:nvPr>
            <p:ph type="sldNum" idx="12"/>
          </p:nvPr>
        </p:nvSpPr>
        <p:spPr>
          <a:xfrm>
            <a:off x="11082528" y="6356350"/>
            <a:ext cx="365760" cy="365125"/>
          </a:xfrm>
          <a:prstGeom prst="ellipse">
            <a:avLst/>
          </a:prstGeom>
          <a:solidFill>
            <a:srgbClr val="3F3F3F"/>
          </a:solidFill>
        </p:spPr>
        <p:txBody>
          <a:bodyPr vert="horz" lIns="91440" tIns="45720" rIns="91440" bIns="45720" rtlCol="0" anchor="ctr">
            <a:normAutofit fontScale="85000" lnSpcReduction="10000"/>
          </a:bodyPr>
          <a:lstStyle/>
          <a:p>
            <a:pPr algn="ctr">
              <a:lnSpc>
                <a:spcPct val="90000"/>
              </a:lnSpc>
              <a:spcAft>
                <a:spcPts val="600"/>
              </a:spcAft>
            </a:pPr>
            <a:fld id="{00000000-1234-1234-1234-123412341234}" type="slidenum">
              <a:rPr lang="en-US" sz="600">
                <a:solidFill>
                  <a:srgbClr val="FFFFFF"/>
                </a:solidFill>
              </a:rPr>
              <a:pPr algn="ctr">
                <a:lnSpc>
                  <a:spcPct val="90000"/>
                </a:lnSpc>
                <a:spcAft>
                  <a:spcPts val="600"/>
                </a:spcAft>
              </a:pPr>
              <a:t>83</a:t>
            </a:fld>
            <a:endParaRPr lang="en-US" sz="600">
              <a:solidFill>
                <a:srgbClr val="FFFFFF"/>
              </a:solidFill>
            </a:endParaRPr>
          </a:p>
        </p:txBody>
      </p:sp>
    </p:spTree>
    <p:extLst>
      <p:ext uri="{BB962C8B-B14F-4D97-AF65-F5344CB8AC3E}">
        <p14:creationId xmlns:p14="http://schemas.microsoft.com/office/powerpoint/2010/main" val="144265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7"/>
          <p:cNvSpPr txBox="1">
            <a:spLocks noGrp="1"/>
          </p:cNvSpPr>
          <p:nvPr>
            <p:ph type="title"/>
          </p:nvPr>
        </p:nvSpPr>
        <p:spPr>
          <a:xfrm>
            <a:off x="504227" y="106807"/>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Liabilities – who is at fault?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C49F78E4-F2B7-468F-984B-F6084F578E5B}"/>
              </a:ext>
            </a:extLst>
          </p:cNvPr>
          <p:cNvSpPr>
            <a:spLocks noGrp="1"/>
          </p:cNvSpPr>
          <p:nvPr>
            <p:ph type="ftr" sz="quarter" idx="11"/>
          </p:nvPr>
        </p:nvSpPr>
        <p:spPr/>
        <p:txBody>
          <a:bodyPr/>
          <a:lstStyle/>
          <a:p>
            <a:endParaRPr lang="en-US"/>
          </a:p>
        </p:txBody>
      </p:sp>
      <p:sp>
        <p:nvSpPr>
          <p:cNvPr id="626" name="Google Shape;626;p8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84</a:t>
            </a:fld>
            <a:endParaRPr kern="0">
              <a:solidFill>
                <a:srgbClr val="000000"/>
              </a:solidFill>
            </a:endParaRPr>
          </a:p>
        </p:txBody>
      </p:sp>
      <p:sp>
        <p:nvSpPr>
          <p:cNvPr id="627" name="Google Shape;627;p87"/>
          <p:cNvSpPr txBox="1">
            <a:spLocks noGrp="1"/>
          </p:cNvSpPr>
          <p:nvPr>
            <p:ph type="body" idx="4294967295"/>
          </p:nvPr>
        </p:nvSpPr>
        <p:spPr>
          <a:xfrm>
            <a:off x="0" y="1431925"/>
            <a:ext cx="6381750" cy="3575050"/>
          </a:xfrm>
          <a:prstGeom prst="rect">
            <a:avLst/>
          </a:prstGeom>
          <a:noFill/>
          <a:ln>
            <a:noFill/>
          </a:ln>
        </p:spPr>
        <p:txBody>
          <a:bodyPr spcFirstLastPara="1" wrap="square" lIns="100767" tIns="50367" rIns="100767" bIns="50367" anchor="t" anchorCtr="0">
            <a:noAutofit/>
          </a:bodyPr>
          <a:lstStyle/>
          <a:p>
            <a:pPr marL="372524" indent="-296326">
              <a:lnSpc>
                <a:spcPct val="90000"/>
              </a:lnSpc>
              <a:buClr>
                <a:schemeClr val="dk1"/>
              </a:buClr>
              <a:buSzPts val="1500"/>
              <a:buFont typeface="Assistant"/>
              <a:buChar char="●"/>
            </a:pPr>
            <a:r>
              <a:rPr lang="en" sz="2000">
                <a:solidFill>
                  <a:schemeClr val="dk1"/>
                </a:solidFill>
                <a:latin typeface="Assistant"/>
                <a:ea typeface="Assistant"/>
                <a:cs typeface="Assistant"/>
                <a:sym typeface="Assistant"/>
              </a:rPr>
              <a:t>Failure of management to execute Due Care and/or Due Diligence can be termed negligence</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 Culpable negligence is often used to prove liability</a:t>
            </a:r>
            <a:endParaRPr sz="2000"/>
          </a:p>
          <a:p>
            <a:pPr marL="372524" indent="-296326">
              <a:lnSpc>
                <a:spcPct val="90000"/>
              </a:lnSpc>
              <a:spcBef>
                <a:spcPts val="933"/>
              </a:spcBef>
              <a:buClr>
                <a:schemeClr val="dk1"/>
              </a:buClr>
              <a:buSzPts val="1500"/>
              <a:buFont typeface="Assistant"/>
              <a:buChar char="●"/>
            </a:pPr>
            <a:r>
              <a:rPr lang="en" sz="2000">
                <a:solidFill>
                  <a:schemeClr val="dk1"/>
                </a:solidFill>
                <a:latin typeface="Assistant"/>
                <a:ea typeface="Assistant"/>
                <a:cs typeface="Assistant"/>
                <a:sym typeface="Assistant"/>
              </a:rPr>
              <a:t>Prudent Man Rule</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Perform duties that prudent people would exercise in similar circumstances </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Example: Due Diligence: researching industry standards and best practices</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Due Care: setting and enforcing policy to bring organization into compliance</a:t>
            </a:r>
            <a:endParaRPr sz="2000"/>
          </a:p>
          <a:p>
            <a:pPr marL="372524" indent="-296326">
              <a:lnSpc>
                <a:spcPct val="90000"/>
              </a:lnSpc>
              <a:spcBef>
                <a:spcPts val="933"/>
              </a:spcBef>
              <a:buClr>
                <a:schemeClr val="dk1"/>
              </a:buClr>
              <a:buSzPts val="1500"/>
              <a:buFont typeface="Assistant"/>
              <a:buChar char="●"/>
            </a:pPr>
            <a:r>
              <a:rPr lang="en" sz="2000">
                <a:solidFill>
                  <a:schemeClr val="dk1"/>
                </a:solidFill>
                <a:latin typeface="Assistant"/>
                <a:ea typeface="Assistant"/>
                <a:cs typeface="Assistant"/>
                <a:sym typeface="Assistant"/>
              </a:rPr>
              <a:t>Downstream Liabilities</a:t>
            </a:r>
            <a:endParaRPr sz="2000"/>
          </a:p>
          <a:p>
            <a:pPr marL="372524" indent="-296326">
              <a:lnSpc>
                <a:spcPct val="90000"/>
              </a:lnSpc>
              <a:spcBef>
                <a:spcPts val="933"/>
              </a:spcBef>
              <a:spcAft>
                <a:spcPts val="2133"/>
              </a:spcAft>
              <a:buClr>
                <a:schemeClr val="dk1"/>
              </a:buClr>
              <a:buSzPts val="1500"/>
              <a:buFont typeface="Assistant"/>
              <a:buChar char="●"/>
            </a:pPr>
            <a:r>
              <a:rPr lang="en" sz="2000">
                <a:solidFill>
                  <a:schemeClr val="dk1"/>
                </a:solidFill>
                <a:latin typeface="Assistant"/>
                <a:ea typeface="Assistant"/>
                <a:cs typeface="Assistant"/>
                <a:sym typeface="Assistant"/>
              </a:rPr>
              <a:t>Integrated technology with other companies can extend one’s responsibility outside the normal bounds</a:t>
            </a:r>
            <a:endParaRPr sz="2000"/>
          </a:p>
        </p:txBody>
      </p:sp>
    </p:spTree>
    <p:extLst>
      <p:ext uri="{BB962C8B-B14F-4D97-AF65-F5344CB8AC3E}">
        <p14:creationId xmlns:p14="http://schemas.microsoft.com/office/powerpoint/2010/main" val="3503270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8"/>
          <p:cNvSpPr txBox="1">
            <a:spLocks noGrp="1"/>
          </p:cNvSpPr>
          <p:nvPr>
            <p:ph type="title"/>
          </p:nvPr>
        </p:nvSpPr>
        <p:spPr>
          <a:xfrm>
            <a:off x="1840203" y="513991"/>
            <a:ext cx="9513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Types of Laws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D77D22A1-B4EE-4265-B5D8-02D930508867}"/>
              </a:ext>
            </a:extLst>
          </p:cNvPr>
          <p:cNvSpPr>
            <a:spLocks noGrp="1"/>
          </p:cNvSpPr>
          <p:nvPr>
            <p:ph type="ftr" sz="quarter" idx="11"/>
          </p:nvPr>
        </p:nvSpPr>
        <p:spPr/>
        <p:txBody>
          <a:bodyPr/>
          <a:lstStyle/>
          <a:p>
            <a:endParaRPr lang="en-US"/>
          </a:p>
        </p:txBody>
      </p:sp>
      <p:sp>
        <p:nvSpPr>
          <p:cNvPr id="634" name="Google Shape;634;p8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85</a:t>
            </a:fld>
            <a:endParaRPr kern="0">
              <a:solidFill>
                <a:srgbClr val="000000"/>
              </a:solidFill>
            </a:endParaRPr>
          </a:p>
        </p:txBody>
      </p:sp>
      <p:sp>
        <p:nvSpPr>
          <p:cNvPr id="635" name="Google Shape;635;p88"/>
          <p:cNvSpPr txBox="1">
            <a:spLocks noGrp="1"/>
          </p:cNvSpPr>
          <p:nvPr>
            <p:ph type="body" idx="4294967295"/>
          </p:nvPr>
        </p:nvSpPr>
        <p:spPr>
          <a:xfrm>
            <a:off x="587828" y="2354263"/>
            <a:ext cx="6906759" cy="3328987"/>
          </a:xfrm>
          <a:prstGeom prst="rect">
            <a:avLst/>
          </a:prstGeom>
          <a:noFill/>
          <a:ln>
            <a:noFill/>
          </a:ln>
        </p:spPr>
        <p:txBody>
          <a:bodyPr spcFirstLastPara="1" wrap="square" lIns="100767" tIns="50367" rIns="100767" bIns="50367" anchor="t" anchorCtr="0">
            <a:noAutofit/>
          </a:bodyPr>
          <a:lstStyle/>
          <a:p>
            <a:pPr marL="203195" indent="-126997">
              <a:lnSpc>
                <a:spcPct val="90000"/>
              </a:lnSpc>
              <a:buClr>
                <a:schemeClr val="dk1"/>
              </a:buClr>
              <a:buSzPts val="1500"/>
              <a:buFont typeface="Assistant"/>
              <a:buChar char="●"/>
            </a:pPr>
            <a:r>
              <a:rPr lang="en" sz="2667" dirty="0">
                <a:solidFill>
                  <a:schemeClr val="dk1"/>
                </a:solidFill>
                <a:latin typeface="Assistant"/>
                <a:ea typeface="Assistant"/>
                <a:cs typeface="Assistant"/>
                <a:sym typeface="Assistant"/>
              </a:rPr>
              <a:t> Criminal</a:t>
            </a:r>
            <a:endParaRPr sz="2667" dirty="0"/>
          </a:p>
          <a:p>
            <a:pPr marL="203195" indent="-126997">
              <a:lnSpc>
                <a:spcPct val="90000"/>
              </a:lnSpc>
              <a:spcBef>
                <a:spcPts val="933"/>
              </a:spcBef>
              <a:buClr>
                <a:schemeClr val="dk1"/>
              </a:buClr>
              <a:buSzPts val="1500"/>
              <a:buFont typeface="Assistant"/>
              <a:buChar char="●"/>
            </a:pPr>
            <a:r>
              <a:rPr lang="en" sz="2667" dirty="0">
                <a:solidFill>
                  <a:schemeClr val="dk1"/>
                </a:solidFill>
                <a:latin typeface="Assistant"/>
                <a:ea typeface="Assistant"/>
                <a:cs typeface="Assistant"/>
                <a:sym typeface="Assistant"/>
              </a:rPr>
              <a:t> Civil </a:t>
            </a:r>
            <a:endParaRPr sz="2667" dirty="0"/>
          </a:p>
          <a:p>
            <a:pPr marL="203195" indent="-126997">
              <a:lnSpc>
                <a:spcPct val="90000"/>
              </a:lnSpc>
              <a:spcBef>
                <a:spcPts val="933"/>
              </a:spcBef>
              <a:buClr>
                <a:schemeClr val="dk1"/>
              </a:buClr>
              <a:buSzPts val="1500"/>
              <a:buFont typeface="Assistant"/>
              <a:buChar char="●"/>
            </a:pPr>
            <a:r>
              <a:rPr lang="en" sz="2667" dirty="0">
                <a:solidFill>
                  <a:schemeClr val="dk1"/>
                </a:solidFill>
                <a:latin typeface="Assistant"/>
                <a:ea typeface="Assistant"/>
                <a:cs typeface="Assistant"/>
                <a:sym typeface="Assistant"/>
              </a:rPr>
              <a:t> Regulatory</a:t>
            </a:r>
            <a:endParaRPr sz="2667" dirty="0"/>
          </a:p>
          <a:p>
            <a:pPr marL="203195" indent="-126997">
              <a:lnSpc>
                <a:spcPct val="90000"/>
              </a:lnSpc>
              <a:spcBef>
                <a:spcPts val="933"/>
              </a:spcBef>
              <a:buClr>
                <a:schemeClr val="dk1"/>
              </a:buClr>
              <a:buSzPts val="1500"/>
              <a:buFont typeface="Assistant"/>
              <a:buChar char="●"/>
            </a:pPr>
            <a:r>
              <a:rPr lang="en" sz="2667" dirty="0">
                <a:solidFill>
                  <a:schemeClr val="dk1"/>
                </a:solidFill>
                <a:latin typeface="Assistant"/>
                <a:ea typeface="Assistant"/>
                <a:cs typeface="Assistant"/>
                <a:sym typeface="Assistant"/>
              </a:rPr>
              <a:t> Intellectual Property</a:t>
            </a:r>
            <a:endParaRPr sz="2667" dirty="0"/>
          </a:p>
          <a:p>
            <a:pPr marL="203195" indent="0">
              <a:lnSpc>
                <a:spcPct val="90000"/>
              </a:lnSpc>
              <a:spcBef>
                <a:spcPts val="933"/>
              </a:spcBef>
              <a:spcAft>
                <a:spcPts val="2133"/>
              </a:spcAft>
              <a:buClr>
                <a:schemeClr val="dk1"/>
              </a:buClr>
              <a:buSzPts val="2300"/>
              <a:buNone/>
            </a:pPr>
            <a:endParaRPr sz="2667"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2424327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9"/>
          <p:cNvSpPr txBox="1">
            <a:spLocks noGrp="1"/>
          </p:cNvSpPr>
          <p:nvPr>
            <p:ph type="title"/>
          </p:nvPr>
        </p:nvSpPr>
        <p:spPr>
          <a:xfrm>
            <a:off x="1019400" y="316709"/>
            <a:ext cx="101532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Criminal Law</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2FCF5143-F60A-4396-973B-DF6045006B2A}"/>
              </a:ext>
            </a:extLst>
          </p:cNvPr>
          <p:cNvSpPr>
            <a:spLocks noGrp="1"/>
          </p:cNvSpPr>
          <p:nvPr>
            <p:ph type="ftr" sz="quarter" idx="11"/>
          </p:nvPr>
        </p:nvSpPr>
        <p:spPr/>
        <p:txBody>
          <a:bodyPr/>
          <a:lstStyle/>
          <a:p>
            <a:endParaRPr lang="en-US"/>
          </a:p>
        </p:txBody>
      </p:sp>
      <p:sp>
        <p:nvSpPr>
          <p:cNvPr id="642" name="Google Shape;642;p8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86</a:t>
            </a:fld>
            <a:endParaRPr kern="0">
              <a:solidFill>
                <a:srgbClr val="000000"/>
              </a:solidFill>
            </a:endParaRPr>
          </a:p>
        </p:txBody>
      </p:sp>
      <p:sp>
        <p:nvSpPr>
          <p:cNvPr id="643" name="Google Shape;643;p89"/>
          <p:cNvSpPr txBox="1">
            <a:spLocks noGrp="1"/>
          </p:cNvSpPr>
          <p:nvPr>
            <p:ph type="body" idx="4294967295"/>
          </p:nvPr>
        </p:nvSpPr>
        <p:spPr>
          <a:xfrm>
            <a:off x="463731" y="1860550"/>
            <a:ext cx="7876994" cy="3328988"/>
          </a:xfrm>
          <a:prstGeom prst="rect">
            <a:avLst/>
          </a:prstGeom>
          <a:noFill/>
          <a:ln>
            <a:noFill/>
          </a:ln>
        </p:spPr>
        <p:txBody>
          <a:bodyPr spcFirstLastPara="1" wrap="square" lIns="100767" tIns="50367" rIns="100767" bIns="50367" anchor="t" anchorCtr="0">
            <a:noAutofit/>
          </a:bodyPr>
          <a:lstStyle/>
          <a:p>
            <a:pPr marL="609585" indent="-465655">
              <a:lnSpc>
                <a:spcPct val="90000"/>
              </a:lnSpc>
              <a:buClr>
                <a:schemeClr val="dk1"/>
              </a:buClr>
              <a:buSzPts val="1900"/>
              <a:buFont typeface="Assistant"/>
              <a:buChar char="●"/>
            </a:pPr>
            <a:r>
              <a:rPr lang="en" sz="2533" dirty="0">
                <a:solidFill>
                  <a:schemeClr val="dk1"/>
                </a:solidFill>
                <a:latin typeface="Assistant"/>
                <a:ea typeface="Assistant"/>
                <a:cs typeface="Assistant"/>
                <a:sym typeface="Assistant"/>
              </a:rPr>
              <a:t>Beyond a reasonable doubt—can be difficult to meet this burden of proof in computer-related crimes</a:t>
            </a:r>
            <a:endParaRPr sz="1600" dirty="0"/>
          </a:p>
          <a:p>
            <a:pPr marL="609585" indent="-465655">
              <a:lnSpc>
                <a:spcPct val="90000"/>
              </a:lnSpc>
              <a:buClr>
                <a:schemeClr val="dk1"/>
              </a:buClr>
              <a:buSzPts val="1900"/>
              <a:buFont typeface="Assistant"/>
              <a:buChar char="●"/>
            </a:pPr>
            <a:r>
              <a:rPr lang="en" sz="2533" dirty="0">
                <a:solidFill>
                  <a:schemeClr val="dk1"/>
                </a:solidFill>
                <a:latin typeface="Assistant"/>
                <a:ea typeface="Assistant"/>
                <a:cs typeface="Assistant"/>
                <a:sym typeface="Assistant"/>
              </a:rPr>
              <a:t>Penalties:  Financial, Jail-time, death</a:t>
            </a:r>
            <a:endParaRPr sz="1600" dirty="0"/>
          </a:p>
          <a:p>
            <a:pPr marL="1219170" lvl="1" indent="-440256">
              <a:lnSpc>
                <a:spcPct val="90000"/>
              </a:lnSpc>
              <a:spcBef>
                <a:spcPts val="0"/>
              </a:spcBef>
              <a:buClr>
                <a:schemeClr val="dk1"/>
              </a:buClr>
              <a:buSzPts val="1600"/>
              <a:buFont typeface="Assistant"/>
              <a:buChar char="○"/>
            </a:pPr>
            <a:r>
              <a:rPr lang="en" sz="2133" dirty="0">
                <a:solidFill>
                  <a:schemeClr val="dk1"/>
                </a:solidFill>
                <a:latin typeface="Assistant"/>
                <a:ea typeface="Assistant"/>
                <a:cs typeface="Assistant"/>
                <a:sym typeface="Assistant"/>
              </a:rPr>
              <a:t>Felonies:  More serious of the two.  Often penalty results in incarceration of at least a year.</a:t>
            </a:r>
            <a:endParaRPr sz="1600" dirty="0"/>
          </a:p>
          <a:p>
            <a:pPr marL="1219170" lvl="1" indent="-440256">
              <a:lnSpc>
                <a:spcPct val="90000"/>
              </a:lnSpc>
              <a:spcBef>
                <a:spcPts val="0"/>
              </a:spcBef>
              <a:buClr>
                <a:schemeClr val="dk1"/>
              </a:buClr>
              <a:buSzPts val="1600"/>
              <a:buFont typeface="Assistant"/>
              <a:buChar char="○"/>
            </a:pPr>
            <a:r>
              <a:rPr lang="en" sz="2133" dirty="0">
                <a:solidFill>
                  <a:schemeClr val="dk1"/>
                </a:solidFill>
                <a:latin typeface="Assistant"/>
                <a:ea typeface="Assistant"/>
                <a:cs typeface="Assistant"/>
                <a:sym typeface="Assistant"/>
              </a:rPr>
              <a:t>Misdemeanors:  Normally the less serious of the two with fines or jail-time of less than one year.  </a:t>
            </a:r>
            <a:endParaRPr sz="1600" dirty="0"/>
          </a:p>
          <a:p>
            <a:pPr marL="609585" indent="-465655">
              <a:lnSpc>
                <a:spcPct val="90000"/>
              </a:lnSpc>
              <a:buClr>
                <a:schemeClr val="dk1"/>
              </a:buClr>
              <a:buSzPts val="1900"/>
              <a:buFont typeface="Assistant"/>
              <a:buChar char="●"/>
            </a:pPr>
            <a:r>
              <a:rPr lang="en" sz="2533" dirty="0">
                <a:solidFill>
                  <a:schemeClr val="dk1"/>
                </a:solidFill>
                <a:latin typeface="Assistant"/>
                <a:ea typeface="Assistant"/>
                <a:cs typeface="Assistant"/>
                <a:sym typeface="Assistant"/>
              </a:rPr>
              <a:t>The Goal of criminal penalties is:</a:t>
            </a:r>
            <a:endParaRPr sz="1600" dirty="0"/>
          </a:p>
          <a:p>
            <a:pPr marL="1219170" lvl="1" indent="-440256">
              <a:lnSpc>
                <a:spcPct val="90000"/>
              </a:lnSpc>
              <a:spcBef>
                <a:spcPts val="0"/>
              </a:spcBef>
              <a:buClr>
                <a:schemeClr val="dk1"/>
              </a:buClr>
              <a:buSzPts val="1600"/>
              <a:buFont typeface="Assistant"/>
              <a:buChar char="○"/>
            </a:pPr>
            <a:r>
              <a:rPr lang="en" sz="2133" dirty="0">
                <a:solidFill>
                  <a:schemeClr val="dk1"/>
                </a:solidFill>
                <a:latin typeface="Assistant"/>
                <a:ea typeface="Assistant"/>
                <a:cs typeface="Assistant"/>
                <a:sym typeface="Assistant"/>
              </a:rPr>
              <a:t>Punishment</a:t>
            </a:r>
            <a:endParaRPr sz="1600" dirty="0"/>
          </a:p>
          <a:p>
            <a:pPr marL="1219170" lvl="1" indent="-440256">
              <a:lnSpc>
                <a:spcPct val="90000"/>
              </a:lnSpc>
              <a:spcBef>
                <a:spcPts val="0"/>
              </a:spcBef>
              <a:buClr>
                <a:schemeClr val="dk1"/>
              </a:buClr>
              <a:buSzPts val="1600"/>
              <a:buFont typeface="Assistant"/>
              <a:buChar char="○"/>
            </a:pPr>
            <a:r>
              <a:rPr lang="en" sz="2133" dirty="0">
                <a:solidFill>
                  <a:schemeClr val="dk1"/>
                </a:solidFill>
                <a:latin typeface="Assistant"/>
                <a:ea typeface="Assistant"/>
                <a:cs typeface="Assistant"/>
                <a:sym typeface="Assistant"/>
              </a:rPr>
              <a:t>Deterrence</a:t>
            </a:r>
            <a:endParaRPr sz="1600" dirty="0"/>
          </a:p>
        </p:txBody>
      </p:sp>
    </p:spTree>
    <p:extLst>
      <p:ext uri="{BB962C8B-B14F-4D97-AF65-F5344CB8AC3E}">
        <p14:creationId xmlns:p14="http://schemas.microsoft.com/office/powerpoint/2010/main" val="1046771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0"/>
          <p:cNvSpPr txBox="1">
            <a:spLocks noGrp="1"/>
          </p:cNvSpPr>
          <p:nvPr>
            <p:ph type="title"/>
          </p:nvPr>
        </p:nvSpPr>
        <p:spPr>
          <a:xfrm>
            <a:off x="711076" y="293723"/>
            <a:ext cx="9801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Civil (Tort) Law</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AE5FDF2F-B1A3-4D7B-AD70-E95C6621C7A3}"/>
              </a:ext>
            </a:extLst>
          </p:cNvPr>
          <p:cNvSpPr>
            <a:spLocks noGrp="1"/>
          </p:cNvSpPr>
          <p:nvPr>
            <p:ph type="ftr" sz="quarter" idx="11"/>
          </p:nvPr>
        </p:nvSpPr>
        <p:spPr/>
        <p:txBody>
          <a:bodyPr/>
          <a:lstStyle/>
          <a:p>
            <a:endParaRPr lang="en-US"/>
          </a:p>
        </p:txBody>
      </p:sp>
      <p:sp>
        <p:nvSpPr>
          <p:cNvPr id="650" name="Google Shape;650;p9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87</a:t>
            </a:fld>
            <a:endParaRPr kern="0">
              <a:solidFill>
                <a:srgbClr val="000000"/>
              </a:solidFill>
            </a:endParaRPr>
          </a:p>
        </p:txBody>
      </p:sp>
      <p:sp>
        <p:nvSpPr>
          <p:cNvPr id="651" name="Google Shape;651;p90"/>
          <p:cNvSpPr txBox="1">
            <a:spLocks noGrp="1"/>
          </p:cNvSpPr>
          <p:nvPr>
            <p:ph type="body" idx="4294967295"/>
          </p:nvPr>
        </p:nvSpPr>
        <p:spPr>
          <a:xfrm>
            <a:off x="529046" y="1676400"/>
            <a:ext cx="7489417" cy="3622675"/>
          </a:xfrm>
          <a:prstGeom prst="rect">
            <a:avLst/>
          </a:prstGeom>
          <a:noFill/>
          <a:ln>
            <a:noFill/>
          </a:ln>
        </p:spPr>
        <p:txBody>
          <a:bodyPr spcFirstLastPara="1" wrap="square" lIns="100767" tIns="50367" rIns="100767" bIns="50367" anchor="t" anchorCtr="0">
            <a:noAutofit/>
          </a:bodyPr>
          <a:lstStyle/>
          <a:p>
            <a:pPr marL="609585" indent="-457189">
              <a:lnSpc>
                <a:spcPct val="90000"/>
              </a:lnSpc>
              <a:buClr>
                <a:schemeClr val="dk1"/>
              </a:buClr>
              <a:buSzPts val="1800"/>
              <a:buFont typeface="Assistant"/>
              <a:buChar char="●"/>
            </a:pPr>
            <a:r>
              <a:rPr lang="en" sz="2400" dirty="0">
                <a:solidFill>
                  <a:schemeClr val="dk1"/>
                </a:solidFill>
                <a:latin typeface="Assistant"/>
                <a:ea typeface="Assistant"/>
                <a:cs typeface="Assistant"/>
                <a:sym typeface="Assistant"/>
              </a:rPr>
              <a:t>Preponderance of evidence</a:t>
            </a:r>
            <a:endParaRPr sz="1600" dirty="0"/>
          </a:p>
          <a:p>
            <a:pPr marL="609585" indent="-457189">
              <a:lnSpc>
                <a:spcPct val="90000"/>
              </a:lnSpc>
              <a:buClr>
                <a:schemeClr val="dk1"/>
              </a:buClr>
              <a:buSzPts val="1800"/>
              <a:buFont typeface="Assistant"/>
              <a:buChar char="●"/>
            </a:pPr>
            <a:r>
              <a:rPr lang="en" sz="2400" dirty="0">
                <a:solidFill>
                  <a:schemeClr val="dk1"/>
                </a:solidFill>
                <a:latin typeface="Assistant"/>
                <a:ea typeface="Assistant"/>
                <a:cs typeface="Assistant"/>
                <a:sym typeface="Assistant"/>
              </a:rPr>
              <a:t>Damages</a:t>
            </a:r>
            <a:endParaRPr sz="1600" dirty="0"/>
          </a:p>
          <a:p>
            <a:pPr marL="1219170" lvl="1" indent="-431789">
              <a:lnSpc>
                <a:spcPct val="90000"/>
              </a:lnSpc>
              <a:spcBef>
                <a:spcPts val="0"/>
              </a:spcBef>
              <a:buClr>
                <a:schemeClr val="dk1"/>
              </a:buClr>
              <a:buSzPts val="1500"/>
              <a:buFont typeface="Assistant"/>
              <a:buChar char="○"/>
            </a:pPr>
            <a:r>
              <a:rPr lang="en" sz="2000" dirty="0">
                <a:solidFill>
                  <a:schemeClr val="dk1"/>
                </a:solidFill>
                <a:latin typeface="Assistant"/>
                <a:ea typeface="Assistant"/>
                <a:cs typeface="Assistant"/>
                <a:sym typeface="Assistant"/>
              </a:rPr>
              <a:t>Compensatory:  Paid for the actual damage which was suffered by a victim, including attorney fees, loss of profits, medical costs, investigative costs, etc.</a:t>
            </a:r>
            <a:endParaRPr sz="1600" dirty="0"/>
          </a:p>
          <a:p>
            <a:pPr marL="1219170" lvl="1" indent="-431789">
              <a:lnSpc>
                <a:spcPct val="90000"/>
              </a:lnSpc>
              <a:spcBef>
                <a:spcPts val="0"/>
              </a:spcBef>
              <a:buClr>
                <a:schemeClr val="dk1"/>
              </a:buClr>
              <a:buSzPts val="1500"/>
              <a:buFont typeface="Assistant"/>
              <a:buChar char="○"/>
            </a:pPr>
            <a:r>
              <a:rPr lang="en" sz="2000" dirty="0">
                <a:solidFill>
                  <a:schemeClr val="dk1"/>
                </a:solidFill>
                <a:latin typeface="Assistant"/>
                <a:ea typeface="Assistant"/>
                <a:cs typeface="Assistant"/>
                <a:sym typeface="Assistant"/>
              </a:rPr>
              <a:t>Punitive:  Designed as a punishment for the offender</a:t>
            </a:r>
            <a:endParaRPr sz="1600" dirty="0"/>
          </a:p>
          <a:p>
            <a:pPr marL="1219170" lvl="1" indent="-431789">
              <a:lnSpc>
                <a:spcPct val="90000"/>
              </a:lnSpc>
              <a:spcBef>
                <a:spcPts val="0"/>
              </a:spcBef>
              <a:buClr>
                <a:schemeClr val="dk1"/>
              </a:buClr>
              <a:buSzPts val="1500"/>
              <a:buFont typeface="Assistant"/>
              <a:buChar char="○"/>
            </a:pPr>
            <a:r>
              <a:rPr lang="en" sz="2000" dirty="0">
                <a:solidFill>
                  <a:schemeClr val="dk1"/>
                </a:solidFill>
                <a:latin typeface="Assistant"/>
                <a:ea typeface="Assistant"/>
                <a:cs typeface="Assistant"/>
                <a:sym typeface="Assistant"/>
              </a:rPr>
              <a:t>Statutory:  an amount stipulated within the law rather than calculated based on the degree of harm to the plaintiff. Often, statutory damages are awarded for acts in which it is difficult to determine the value of the harm to the victim.</a:t>
            </a:r>
            <a:endParaRPr sz="1600" dirty="0"/>
          </a:p>
          <a:p>
            <a:pPr marL="609585" indent="-457189">
              <a:lnSpc>
                <a:spcPct val="90000"/>
              </a:lnSpc>
              <a:buClr>
                <a:schemeClr val="dk1"/>
              </a:buClr>
              <a:buSzPts val="1800"/>
              <a:buFont typeface="Assistant"/>
              <a:buChar char="●"/>
            </a:pPr>
            <a:r>
              <a:rPr lang="en" sz="2400" dirty="0">
                <a:solidFill>
                  <a:schemeClr val="dk1"/>
                </a:solidFill>
                <a:latin typeface="Assistant"/>
                <a:ea typeface="Assistant"/>
                <a:cs typeface="Assistant"/>
                <a:sym typeface="Assistant"/>
              </a:rPr>
              <a:t>Liability, Due Care, Due Diligence, Prudent Person Rule are all pertinent to civil law , as well as administrative law</a:t>
            </a:r>
            <a:endParaRPr sz="1600" dirty="0"/>
          </a:p>
        </p:txBody>
      </p:sp>
    </p:spTree>
    <p:extLst>
      <p:ext uri="{BB962C8B-B14F-4D97-AF65-F5344CB8AC3E}">
        <p14:creationId xmlns:p14="http://schemas.microsoft.com/office/powerpoint/2010/main" val="1587353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Administrative (Regulatory) Law</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3524CAFF-4967-47D2-B9D3-F1CC5E2B1E2A}"/>
              </a:ext>
            </a:extLst>
          </p:cNvPr>
          <p:cNvSpPr>
            <a:spLocks noGrp="1"/>
          </p:cNvSpPr>
          <p:nvPr>
            <p:ph type="ftr" sz="quarter" idx="11"/>
          </p:nvPr>
        </p:nvSpPr>
        <p:spPr/>
        <p:txBody>
          <a:bodyPr/>
          <a:lstStyle/>
          <a:p>
            <a:endParaRPr lang="en-US"/>
          </a:p>
        </p:txBody>
      </p:sp>
      <p:sp>
        <p:nvSpPr>
          <p:cNvPr id="658" name="Google Shape;658;p9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88</a:t>
            </a:fld>
            <a:endParaRPr kern="0">
              <a:solidFill>
                <a:srgbClr val="000000"/>
              </a:solidFill>
            </a:endParaRPr>
          </a:p>
        </p:txBody>
      </p:sp>
      <p:sp>
        <p:nvSpPr>
          <p:cNvPr id="659" name="Google Shape;659;p91"/>
          <p:cNvSpPr txBox="1">
            <a:spLocks noGrp="1"/>
          </p:cNvSpPr>
          <p:nvPr>
            <p:ph type="body" idx="4294967295"/>
          </p:nvPr>
        </p:nvSpPr>
        <p:spPr>
          <a:xfrm>
            <a:off x="502920" y="1949450"/>
            <a:ext cx="7726680" cy="3327400"/>
          </a:xfrm>
          <a:prstGeom prst="rect">
            <a:avLst/>
          </a:prstGeom>
          <a:noFill/>
          <a:ln>
            <a:noFill/>
          </a:ln>
        </p:spPr>
        <p:txBody>
          <a:bodyPr spcFirstLastPara="1" wrap="square" lIns="100767" tIns="50367" rIns="100767" bIns="50367" anchor="t" anchorCtr="0">
            <a:noAutofit/>
          </a:bodyPr>
          <a:lstStyle/>
          <a:p>
            <a:pPr marL="203195" indent="-160863">
              <a:lnSpc>
                <a:spcPct val="90000"/>
              </a:lnSpc>
              <a:buClr>
                <a:schemeClr val="dk1"/>
              </a:buClr>
              <a:buSzPts val="1500"/>
              <a:buFont typeface="Assistant"/>
              <a:buChar char="●"/>
            </a:pPr>
            <a:r>
              <a:rPr lang="en" sz="2533" dirty="0">
                <a:solidFill>
                  <a:schemeClr val="dk1"/>
                </a:solidFill>
                <a:latin typeface="Assistant"/>
                <a:ea typeface="Assistant"/>
                <a:cs typeface="Assistant"/>
                <a:sym typeface="Assistant"/>
              </a:rPr>
              <a:t>Defines standards of performance and regulates conduct for specific industries</a:t>
            </a:r>
            <a:endParaRPr sz="1600" dirty="0"/>
          </a:p>
          <a:p>
            <a:pPr marL="626518" lvl="1" indent="-203195">
              <a:lnSpc>
                <a:spcPct val="90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Banking (Basel II)</a:t>
            </a:r>
            <a:endParaRPr sz="1600" dirty="0"/>
          </a:p>
          <a:p>
            <a:pPr marL="626518" lvl="1" indent="-203195">
              <a:lnSpc>
                <a:spcPct val="90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Energy  (EPAct) of 2005</a:t>
            </a:r>
            <a:endParaRPr sz="1600" dirty="0"/>
          </a:p>
          <a:p>
            <a:pPr marL="626518" lvl="1" indent="-203195">
              <a:lnSpc>
                <a:spcPct val="90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Health Care (HIPAA)</a:t>
            </a:r>
            <a:endParaRPr sz="1600" dirty="0"/>
          </a:p>
          <a:p>
            <a:pPr marL="203195" indent="-160863">
              <a:lnSpc>
                <a:spcPct val="90000"/>
              </a:lnSpc>
              <a:spcBef>
                <a:spcPts val="933"/>
              </a:spcBef>
              <a:buClr>
                <a:schemeClr val="dk1"/>
              </a:buClr>
              <a:buSzPts val="1500"/>
              <a:buFont typeface="Assistant"/>
              <a:buChar char="●"/>
            </a:pPr>
            <a:r>
              <a:rPr lang="en" sz="2533" dirty="0">
                <a:solidFill>
                  <a:schemeClr val="dk1"/>
                </a:solidFill>
                <a:latin typeface="Assistant"/>
                <a:ea typeface="Assistant"/>
                <a:cs typeface="Assistant"/>
                <a:sym typeface="Assistant"/>
              </a:rPr>
              <a:t>Burden of Proof is “More likely than not”</a:t>
            </a:r>
            <a:endParaRPr sz="1600" dirty="0"/>
          </a:p>
          <a:p>
            <a:pPr marL="203195" indent="-160863">
              <a:lnSpc>
                <a:spcPct val="90000"/>
              </a:lnSpc>
              <a:spcBef>
                <a:spcPts val="933"/>
              </a:spcBef>
              <a:spcAft>
                <a:spcPts val="2133"/>
              </a:spcAft>
              <a:buClr>
                <a:schemeClr val="dk1"/>
              </a:buClr>
              <a:buSzPts val="1500"/>
              <a:buFont typeface="Assistant"/>
              <a:buChar char="●"/>
            </a:pPr>
            <a:r>
              <a:rPr lang="en" sz="2533" dirty="0">
                <a:solidFill>
                  <a:schemeClr val="dk1"/>
                </a:solidFill>
                <a:latin typeface="Assistant"/>
                <a:ea typeface="Assistant"/>
                <a:cs typeface="Assistant"/>
                <a:sym typeface="Assistant"/>
              </a:rPr>
              <a:t>Penalties consist of financial or imprisonment</a:t>
            </a:r>
            <a:endParaRPr sz="1600" dirty="0"/>
          </a:p>
        </p:txBody>
      </p:sp>
    </p:spTree>
    <p:extLst>
      <p:ext uri="{BB962C8B-B14F-4D97-AF65-F5344CB8AC3E}">
        <p14:creationId xmlns:p14="http://schemas.microsoft.com/office/powerpoint/2010/main" val="34412829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2"/>
          <p:cNvSpPr txBox="1">
            <a:spLocks noGrp="1"/>
          </p:cNvSpPr>
          <p:nvPr>
            <p:ph type="title"/>
          </p:nvPr>
        </p:nvSpPr>
        <p:spPr>
          <a:xfrm>
            <a:off x="831273" y="557025"/>
            <a:ext cx="100608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Intellectual Property</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96D5505-D172-4867-9EAB-11A653BAADEB}"/>
              </a:ext>
            </a:extLst>
          </p:cNvPr>
          <p:cNvSpPr>
            <a:spLocks noGrp="1"/>
          </p:cNvSpPr>
          <p:nvPr>
            <p:ph type="ftr" sz="quarter" idx="11"/>
          </p:nvPr>
        </p:nvSpPr>
        <p:spPr/>
        <p:txBody>
          <a:bodyPr/>
          <a:lstStyle/>
          <a:p>
            <a:endParaRPr lang="en-US"/>
          </a:p>
        </p:txBody>
      </p:sp>
      <p:sp>
        <p:nvSpPr>
          <p:cNvPr id="666" name="Google Shape;666;p9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89</a:t>
            </a:fld>
            <a:endParaRPr kern="0">
              <a:solidFill>
                <a:srgbClr val="000000"/>
              </a:solidFill>
            </a:endParaRPr>
          </a:p>
        </p:txBody>
      </p:sp>
      <p:sp>
        <p:nvSpPr>
          <p:cNvPr id="667" name="Google Shape;667;p92"/>
          <p:cNvSpPr txBox="1">
            <a:spLocks noGrp="1"/>
          </p:cNvSpPr>
          <p:nvPr>
            <p:ph type="body" idx="4294967295"/>
          </p:nvPr>
        </p:nvSpPr>
        <p:spPr>
          <a:xfrm>
            <a:off x="437606" y="1882775"/>
            <a:ext cx="7333207" cy="3646488"/>
          </a:xfrm>
          <a:prstGeom prst="rect">
            <a:avLst/>
          </a:prstGeom>
          <a:noFill/>
          <a:ln>
            <a:noFill/>
          </a:ln>
        </p:spPr>
        <p:txBody>
          <a:bodyPr spcFirstLastPara="1" wrap="square" lIns="100767" tIns="50367" rIns="100767" bIns="50367" anchor="t" anchorCtr="0">
            <a:noAutofit/>
          </a:bodyPr>
          <a:lstStyle/>
          <a:p>
            <a:pPr marL="372524" indent="-313259">
              <a:lnSpc>
                <a:spcPct val="115000"/>
              </a:lnSpc>
              <a:buClr>
                <a:schemeClr val="dk1"/>
              </a:buClr>
              <a:buSzPts val="1900"/>
              <a:buFont typeface="Assistant"/>
              <a:buChar char="●"/>
            </a:pPr>
            <a:r>
              <a:rPr lang="en" sz="2533" dirty="0">
                <a:solidFill>
                  <a:schemeClr val="dk1"/>
                </a:solidFill>
                <a:latin typeface="Assistant"/>
                <a:ea typeface="Assistant"/>
                <a:cs typeface="Assistant"/>
                <a:sym typeface="Assistant"/>
              </a:rPr>
              <a:t>Intellectual Property Law</a:t>
            </a:r>
            <a:endParaRPr sz="1600" dirty="0"/>
          </a:p>
          <a:p>
            <a:pPr marL="677316" lvl="1" indent="-253994">
              <a:lnSpc>
                <a:spcPct val="115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Protecting products of the mind</a:t>
            </a:r>
            <a:endParaRPr sz="1600" dirty="0"/>
          </a:p>
          <a:p>
            <a:pPr marL="677316" lvl="1" indent="-253994">
              <a:lnSpc>
                <a:spcPct val="115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Company must take steps to protect resources covered by these laws or these laws may not protect them</a:t>
            </a:r>
            <a:endParaRPr sz="1600" dirty="0"/>
          </a:p>
          <a:p>
            <a:pPr marL="372524" indent="-313259">
              <a:lnSpc>
                <a:spcPct val="115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Main international organization run by the UN is the World Intellectual Property Organization (WIPO)</a:t>
            </a:r>
            <a:endParaRPr sz="1600" dirty="0"/>
          </a:p>
          <a:p>
            <a:pPr marL="372524" indent="-313259">
              <a:lnSpc>
                <a:spcPct val="115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Licensing is the most prevalent violation, followed by plagiarism, piracy and corporate espionage</a:t>
            </a:r>
            <a:endParaRPr sz="2533"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1644579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151" name="Rectangle 15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Google Shape;145;p25"/>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algn="r">
              <a:spcBef>
                <a:spcPct val="0"/>
              </a:spcBef>
              <a:buClr>
                <a:srgbClr val="FFFFFF"/>
              </a:buClr>
              <a:buSzPts val="3900"/>
            </a:pPr>
            <a:r>
              <a:rPr lang="en-US" sz="6000" kern="1200" dirty="0">
                <a:solidFill>
                  <a:schemeClr val="tx1"/>
                </a:solidFill>
                <a:latin typeface="+mj-lt"/>
                <a:ea typeface="+mj-ea"/>
                <a:cs typeface="+mj-cs"/>
                <a:sym typeface="Calibri"/>
              </a:rPr>
              <a:t>Domain 1</a:t>
            </a:r>
            <a:br>
              <a:rPr lang="en-US" sz="6000" kern="1200" dirty="0">
                <a:solidFill>
                  <a:schemeClr val="tx1"/>
                </a:solidFill>
                <a:latin typeface="+mj-lt"/>
                <a:ea typeface="+mj-ea"/>
                <a:cs typeface="+mj-cs"/>
                <a:sym typeface="Calibri"/>
              </a:rPr>
            </a:br>
            <a:endParaRPr lang="en-US" sz="6000" kern="1200" dirty="0">
              <a:solidFill>
                <a:schemeClr val="tx1"/>
              </a:solidFill>
              <a:latin typeface="+mj-lt"/>
              <a:ea typeface="+mj-ea"/>
              <a:cs typeface="+mj-cs"/>
              <a:sym typeface="Calibri"/>
            </a:endParaRPr>
          </a:p>
        </p:txBody>
      </p:sp>
      <p:sp>
        <p:nvSpPr>
          <p:cNvPr id="146" name="Google Shape;146;p25"/>
          <p:cNvSpPr txBox="1">
            <a:spLocks noGrp="1"/>
          </p:cNvSpPr>
          <p:nvPr>
            <p:ph type="subTitle" idx="4294967295"/>
          </p:nvPr>
        </p:nvSpPr>
        <p:spPr>
          <a:xfrm>
            <a:off x="7961258" y="4525347"/>
            <a:ext cx="3258675" cy="1737360"/>
          </a:xfrm>
          <a:prstGeom prst="rect">
            <a:avLst/>
          </a:prstGeom>
        </p:spPr>
        <p:txBody>
          <a:bodyPr spcFirstLastPara="1" vert="horz" lIns="91440" tIns="45720" rIns="91440" bIns="45720" rtlCol="0" anchor="ctr" anchorCtr="0">
            <a:normAutofit/>
          </a:bodyPr>
          <a:lstStyle/>
          <a:p>
            <a:pPr marL="0" indent="0">
              <a:buClr>
                <a:srgbClr val="FFFFFF"/>
              </a:buClr>
              <a:buSzPts val="1600"/>
              <a:buNone/>
            </a:pPr>
            <a:r>
              <a:rPr lang="en-US" sz="2400" b="1" kern="1200">
                <a:solidFill>
                  <a:schemeClr val="tx1"/>
                </a:solidFill>
                <a:latin typeface="+mn-lt"/>
                <a:ea typeface="+mn-ea"/>
                <a:cs typeface="+mn-cs"/>
                <a:sym typeface="Calibri"/>
              </a:rPr>
              <a:t>Information Security and Risk Management</a:t>
            </a:r>
            <a:endParaRPr lang="en-US" sz="2400" kern="1200">
              <a:solidFill>
                <a:schemeClr val="tx1"/>
              </a:solidFill>
              <a:latin typeface="+mn-lt"/>
              <a:ea typeface="+mn-ea"/>
              <a:cs typeface="+mn-cs"/>
            </a:endParaRPr>
          </a:p>
        </p:txBody>
      </p:sp>
      <p:sp>
        <p:nvSpPr>
          <p:cNvPr id="153" name="Oval 15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Shape 15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1" name="Straight Connector 16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11A202D5-E2FA-4643-B334-7ABC2F4BA3A8}"/>
              </a:ext>
            </a:extLst>
          </p:cNvPr>
          <p:cNvSpPr>
            <a:spLocks noGrp="1"/>
          </p:cNvSpPr>
          <p:nvPr>
            <p:ph type="sldNum" idx="12"/>
          </p:nvPr>
        </p:nvSpPr>
        <p:spPr>
          <a:xfrm>
            <a:off x="11082528" y="6356350"/>
            <a:ext cx="365760" cy="365125"/>
          </a:xfrm>
          <a:prstGeom prst="ellipse">
            <a:avLst/>
          </a:prstGeom>
          <a:solidFill>
            <a:srgbClr val="7F7F7F"/>
          </a:solidFill>
        </p:spPr>
        <p:txBody>
          <a:bodyPr vert="horz" lIns="91440" tIns="45720" rIns="91440" bIns="45720" rtlCol="0" anchor="ctr">
            <a:normAutofit/>
          </a:bodyPr>
          <a:lstStyle>
            <a:defPPr>
              <a:defRPr lang="en-US"/>
            </a:defPPr>
            <a:lvl1pPr marL="0" algn="r" defTabSz="914400" rtl="0" eaLnBrk="1" latinLnBrk="0" hangingPunct="1">
              <a:defRPr sz="1412"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600"/>
              </a:spcAft>
              <a:defRPr/>
            </a:pPr>
            <a:fld id="{9861821A-181D-4317-92E0-2829451E9DB3}" type="slidenum">
              <a:rPr lang="en-US" altLang="en-US" sz="600">
                <a:solidFill>
                  <a:srgbClr val="FFFFFF"/>
                </a:solidFill>
              </a:rPr>
              <a:pPr algn="ctr">
                <a:lnSpc>
                  <a:spcPct val="90000"/>
                </a:lnSpc>
                <a:spcAft>
                  <a:spcPts val="600"/>
                </a:spcAft>
                <a:defRPr/>
              </a:pPr>
              <a:t>9</a:t>
            </a:fld>
            <a:endParaRPr lang="en-US" sz="600">
              <a:solidFill>
                <a:srgbClr val="FFFFFF"/>
              </a:solidFill>
            </a:endParaRPr>
          </a:p>
        </p:txBody>
      </p:sp>
    </p:spTree>
    <p:extLst>
      <p:ext uri="{BB962C8B-B14F-4D97-AF65-F5344CB8AC3E}">
        <p14:creationId xmlns:p14="http://schemas.microsoft.com/office/powerpoint/2010/main" val="21952767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3"/>
          <p:cNvSpPr txBox="1">
            <a:spLocks noGrp="1"/>
          </p:cNvSpPr>
          <p:nvPr>
            <p:ph type="title"/>
          </p:nvPr>
        </p:nvSpPr>
        <p:spPr>
          <a:xfrm>
            <a:off x="1295592" y="289941"/>
            <a:ext cx="96008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Trade Secret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6F106A95-7F1C-43F9-B96C-1AADF4E13C68}"/>
              </a:ext>
            </a:extLst>
          </p:cNvPr>
          <p:cNvSpPr>
            <a:spLocks noGrp="1"/>
          </p:cNvSpPr>
          <p:nvPr>
            <p:ph type="ftr" sz="quarter" idx="11"/>
          </p:nvPr>
        </p:nvSpPr>
        <p:spPr/>
        <p:txBody>
          <a:bodyPr/>
          <a:lstStyle/>
          <a:p>
            <a:endParaRPr lang="en-US"/>
          </a:p>
        </p:txBody>
      </p:sp>
      <p:sp>
        <p:nvSpPr>
          <p:cNvPr id="674" name="Google Shape;674;p93"/>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90</a:t>
            </a:fld>
            <a:endParaRPr kern="0">
              <a:solidFill>
                <a:srgbClr val="000000"/>
              </a:solidFill>
            </a:endParaRPr>
          </a:p>
        </p:txBody>
      </p:sp>
      <p:sp>
        <p:nvSpPr>
          <p:cNvPr id="675" name="Google Shape;675;p93"/>
          <p:cNvSpPr txBox="1">
            <a:spLocks noGrp="1"/>
          </p:cNvSpPr>
          <p:nvPr>
            <p:ph type="body" idx="4294967295"/>
          </p:nvPr>
        </p:nvSpPr>
        <p:spPr>
          <a:xfrm>
            <a:off x="0" y="1897063"/>
            <a:ext cx="8002588" cy="2852737"/>
          </a:xfrm>
          <a:prstGeom prst="rect">
            <a:avLst/>
          </a:prstGeom>
          <a:noFill/>
          <a:ln>
            <a:noFill/>
          </a:ln>
        </p:spPr>
        <p:txBody>
          <a:bodyPr spcFirstLastPara="1" wrap="square" lIns="100767" tIns="50367" rIns="100767" bIns="50367" anchor="t" anchorCtr="0">
            <a:noAutofit/>
          </a:bodyPr>
          <a:lstStyle/>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Resource must provide competitive value</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Must be reasonably protected from unauthorized use or disclosure</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Proprietary to a company and important for survival</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Must be genuine and not obvious</a:t>
            </a:r>
            <a:endParaRPr sz="1600"/>
          </a:p>
        </p:txBody>
      </p:sp>
      <p:sp>
        <p:nvSpPr>
          <p:cNvPr id="676" name="Google Shape;676;p93"/>
          <p:cNvSpPr/>
          <p:nvPr/>
        </p:nvSpPr>
        <p:spPr>
          <a:xfrm>
            <a:off x="1752961" y="4039073"/>
            <a:ext cx="8686000" cy="832400"/>
          </a:xfrm>
          <a:prstGeom prst="rect">
            <a:avLst/>
          </a:prstGeom>
          <a:noFill/>
          <a:ln>
            <a:noFill/>
          </a:ln>
        </p:spPr>
        <p:txBody>
          <a:bodyPr spcFirstLastPara="1" wrap="square" lIns="83133" tIns="41567" rIns="83133" bIns="41567" anchor="t" anchorCtr="0">
            <a:noAutofit/>
          </a:bodyPr>
          <a:lstStyle/>
          <a:p>
            <a:pPr defTabSz="1219170">
              <a:buClr>
                <a:srgbClr val="000000"/>
              </a:buClr>
              <a:buSzPts val="1400"/>
            </a:pPr>
            <a:endParaRPr sz="1867" kern="0">
              <a:solidFill>
                <a:srgbClr val="3366FF"/>
              </a:solidFill>
              <a:latin typeface="Verdana"/>
              <a:ea typeface="Verdana"/>
              <a:cs typeface="Verdana"/>
              <a:sym typeface="Verdana"/>
            </a:endParaRPr>
          </a:p>
          <a:p>
            <a:pPr defTabSz="1219170">
              <a:spcBef>
                <a:spcPts val="1333"/>
              </a:spcBef>
              <a:buClr>
                <a:srgbClr val="000000"/>
              </a:buClr>
              <a:buSzPts val="1400"/>
            </a:pPr>
            <a:endParaRPr sz="1867" kern="0">
              <a:solidFill>
                <a:srgbClr val="3366FF"/>
              </a:solidFill>
              <a:latin typeface="Verdana"/>
              <a:ea typeface="Verdana"/>
              <a:cs typeface="Verdana"/>
              <a:sym typeface="Verdana"/>
            </a:endParaRPr>
          </a:p>
        </p:txBody>
      </p:sp>
    </p:spTree>
    <p:extLst>
      <p:ext uri="{BB962C8B-B14F-4D97-AF65-F5344CB8AC3E}">
        <p14:creationId xmlns:p14="http://schemas.microsoft.com/office/powerpoint/2010/main" val="1692972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4"/>
          <p:cNvSpPr txBox="1">
            <a:spLocks noGrp="1"/>
          </p:cNvSpPr>
          <p:nvPr>
            <p:ph type="title"/>
          </p:nvPr>
        </p:nvSpPr>
        <p:spPr>
          <a:xfrm>
            <a:off x="1570207" y="306559"/>
            <a:ext cx="9783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Copyright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E3F34FCC-5357-4C13-8EFE-898E84D3C970}"/>
              </a:ext>
            </a:extLst>
          </p:cNvPr>
          <p:cNvSpPr>
            <a:spLocks noGrp="1"/>
          </p:cNvSpPr>
          <p:nvPr>
            <p:ph type="ftr" sz="quarter" idx="11"/>
          </p:nvPr>
        </p:nvSpPr>
        <p:spPr/>
        <p:txBody>
          <a:bodyPr/>
          <a:lstStyle/>
          <a:p>
            <a:endParaRPr lang="en-US"/>
          </a:p>
        </p:txBody>
      </p:sp>
      <p:sp>
        <p:nvSpPr>
          <p:cNvPr id="683" name="Google Shape;683;p94"/>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91</a:t>
            </a:fld>
            <a:endParaRPr kern="0">
              <a:solidFill>
                <a:srgbClr val="000000"/>
              </a:solidFill>
            </a:endParaRPr>
          </a:p>
        </p:txBody>
      </p:sp>
      <p:sp>
        <p:nvSpPr>
          <p:cNvPr id="684" name="Google Shape;684;p94"/>
          <p:cNvSpPr txBox="1">
            <a:spLocks noGrp="1"/>
          </p:cNvSpPr>
          <p:nvPr>
            <p:ph type="body" idx="4294967295"/>
          </p:nvPr>
        </p:nvSpPr>
        <p:spPr>
          <a:xfrm>
            <a:off x="672737" y="1765300"/>
            <a:ext cx="8918938" cy="3317875"/>
          </a:xfrm>
          <a:prstGeom prst="rect">
            <a:avLst/>
          </a:prstGeom>
          <a:noFill/>
          <a:ln>
            <a:noFill/>
          </a:ln>
        </p:spPr>
        <p:txBody>
          <a:bodyPr spcFirstLastPara="1" wrap="square" lIns="100767" tIns="50367" rIns="100767" bIns="50367" anchor="t" anchorCtr="0">
            <a:noAutofit/>
          </a:bodyPr>
          <a:lstStyle/>
          <a:p>
            <a:pPr marL="203195" indent="-143930">
              <a:lnSpc>
                <a:spcPct val="115000"/>
              </a:lnSpc>
              <a:buClr>
                <a:schemeClr val="dk1"/>
              </a:buClr>
              <a:buSzPts val="1500"/>
              <a:buFont typeface="Assistant"/>
              <a:buChar char="●"/>
            </a:pPr>
            <a:r>
              <a:rPr lang="en" sz="2000" dirty="0">
                <a:solidFill>
                  <a:schemeClr val="dk1"/>
                </a:solidFill>
                <a:latin typeface="Assistant"/>
                <a:ea typeface="Assistant"/>
                <a:cs typeface="Assistant"/>
                <a:sym typeface="Assistant"/>
              </a:rPr>
              <a:t> </a:t>
            </a:r>
            <a:r>
              <a:rPr lang="en" sz="2267" dirty="0">
                <a:solidFill>
                  <a:schemeClr val="dk1"/>
                </a:solidFill>
                <a:latin typeface="Assistant"/>
                <a:ea typeface="Assistant"/>
                <a:cs typeface="Assistant"/>
                <a:sym typeface="Assistant"/>
              </a:rPr>
              <a:t>Copyright</a:t>
            </a:r>
            <a:endParaRPr sz="2267"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Copyright protections lasts for the lifetime of the author plus 70 years or 75 years for corporations</a:t>
            </a:r>
            <a:endParaRPr sz="2000"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Work does not need to be registered  or published to be protected.  </a:t>
            </a:r>
            <a:endParaRPr sz="2000"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Protects expression of ideas rather than the ideas themselves</a:t>
            </a:r>
            <a:endParaRPr sz="2000"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Author to control how work is distributed, reproduced, used</a:t>
            </a:r>
            <a:endParaRPr sz="2000"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Protects the expression of the resource instead of the resource itself</a:t>
            </a:r>
            <a:endParaRPr sz="2000" dirty="0"/>
          </a:p>
          <a:p>
            <a:pPr marL="203195" indent="-143930">
              <a:lnSpc>
                <a:spcPct val="115000"/>
              </a:lnSpc>
              <a:spcBef>
                <a:spcPts val="933"/>
              </a:spcBef>
              <a:buClr>
                <a:schemeClr val="dk1"/>
              </a:buClr>
              <a:buSzPts val="1500"/>
              <a:buFont typeface="Assistant"/>
              <a:buChar char="●"/>
            </a:pPr>
            <a:r>
              <a:rPr lang="en" sz="2000" dirty="0">
                <a:solidFill>
                  <a:schemeClr val="dk1"/>
                </a:solidFill>
                <a:latin typeface="Assistant"/>
                <a:ea typeface="Assistant"/>
                <a:cs typeface="Assistant"/>
                <a:sym typeface="Assistant"/>
              </a:rPr>
              <a:t> </a:t>
            </a:r>
            <a:r>
              <a:rPr lang="en" sz="2267" dirty="0">
                <a:solidFill>
                  <a:schemeClr val="dk1"/>
                </a:solidFill>
                <a:latin typeface="Assistant"/>
                <a:ea typeface="Assistant"/>
                <a:cs typeface="Assistant"/>
                <a:sym typeface="Assistant"/>
              </a:rPr>
              <a:t>Two Limitations on Copyright:</a:t>
            </a:r>
            <a:endParaRPr sz="2267"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First sale</a:t>
            </a:r>
            <a:endParaRPr sz="2000" dirty="0"/>
          </a:p>
          <a:p>
            <a:pPr marL="626518" lvl="1" indent="-211661">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Fair Use</a:t>
            </a: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10906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5"/>
          <p:cNvSpPr txBox="1">
            <a:spLocks noGrp="1"/>
          </p:cNvSpPr>
          <p:nvPr>
            <p:ph type="title"/>
          </p:nvPr>
        </p:nvSpPr>
        <p:spPr>
          <a:xfrm>
            <a:off x="774676" y="414793"/>
            <a:ext cx="10515600" cy="11252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Trademark</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9949D1B4-562F-46E0-BCC2-852C5E817D1F}"/>
              </a:ext>
            </a:extLst>
          </p:cNvPr>
          <p:cNvSpPr>
            <a:spLocks noGrp="1"/>
          </p:cNvSpPr>
          <p:nvPr>
            <p:ph type="ftr" sz="quarter" idx="11"/>
          </p:nvPr>
        </p:nvSpPr>
        <p:spPr/>
        <p:txBody>
          <a:bodyPr/>
          <a:lstStyle/>
          <a:p>
            <a:endParaRPr lang="en-US"/>
          </a:p>
        </p:txBody>
      </p:sp>
      <p:sp>
        <p:nvSpPr>
          <p:cNvPr id="691" name="Google Shape;691;p95"/>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92</a:t>
            </a:fld>
            <a:endParaRPr kern="0">
              <a:solidFill>
                <a:srgbClr val="000000"/>
              </a:solidFill>
            </a:endParaRPr>
          </a:p>
        </p:txBody>
      </p:sp>
      <p:sp>
        <p:nvSpPr>
          <p:cNvPr id="692" name="Google Shape;692;p95"/>
          <p:cNvSpPr txBox="1">
            <a:spLocks noGrp="1"/>
          </p:cNvSpPr>
          <p:nvPr>
            <p:ph type="body" idx="4294967295"/>
          </p:nvPr>
        </p:nvSpPr>
        <p:spPr>
          <a:xfrm>
            <a:off x="979714" y="2217738"/>
            <a:ext cx="8118566" cy="3598862"/>
          </a:xfrm>
          <a:prstGeom prst="rect">
            <a:avLst/>
          </a:prstGeom>
          <a:noFill/>
          <a:ln>
            <a:noFill/>
          </a:ln>
        </p:spPr>
        <p:txBody>
          <a:bodyPr spcFirstLastPara="1" wrap="square" lIns="100767" tIns="50367" rIns="100767" bIns="50367" anchor="t" anchorCtr="0">
            <a:noAutofit/>
          </a:bodyPr>
          <a:lstStyle/>
          <a:p>
            <a:pPr marL="609585" indent="-431789">
              <a:lnSpc>
                <a:spcPct val="115000"/>
              </a:lnSpc>
              <a:buClr>
                <a:schemeClr val="dk1"/>
              </a:buClr>
              <a:buSzPts val="1500"/>
              <a:buFont typeface="Assistant"/>
              <a:buChar char="●"/>
            </a:pPr>
            <a:r>
              <a:rPr lang="en" sz="2533" dirty="0">
                <a:solidFill>
                  <a:schemeClr val="dk1"/>
                </a:solidFill>
                <a:latin typeface="Assistant"/>
                <a:ea typeface="Assistant"/>
                <a:cs typeface="Assistant"/>
                <a:sym typeface="Assistant"/>
              </a:rPr>
              <a:t>Protect word, name, symbol, sound, shape, color or combination used to identify product to distinguish from others</a:t>
            </a:r>
            <a:endParaRPr sz="1600" dirty="0"/>
          </a:p>
          <a:p>
            <a:pPr marL="609585" indent="-431789">
              <a:lnSpc>
                <a:spcPct val="115000"/>
              </a:lnSpc>
              <a:buClr>
                <a:schemeClr val="dk1"/>
              </a:buClr>
              <a:buSzPts val="1500"/>
              <a:buFont typeface="Assistant"/>
              <a:buChar char="●"/>
            </a:pPr>
            <a:r>
              <a:rPr lang="en" sz="2533" dirty="0">
                <a:solidFill>
                  <a:schemeClr val="dk1"/>
                </a:solidFill>
                <a:latin typeface="Assistant"/>
                <a:ea typeface="Assistant"/>
                <a:cs typeface="Assistant"/>
                <a:sym typeface="Assistant"/>
              </a:rPr>
              <a:t>Protect from someone stealing another company’s “look and feel”</a:t>
            </a:r>
            <a:endParaRPr sz="1600" dirty="0"/>
          </a:p>
          <a:p>
            <a:pPr marL="609585" indent="-431789">
              <a:lnSpc>
                <a:spcPct val="115000"/>
              </a:lnSpc>
              <a:buClr>
                <a:schemeClr val="dk1"/>
              </a:buClr>
              <a:buSzPts val="1500"/>
              <a:buFont typeface="Assistant"/>
              <a:buChar char="●"/>
            </a:pPr>
            <a:r>
              <a:rPr lang="en" sz="2533" dirty="0">
                <a:solidFill>
                  <a:schemeClr val="dk1"/>
                </a:solidFill>
                <a:latin typeface="Assistant"/>
                <a:ea typeface="Assistant"/>
                <a:cs typeface="Assistant"/>
                <a:sym typeface="Assistant"/>
              </a:rPr>
              <a:t>Corporate Brands and operating system logos</a:t>
            </a:r>
            <a:endParaRPr sz="1600" dirty="0"/>
          </a:p>
          <a:p>
            <a:pPr marL="609585" indent="-431789">
              <a:lnSpc>
                <a:spcPct val="115000"/>
              </a:lnSpc>
              <a:buClr>
                <a:schemeClr val="dk1"/>
              </a:buClr>
              <a:buSzPts val="1500"/>
              <a:buFont typeface="Assistant"/>
              <a:buChar char="●"/>
            </a:pPr>
            <a:r>
              <a:rPr lang="en" sz="2533" dirty="0">
                <a:solidFill>
                  <a:schemeClr val="dk1"/>
                </a:solidFill>
                <a:latin typeface="Assistant"/>
                <a:ea typeface="Assistant"/>
                <a:cs typeface="Assistant"/>
                <a:sym typeface="Assistant"/>
              </a:rPr>
              <a:t>Trademark Law Treaty Implementation Act protects trademarks internationally</a:t>
            </a: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41656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a:spLocks noGrp="1"/>
          </p:cNvSpPr>
          <p:nvPr>
            <p:ph type="title"/>
          </p:nvPr>
        </p:nvSpPr>
        <p:spPr>
          <a:xfrm>
            <a:off x="1293099" y="225008"/>
            <a:ext cx="9229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Patent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FD509D7D-9C38-4B69-8A33-C70FB894E760}"/>
              </a:ext>
            </a:extLst>
          </p:cNvPr>
          <p:cNvSpPr>
            <a:spLocks noGrp="1"/>
          </p:cNvSpPr>
          <p:nvPr>
            <p:ph type="ftr" sz="quarter" idx="11"/>
          </p:nvPr>
        </p:nvSpPr>
        <p:spPr/>
        <p:txBody>
          <a:bodyPr/>
          <a:lstStyle/>
          <a:p>
            <a:endParaRPr lang="en-US"/>
          </a:p>
        </p:txBody>
      </p:sp>
      <p:sp>
        <p:nvSpPr>
          <p:cNvPr id="699" name="Google Shape;699;p96"/>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93</a:t>
            </a:fld>
            <a:endParaRPr kern="0">
              <a:solidFill>
                <a:srgbClr val="000000"/>
              </a:solidFill>
            </a:endParaRPr>
          </a:p>
        </p:txBody>
      </p:sp>
      <p:sp>
        <p:nvSpPr>
          <p:cNvPr id="700" name="Google Shape;700;p96"/>
          <p:cNvSpPr txBox="1">
            <a:spLocks noGrp="1"/>
          </p:cNvSpPr>
          <p:nvPr>
            <p:ph type="body" idx="4294967295"/>
          </p:nvPr>
        </p:nvSpPr>
        <p:spPr>
          <a:xfrm>
            <a:off x="808446" y="1676899"/>
            <a:ext cx="8507549" cy="4340225"/>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600"/>
              <a:buFont typeface="Assistant"/>
              <a:buChar char="•"/>
            </a:pPr>
            <a:r>
              <a:rPr lang="en" sz="2133">
                <a:solidFill>
                  <a:schemeClr val="dk1"/>
                </a:solidFill>
                <a:latin typeface="Assistant"/>
                <a:ea typeface="Assistant"/>
                <a:cs typeface="Assistant"/>
                <a:sym typeface="Assistant"/>
              </a:rPr>
              <a:t>Valid </a:t>
            </a:r>
            <a:r>
              <a:rPr lang="en" sz="2133" dirty="0">
                <a:solidFill>
                  <a:schemeClr val="dk1"/>
                </a:solidFill>
                <a:latin typeface="Assistant"/>
                <a:ea typeface="Assistant"/>
                <a:cs typeface="Assistant"/>
                <a:sym typeface="Assistant"/>
              </a:rPr>
              <a:t>for 20 years</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Protection for those who have legal ownership of an invention</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Invention must be novel and non-obvious</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Owner has exclusive control of invention for 20 years</a:t>
            </a:r>
            <a:endParaRPr sz="2133" dirty="0"/>
          </a:p>
          <a:p>
            <a:pPr marL="626518" lvl="1" indent="-203195">
              <a:lnSpc>
                <a:spcPct val="90000"/>
              </a:lnSpc>
              <a:spcBef>
                <a:spcPts val="400"/>
              </a:spcBef>
              <a:buClr>
                <a:schemeClr val="dk1"/>
              </a:buClr>
              <a:buSzPts val="1400"/>
              <a:buFont typeface="Assistant"/>
              <a:buChar char="•"/>
            </a:pPr>
            <a:r>
              <a:rPr lang="en" i="0" u="none" strike="noStrike" cap="none" dirty="0">
                <a:solidFill>
                  <a:schemeClr val="dk1"/>
                </a:solidFill>
                <a:latin typeface="Assistant"/>
                <a:ea typeface="Assistant"/>
                <a:cs typeface="Assistant"/>
                <a:sym typeface="Assistant"/>
              </a:rPr>
              <a:t>Cryptographic algorithm</a:t>
            </a:r>
            <a:endParaRPr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The strongest form of protection</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Published to stimulate other inventions</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PCT  (Patent Cooperation Treaty) has been adopted by over 130 countries to provide the international protection of patents</a:t>
            </a:r>
            <a:endParaRPr sz="2133" dirty="0"/>
          </a:p>
          <a:p>
            <a:pPr marL="203195" indent="-203195">
              <a:lnSpc>
                <a:spcPct val="90000"/>
              </a:lnSpc>
              <a:spcBef>
                <a:spcPts val="933"/>
              </a:spcBef>
              <a:buClr>
                <a:schemeClr val="dk1"/>
              </a:buClr>
              <a:buSzPts val="1600"/>
              <a:buFont typeface="Assistant"/>
              <a:buChar char="•"/>
            </a:pPr>
            <a:r>
              <a:rPr lang="en" sz="2133" dirty="0">
                <a:solidFill>
                  <a:schemeClr val="dk1"/>
                </a:solidFill>
                <a:latin typeface="Assistant"/>
                <a:ea typeface="Assistant"/>
                <a:cs typeface="Assistant"/>
                <a:sym typeface="Assistant"/>
              </a:rPr>
              <a:t>No organization enforces patents. It is up to the owner to purse the patent rights through the legal system</a:t>
            </a:r>
            <a:endParaRPr sz="2133" dirty="0"/>
          </a:p>
          <a:p>
            <a:pPr marL="626518" lvl="1" indent="-84665">
              <a:lnSpc>
                <a:spcPct val="90000"/>
              </a:lnSpc>
              <a:spcBef>
                <a:spcPts val="400"/>
              </a:spcBef>
              <a:buClr>
                <a:schemeClr val="dk1"/>
              </a:buClr>
              <a:buSzPts val="1500"/>
              <a:buNone/>
            </a:pPr>
            <a:endParaRPr sz="2133" dirty="0">
              <a:solidFill>
                <a:schemeClr val="dk1"/>
              </a:solidFill>
              <a:latin typeface="Assistant"/>
              <a:ea typeface="Assistant"/>
              <a:cs typeface="Assistant"/>
              <a:sym typeface="Assistant"/>
            </a:endParaRPr>
          </a:p>
          <a:p>
            <a:pPr marL="203195" indent="0">
              <a:lnSpc>
                <a:spcPct val="90000"/>
              </a:lnSpc>
              <a:spcBef>
                <a:spcPts val="933"/>
              </a:spcBef>
              <a:spcAft>
                <a:spcPts val="2133"/>
              </a:spcAft>
              <a:buClr>
                <a:schemeClr val="dk1"/>
              </a:buClr>
              <a:buSzPts val="3000"/>
              <a:buNone/>
            </a:pPr>
            <a:endParaRPr sz="21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3099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7"/>
          <p:cNvSpPr txBox="1">
            <a:spLocks noGrp="1"/>
          </p:cNvSpPr>
          <p:nvPr>
            <p:ph type="title"/>
          </p:nvPr>
        </p:nvSpPr>
        <p:spPr>
          <a:xfrm>
            <a:off x="838200" y="162792"/>
            <a:ext cx="99684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Export/Import Restrictions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D42538E2-026D-4B15-ABDE-78ABF46240E3}"/>
              </a:ext>
            </a:extLst>
          </p:cNvPr>
          <p:cNvSpPr>
            <a:spLocks noGrp="1"/>
          </p:cNvSpPr>
          <p:nvPr>
            <p:ph type="ftr" sz="quarter" idx="11"/>
          </p:nvPr>
        </p:nvSpPr>
        <p:spPr/>
        <p:txBody>
          <a:bodyPr/>
          <a:lstStyle/>
          <a:p>
            <a:endParaRPr lang="en-US"/>
          </a:p>
        </p:txBody>
      </p:sp>
      <p:sp>
        <p:nvSpPr>
          <p:cNvPr id="707" name="Google Shape;707;p97"/>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94</a:t>
            </a:fld>
            <a:endParaRPr kern="0">
              <a:solidFill>
                <a:srgbClr val="000000"/>
              </a:solidFill>
            </a:endParaRPr>
          </a:p>
        </p:txBody>
      </p:sp>
      <p:sp>
        <p:nvSpPr>
          <p:cNvPr id="708" name="Google Shape;708;p97"/>
          <p:cNvSpPr txBox="1">
            <a:spLocks noGrp="1"/>
          </p:cNvSpPr>
          <p:nvPr>
            <p:ph type="body" idx="4294967295"/>
          </p:nvPr>
        </p:nvSpPr>
        <p:spPr>
          <a:xfrm>
            <a:off x="509450" y="1489075"/>
            <a:ext cx="7904299" cy="3327400"/>
          </a:xfrm>
          <a:prstGeom prst="rect">
            <a:avLst/>
          </a:prstGeom>
          <a:noFill/>
          <a:ln>
            <a:noFill/>
          </a:ln>
        </p:spPr>
        <p:txBody>
          <a:bodyPr spcFirstLastPara="1" wrap="square" lIns="100767" tIns="50367" rIns="100767" bIns="50367" anchor="t" anchorCtr="0">
            <a:noAutofit/>
          </a:bodyPr>
          <a:lstStyle/>
          <a:p>
            <a:pPr marL="372524" indent="-304792">
              <a:lnSpc>
                <a:spcPct val="115000"/>
              </a:lnSpc>
              <a:buClr>
                <a:schemeClr val="dk1"/>
              </a:buClr>
              <a:buSzPts val="1800"/>
              <a:buFont typeface="Assistant"/>
              <a:buChar char="●"/>
            </a:pPr>
            <a:r>
              <a:rPr lang="en" sz="2400" dirty="0">
                <a:solidFill>
                  <a:schemeClr val="dk1"/>
                </a:solidFill>
                <a:latin typeface="Assistant"/>
                <a:ea typeface="Assistant"/>
                <a:cs typeface="Assistant"/>
                <a:sym typeface="Assistant"/>
              </a:rPr>
              <a:t>Export restriction</a:t>
            </a:r>
            <a:endParaRPr sz="1600" dirty="0"/>
          </a:p>
          <a:p>
            <a:pPr marL="677316" lvl="1" indent="-262460">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WASSENAAR Agreement makes it illegal to export munitions to terrorist sponsored nations</a:t>
            </a:r>
            <a:endParaRPr sz="1600" dirty="0"/>
          </a:p>
          <a:p>
            <a:pPr marL="677316" lvl="1" indent="-262460">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Exporting of cryptographic software is allowed to non-government end-users of other countries</a:t>
            </a:r>
            <a:endParaRPr sz="1600" dirty="0"/>
          </a:p>
          <a:p>
            <a:pPr marL="677316" lvl="1" indent="-262460">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No exporting of strong encryption software to terrorists states</a:t>
            </a:r>
            <a:endParaRPr sz="1600" dirty="0"/>
          </a:p>
          <a:p>
            <a:pPr marL="372524" indent="-304792">
              <a:lnSpc>
                <a:spcPct val="115000"/>
              </a:lnSpc>
              <a:buClr>
                <a:schemeClr val="dk1"/>
              </a:buClr>
              <a:buSzPts val="1800"/>
              <a:buFont typeface="Assistant"/>
              <a:buChar char="●"/>
            </a:pPr>
            <a:r>
              <a:rPr lang="en" sz="2400" dirty="0">
                <a:solidFill>
                  <a:schemeClr val="dk1"/>
                </a:solidFill>
                <a:latin typeface="Assistant"/>
                <a:ea typeface="Assistant"/>
                <a:cs typeface="Assistant"/>
                <a:sym typeface="Assistant"/>
              </a:rPr>
              <a:t>Import restriction</a:t>
            </a:r>
            <a:endParaRPr sz="1600" dirty="0"/>
          </a:p>
          <a:p>
            <a:pPr marL="677316" lvl="1" indent="-262460">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In many countries, the import of cryptographic tools with strong encryption requires a copy of the private keys be provided to law enforcement</a:t>
            </a:r>
            <a:endParaRPr sz="1600" dirty="0"/>
          </a:p>
          <a:p>
            <a:pPr marL="677316" lvl="1" indent="-262460">
              <a:lnSpc>
                <a:spcPct val="115000"/>
              </a:lnSpc>
              <a:spcBef>
                <a:spcPts val="400"/>
              </a:spcBef>
              <a:spcAft>
                <a:spcPts val="2133"/>
              </a:spcAft>
              <a:buClr>
                <a:schemeClr val="dk1"/>
              </a:buClr>
              <a:buSzPts val="1500"/>
              <a:buFont typeface="Assistant"/>
              <a:buChar char="○"/>
            </a:pPr>
            <a:r>
              <a:rPr lang="en" sz="2000" dirty="0">
                <a:solidFill>
                  <a:schemeClr val="dk1"/>
                </a:solidFill>
                <a:latin typeface="Assistant"/>
                <a:ea typeface="Assistant"/>
                <a:cs typeface="Assistant"/>
                <a:sym typeface="Assistant"/>
              </a:rPr>
              <a:t>US Safe Harbor Laws</a:t>
            </a:r>
            <a:endParaRPr sz="1600" dirty="0"/>
          </a:p>
        </p:txBody>
      </p:sp>
    </p:spTree>
    <p:extLst>
      <p:ext uri="{BB962C8B-B14F-4D97-AF65-F5344CB8AC3E}">
        <p14:creationId xmlns:p14="http://schemas.microsoft.com/office/powerpoint/2010/main" val="109233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8"/>
          <p:cNvSpPr txBox="1">
            <a:spLocks noGrp="1"/>
          </p:cNvSpPr>
          <p:nvPr>
            <p:ph type="title"/>
          </p:nvPr>
        </p:nvSpPr>
        <p:spPr>
          <a:xfrm>
            <a:off x="933460" y="154223"/>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Privacy Issues – Employee Monitoring</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84ED3ACC-A7F8-4B6A-8E50-3EDA46CDAC5C}"/>
              </a:ext>
            </a:extLst>
          </p:cNvPr>
          <p:cNvSpPr>
            <a:spLocks noGrp="1"/>
          </p:cNvSpPr>
          <p:nvPr>
            <p:ph type="ftr" sz="quarter" idx="11"/>
          </p:nvPr>
        </p:nvSpPr>
        <p:spPr/>
        <p:txBody>
          <a:bodyPr/>
          <a:lstStyle/>
          <a:p>
            <a:endParaRPr lang="en-US"/>
          </a:p>
        </p:txBody>
      </p:sp>
      <p:sp>
        <p:nvSpPr>
          <p:cNvPr id="715" name="Google Shape;715;p98"/>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95</a:t>
            </a:fld>
            <a:endParaRPr kern="0">
              <a:solidFill>
                <a:srgbClr val="000000"/>
              </a:solidFill>
            </a:endParaRPr>
          </a:p>
        </p:txBody>
      </p:sp>
      <p:sp>
        <p:nvSpPr>
          <p:cNvPr id="716" name="Google Shape;716;p98"/>
          <p:cNvSpPr txBox="1">
            <a:spLocks noGrp="1"/>
          </p:cNvSpPr>
          <p:nvPr>
            <p:ph type="body" idx="4294967295"/>
          </p:nvPr>
        </p:nvSpPr>
        <p:spPr>
          <a:xfrm>
            <a:off x="868680" y="1765300"/>
            <a:ext cx="4603750" cy="3327400"/>
          </a:xfrm>
          <a:prstGeom prst="rect">
            <a:avLst/>
          </a:prstGeom>
          <a:noFill/>
          <a:ln>
            <a:noFill/>
          </a:ln>
        </p:spPr>
        <p:txBody>
          <a:bodyPr spcFirstLastPara="1" wrap="square" lIns="100767" tIns="50367" rIns="100767" bIns="50367" anchor="t" anchorCtr="0">
            <a:noAutofit/>
          </a:bodyPr>
          <a:lstStyle/>
          <a:p>
            <a:pPr marL="372524" indent="-279393">
              <a:lnSpc>
                <a:spcPct val="115000"/>
              </a:lnSpc>
              <a:buClr>
                <a:schemeClr val="dk1"/>
              </a:buClr>
              <a:buSzPts val="1500"/>
              <a:buFont typeface="Assistant"/>
              <a:buChar char="●"/>
            </a:pPr>
            <a:r>
              <a:rPr lang="en" sz="2400" dirty="0">
                <a:solidFill>
                  <a:schemeClr val="dk1"/>
                </a:solidFill>
                <a:latin typeface="Assistant"/>
                <a:ea typeface="Assistant"/>
                <a:cs typeface="Assistant"/>
                <a:sym typeface="Assistant"/>
              </a:rPr>
              <a:t>Local labor laws related to privacy cannot be violated</a:t>
            </a:r>
            <a:endParaRPr sz="2400" dirty="0">
              <a:solidFill>
                <a:schemeClr val="dk1"/>
              </a:solidFill>
              <a:latin typeface="Assistant"/>
              <a:ea typeface="Assistant"/>
              <a:cs typeface="Assistant"/>
              <a:sym typeface="Assistant"/>
            </a:endParaRPr>
          </a:p>
          <a:p>
            <a:pPr marL="372524" indent="-279393">
              <a:lnSpc>
                <a:spcPct val="115000"/>
              </a:lnSpc>
              <a:buClr>
                <a:schemeClr val="dk1"/>
              </a:buClr>
              <a:buSzPts val="1500"/>
              <a:buFont typeface="Assistant"/>
              <a:buChar char="●"/>
            </a:pPr>
            <a:r>
              <a:rPr lang="en" sz="2400" dirty="0">
                <a:solidFill>
                  <a:schemeClr val="dk1"/>
                </a:solidFill>
                <a:latin typeface="Assistant"/>
                <a:ea typeface="Assistant"/>
                <a:cs typeface="Assistant"/>
                <a:sym typeface="Assistant"/>
              </a:rPr>
              <a:t>Be mindful of the reasonable expectation of privacy (REP)</a:t>
            </a:r>
            <a:endParaRPr sz="1600" dirty="0"/>
          </a:p>
          <a:p>
            <a:pPr marL="677316" lvl="1" indent="-262460">
              <a:lnSpc>
                <a:spcPct val="115000"/>
              </a:lnSpc>
              <a:spcBef>
                <a:spcPts val="400"/>
              </a:spcBef>
              <a:buClr>
                <a:schemeClr val="dk1"/>
              </a:buClr>
              <a:buSzPts val="1500"/>
              <a:buFont typeface="Assistant"/>
              <a:buChar char="○"/>
            </a:pPr>
            <a:r>
              <a:rPr lang="en" sz="2000" dirty="0">
                <a:solidFill>
                  <a:schemeClr val="dk1"/>
                </a:solidFill>
                <a:latin typeface="Assistant"/>
                <a:ea typeface="Assistant"/>
                <a:cs typeface="Assistant"/>
                <a:sym typeface="Assistant"/>
              </a:rPr>
              <a:t>Gain an employee waiver by signature  on policies, etc.</a:t>
            </a:r>
            <a:endParaRPr sz="1600" dirty="0"/>
          </a:p>
        </p:txBody>
      </p:sp>
      <p:sp>
        <p:nvSpPr>
          <p:cNvPr id="717" name="Google Shape;717;p98"/>
          <p:cNvSpPr txBox="1"/>
          <p:nvPr/>
        </p:nvSpPr>
        <p:spPr>
          <a:xfrm>
            <a:off x="6096000" y="1353400"/>
            <a:ext cx="4840800" cy="4660000"/>
          </a:xfrm>
          <a:prstGeom prst="rect">
            <a:avLst/>
          </a:prstGeom>
          <a:noFill/>
          <a:ln>
            <a:noFill/>
          </a:ln>
        </p:spPr>
        <p:txBody>
          <a:bodyPr spcFirstLastPara="1" wrap="square" lIns="121900" tIns="121900" rIns="121900" bIns="121900" anchor="t" anchorCtr="0">
            <a:noAutofit/>
          </a:bodyPr>
          <a:lstStyle/>
          <a:p>
            <a:pPr marL="372524" indent="-279393" defTabSz="1219170">
              <a:lnSpc>
                <a:spcPct val="115000"/>
              </a:lnSpc>
              <a:spcBef>
                <a:spcPts val="933"/>
              </a:spcBef>
              <a:buClr>
                <a:srgbClr val="000000"/>
              </a:buClr>
              <a:buSzPts val="1500"/>
              <a:buFont typeface="Assistant"/>
              <a:buChar char="●"/>
            </a:pPr>
            <a:r>
              <a:rPr lang="en" sz="2400" kern="0">
                <a:solidFill>
                  <a:srgbClr val="000000"/>
                </a:solidFill>
                <a:latin typeface="Assistant"/>
                <a:ea typeface="Assistant"/>
                <a:cs typeface="Assistant"/>
                <a:sym typeface="Assistant"/>
              </a:rPr>
              <a:t>Notify of monitoring that may be used, or do not monitor the employees at all</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Banner and security awareness</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Ensure that monitoring is lawful </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Do not target individuals in monitoring</a:t>
            </a:r>
            <a:br>
              <a:rPr lang="en" sz="2000" kern="0">
                <a:solidFill>
                  <a:srgbClr val="000000"/>
                </a:solidFill>
                <a:latin typeface="Assistant"/>
                <a:ea typeface="Assistant"/>
                <a:cs typeface="Assistant"/>
                <a:sym typeface="Assistant"/>
              </a:rPr>
            </a:br>
            <a:endParaRPr sz="2000" kern="0">
              <a:solidFill>
                <a:srgbClr val="000000"/>
              </a:solidFill>
              <a:latin typeface="Assistant"/>
              <a:ea typeface="Assistant"/>
              <a:cs typeface="Assistant"/>
              <a:sym typeface="Assistant"/>
            </a:endParaRPr>
          </a:p>
          <a:p>
            <a:pPr marL="372524" indent="-279393" defTabSz="1219170">
              <a:lnSpc>
                <a:spcPct val="115000"/>
              </a:lnSpc>
              <a:spcBef>
                <a:spcPts val="933"/>
              </a:spcBef>
              <a:buClr>
                <a:srgbClr val="000000"/>
              </a:buClr>
              <a:buSzPts val="1500"/>
              <a:buFont typeface="Assistant"/>
              <a:buChar char="●"/>
            </a:pPr>
            <a:r>
              <a:rPr lang="en" sz="2400" kern="0">
                <a:solidFill>
                  <a:srgbClr val="000000"/>
                </a:solidFill>
                <a:latin typeface="Assistant"/>
                <a:ea typeface="Assistant"/>
                <a:cs typeface="Assistant"/>
                <a:sym typeface="Assistant"/>
              </a:rPr>
              <a:t>Monitor work-related events:</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Keystroke, Cameras, Badges, Telephone, E-mail</a:t>
            </a:r>
            <a:endParaRPr sz="1600" kern="0">
              <a:solidFill>
                <a:srgbClr val="161B25"/>
              </a:solidFill>
              <a:latin typeface="Assistant SemiBold"/>
              <a:ea typeface="Assistant SemiBold"/>
              <a:cs typeface="Assistant SemiBold"/>
              <a:sym typeface="Assistant SemiBold"/>
            </a:endParaRPr>
          </a:p>
          <a:p>
            <a:pPr defTabSz="1219170">
              <a:spcBef>
                <a:spcPts val="2133"/>
              </a:spcBef>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6915785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9"/>
          <p:cNvSpPr txBox="1">
            <a:spLocks noGrp="1"/>
          </p:cNvSpPr>
          <p:nvPr>
            <p:ph type="title"/>
          </p:nvPr>
        </p:nvSpPr>
        <p:spPr>
          <a:xfrm>
            <a:off x="1033003" y="449707"/>
            <a:ext cx="10515600" cy="1325600"/>
          </a:xfrm>
          <a:prstGeom prst="rect">
            <a:avLst/>
          </a:prstGeom>
          <a:noFill/>
          <a:ln>
            <a:noFill/>
          </a:ln>
        </p:spPr>
        <p:txBody>
          <a:bodyPr spcFirstLastPara="1" wrap="square" lIns="100767" tIns="50367" rIns="100767" bIns="50367" anchor="ctr" anchorCtr="0">
            <a:noAutofit/>
          </a:bodyPr>
          <a:lstStyle/>
          <a:p>
            <a:pPr algn="l">
              <a:buSzPts val="2600"/>
            </a:pPr>
            <a:r>
              <a:rPr lang="en" sz="3200" dirty="0">
                <a:latin typeface="Assistant"/>
                <a:ea typeface="Assistant"/>
                <a:cs typeface="Assistant"/>
                <a:sym typeface="Assistant"/>
              </a:rPr>
              <a:t>HIPAA (Health Insurance Portability and Accountability Act)</a:t>
            </a:r>
            <a:endParaRPr sz="32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815BCBDF-05DF-440F-B5D7-C35DCDA2F82E}"/>
              </a:ext>
            </a:extLst>
          </p:cNvPr>
          <p:cNvSpPr>
            <a:spLocks noGrp="1"/>
          </p:cNvSpPr>
          <p:nvPr>
            <p:ph type="ftr" sz="quarter" idx="11"/>
          </p:nvPr>
        </p:nvSpPr>
        <p:spPr/>
        <p:txBody>
          <a:bodyPr/>
          <a:lstStyle/>
          <a:p>
            <a:endParaRPr lang="en-US"/>
          </a:p>
        </p:txBody>
      </p:sp>
      <p:sp>
        <p:nvSpPr>
          <p:cNvPr id="724" name="Google Shape;724;p99"/>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96</a:t>
            </a:fld>
            <a:endParaRPr kern="0">
              <a:solidFill>
                <a:srgbClr val="000000"/>
              </a:solidFill>
            </a:endParaRPr>
          </a:p>
        </p:txBody>
      </p:sp>
      <p:sp>
        <p:nvSpPr>
          <p:cNvPr id="725" name="Google Shape;725;p99"/>
          <p:cNvSpPr txBox="1">
            <a:spLocks noGrp="1"/>
          </p:cNvSpPr>
          <p:nvPr>
            <p:ph type="body" idx="4294967295"/>
          </p:nvPr>
        </p:nvSpPr>
        <p:spPr>
          <a:xfrm>
            <a:off x="508819" y="1775307"/>
            <a:ext cx="7772400" cy="2908300"/>
          </a:xfrm>
          <a:prstGeom prst="rect">
            <a:avLst/>
          </a:prstGeom>
          <a:noFill/>
          <a:ln>
            <a:noFill/>
          </a:ln>
        </p:spPr>
        <p:txBody>
          <a:bodyPr spcFirstLastPara="1" wrap="square" lIns="100767" tIns="50367" rIns="100767" bIns="50367" anchor="t" anchorCtr="0">
            <a:noAutofit/>
          </a:bodyPr>
          <a:lstStyle/>
          <a:p>
            <a:pPr marL="609585" indent="-431789">
              <a:lnSpc>
                <a:spcPct val="90000"/>
              </a:lnSpc>
              <a:buClr>
                <a:schemeClr val="dk1"/>
              </a:buClr>
              <a:buSzPts val="1500"/>
              <a:buFont typeface="Assistant"/>
              <a:buChar char="●"/>
            </a:pPr>
            <a:r>
              <a:rPr lang="en" sz="2667" dirty="0">
                <a:solidFill>
                  <a:schemeClr val="dk1"/>
                </a:solidFill>
                <a:latin typeface="Assistant"/>
                <a:ea typeface="Assistant"/>
                <a:cs typeface="Assistant"/>
                <a:sym typeface="Assistant"/>
              </a:rPr>
              <a:t>Applies to </a:t>
            </a:r>
            <a:endParaRPr sz="2667" dirty="0"/>
          </a:p>
          <a:p>
            <a:pPr marL="1219170" lvl="1" indent="-431789">
              <a:lnSpc>
                <a:spcPct val="90000"/>
              </a:lnSpc>
              <a:spcBef>
                <a:spcPts val="0"/>
              </a:spcBef>
              <a:buClr>
                <a:schemeClr val="dk1"/>
              </a:buClr>
              <a:buSzPts val="1500"/>
              <a:buFont typeface="Assistant"/>
              <a:buChar char="○"/>
            </a:pPr>
            <a:r>
              <a:rPr lang="en" sz="2400" dirty="0">
                <a:solidFill>
                  <a:schemeClr val="dk1"/>
                </a:solidFill>
                <a:latin typeface="Assistant"/>
                <a:ea typeface="Assistant"/>
                <a:cs typeface="Assistant"/>
                <a:sym typeface="Assistant"/>
              </a:rPr>
              <a:t>Health Insurers</a:t>
            </a:r>
            <a:endParaRPr sz="2400" dirty="0"/>
          </a:p>
          <a:p>
            <a:pPr marL="1219170" lvl="1" indent="-431789">
              <a:lnSpc>
                <a:spcPct val="90000"/>
              </a:lnSpc>
              <a:spcBef>
                <a:spcPts val="0"/>
              </a:spcBef>
              <a:buClr>
                <a:schemeClr val="dk1"/>
              </a:buClr>
              <a:buSzPts val="1500"/>
              <a:buFont typeface="Assistant"/>
              <a:buChar char="○"/>
            </a:pPr>
            <a:r>
              <a:rPr lang="en" sz="2400" dirty="0">
                <a:solidFill>
                  <a:schemeClr val="dk1"/>
                </a:solidFill>
                <a:latin typeface="Assistant"/>
                <a:ea typeface="Assistant"/>
                <a:cs typeface="Assistant"/>
                <a:sym typeface="Assistant"/>
              </a:rPr>
              <a:t>Health Providers</a:t>
            </a:r>
            <a:endParaRPr sz="2400" dirty="0"/>
          </a:p>
          <a:p>
            <a:pPr marL="1219170" lvl="1" indent="-431789">
              <a:lnSpc>
                <a:spcPct val="90000"/>
              </a:lnSpc>
              <a:spcBef>
                <a:spcPts val="0"/>
              </a:spcBef>
              <a:buClr>
                <a:schemeClr val="dk1"/>
              </a:buClr>
              <a:buSzPts val="1500"/>
              <a:buFont typeface="Assistant"/>
              <a:buChar char="○"/>
            </a:pPr>
            <a:r>
              <a:rPr lang="en" sz="2400" dirty="0">
                <a:solidFill>
                  <a:schemeClr val="dk1"/>
                </a:solidFill>
                <a:latin typeface="Assistant"/>
                <a:ea typeface="Assistant"/>
                <a:cs typeface="Assistant"/>
                <a:sym typeface="Assistant"/>
              </a:rPr>
              <a:t>Health care clearinghouses (claim processing agencies)</a:t>
            </a:r>
            <a:endParaRPr sz="2400" dirty="0"/>
          </a:p>
          <a:p>
            <a:pPr marL="1219170" lvl="1" indent="-431789">
              <a:lnSpc>
                <a:spcPct val="90000"/>
              </a:lnSpc>
              <a:spcBef>
                <a:spcPts val="0"/>
              </a:spcBef>
              <a:buClr>
                <a:schemeClr val="dk1"/>
              </a:buClr>
              <a:buSzPts val="1500"/>
              <a:buFont typeface="Assistant"/>
              <a:buChar char="○"/>
            </a:pPr>
            <a:r>
              <a:rPr lang="en" sz="2400" dirty="0">
                <a:solidFill>
                  <a:schemeClr val="dk1"/>
                </a:solidFill>
                <a:latin typeface="Assistant"/>
                <a:ea typeface="Assistant"/>
                <a:cs typeface="Assistant"/>
                <a:sym typeface="Assistant"/>
              </a:rPr>
              <a:t>As of 2009, covered entities must disclose security breaches regarding personal information</a:t>
            </a:r>
            <a:endParaRPr sz="2400" dirty="0">
              <a:solidFill>
                <a:schemeClr val="dk1"/>
              </a:solidFill>
              <a:latin typeface="Assistant"/>
              <a:ea typeface="Assistant"/>
              <a:cs typeface="Assistant"/>
              <a:sym typeface="Assistant"/>
            </a:endParaRPr>
          </a:p>
          <a:p>
            <a:pPr marL="609585" indent="-457189">
              <a:lnSpc>
                <a:spcPct val="90000"/>
              </a:lnSpc>
              <a:buClr>
                <a:schemeClr val="dk1"/>
              </a:buClr>
              <a:buSzPts val="1800"/>
              <a:buFont typeface="Assistant"/>
              <a:buChar char="●"/>
            </a:pPr>
            <a:r>
              <a:rPr lang="en" sz="2400" dirty="0">
                <a:solidFill>
                  <a:schemeClr val="dk1"/>
                </a:solidFill>
                <a:latin typeface="Assistant"/>
                <a:ea typeface="Assistant"/>
                <a:cs typeface="Assistant"/>
                <a:sym typeface="Assistant"/>
              </a:rPr>
              <a:t>Liabilities cannot be outsourced</a:t>
            </a:r>
            <a:endParaRPr sz="2400" dirty="0">
              <a:solidFill>
                <a:schemeClr val="dk1"/>
              </a:solidFill>
              <a:latin typeface="Assistant"/>
              <a:ea typeface="Assistant"/>
              <a:cs typeface="Assistant"/>
              <a:sym typeface="Assistant"/>
            </a:endParaRPr>
          </a:p>
        </p:txBody>
      </p:sp>
    </p:spTree>
    <p:extLst>
      <p:ext uri="{BB962C8B-B14F-4D97-AF65-F5344CB8AC3E}">
        <p14:creationId xmlns:p14="http://schemas.microsoft.com/office/powerpoint/2010/main" val="29272108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0"/>
          <p:cNvSpPr txBox="1">
            <a:spLocks noGrp="1"/>
          </p:cNvSpPr>
          <p:nvPr>
            <p:ph type="title"/>
          </p:nvPr>
        </p:nvSpPr>
        <p:spPr>
          <a:xfrm>
            <a:off x="838200" y="584083"/>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Gramm-Leach-Bliley Financial Services Modernization Act</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BFE638BD-B080-4278-9370-E0ABA3E33643}"/>
              </a:ext>
            </a:extLst>
          </p:cNvPr>
          <p:cNvSpPr>
            <a:spLocks noGrp="1"/>
          </p:cNvSpPr>
          <p:nvPr>
            <p:ph type="ftr" sz="quarter" idx="11"/>
          </p:nvPr>
        </p:nvSpPr>
        <p:spPr/>
        <p:txBody>
          <a:bodyPr/>
          <a:lstStyle/>
          <a:p>
            <a:endParaRPr lang="en-US"/>
          </a:p>
        </p:txBody>
      </p:sp>
      <p:sp>
        <p:nvSpPr>
          <p:cNvPr id="732" name="Google Shape;732;p100"/>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97</a:t>
            </a:fld>
            <a:endParaRPr kern="0">
              <a:solidFill>
                <a:srgbClr val="000000"/>
              </a:solidFill>
            </a:endParaRPr>
          </a:p>
        </p:txBody>
      </p:sp>
      <p:sp>
        <p:nvSpPr>
          <p:cNvPr id="733" name="Google Shape;733;p100"/>
          <p:cNvSpPr txBox="1">
            <a:spLocks noGrp="1"/>
          </p:cNvSpPr>
          <p:nvPr>
            <p:ph type="body" idx="4294967295"/>
          </p:nvPr>
        </p:nvSpPr>
        <p:spPr>
          <a:xfrm>
            <a:off x="530942" y="1909683"/>
            <a:ext cx="9367838" cy="4370387"/>
          </a:xfrm>
          <a:prstGeom prst="rect">
            <a:avLst/>
          </a:prstGeom>
          <a:noFill/>
          <a:ln>
            <a:noFill/>
          </a:ln>
        </p:spPr>
        <p:txBody>
          <a:bodyPr spcFirstLastPara="1" wrap="square" lIns="100767" tIns="50367" rIns="100767" bIns="50367" anchor="t" anchorCtr="0">
            <a:noAutofit/>
          </a:bodyPr>
          <a:lstStyle/>
          <a:p>
            <a:pPr marL="372524" indent="-313259">
              <a:lnSpc>
                <a:spcPct val="90000"/>
              </a:lnSpc>
              <a:buClr>
                <a:schemeClr val="dk1"/>
              </a:buClr>
              <a:buSzPts val="1900"/>
              <a:buFont typeface="Assistant"/>
              <a:buChar char="●"/>
            </a:pPr>
            <a:r>
              <a:rPr lang="en" sz="2533" dirty="0">
                <a:solidFill>
                  <a:schemeClr val="dk1"/>
                </a:solidFill>
                <a:latin typeface="Assistant"/>
                <a:ea typeface="Assistant"/>
                <a:cs typeface="Assistant"/>
                <a:sym typeface="Assistant"/>
              </a:rPr>
              <a:t>Known as GLBA</a:t>
            </a:r>
            <a:endParaRPr sz="1600" dirty="0"/>
          </a:p>
          <a:p>
            <a:pPr marL="372524" indent="-313259">
              <a:lnSpc>
                <a:spcPct val="90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Requires financial agencies to better protect customer’s PII (Personally Identifiable Information)</a:t>
            </a:r>
            <a:endParaRPr sz="1600" dirty="0"/>
          </a:p>
          <a:p>
            <a:pPr marL="372524" indent="-313259">
              <a:lnSpc>
                <a:spcPct val="90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Three Rules:</a:t>
            </a:r>
            <a:endParaRPr sz="1600" dirty="0"/>
          </a:p>
          <a:p>
            <a:pPr marL="677316" lvl="1" indent="-253994">
              <a:lnSpc>
                <a:spcPct val="90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Financial Privacy rule-Requires financial institutions to provide information to customers regarding how PII is protected</a:t>
            </a:r>
            <a:endParaRPr sz="1600" dirty="0"/>
          </a:p>
          <a:p>
            <a:pPr marL="677316" lvl="1" indent="-253994">
              <a:lnSpc>
                <a:spcPct val="90000"/>
              </a:lnSpc>
              <a:spcBef>
                <a:spcPts val="400"/>
              </a:spcBef>
              <a:buClr>
                <a:schemeClr val="dk1"/>
              </a:buClr>
              <a:buSzPts val="1600"/>
              <a:buFont typeface="Assistant"/>
              <a:buChar char="○"/>
            </a:pPr>
            <a:r>
              <a:rPr lang="en" sz="2133" dirty="0">
                <a:solidFill>
                  <a:schemeClr val="dk1"/>
                </a:solidFill>
                <a:latin typeface="Assistant"/>
                <a:ea typeface="Assistant"/>
                <a:cs typeface="Assistant"/>
                <a:sym typeface="Assistant"/>
              </a:rPr>
              <a:t>Safeguards Rule-Requires each financial institution to have a formal written security plan detailing how customer PII will be safeguarded</a:t>
            </a:r>
            <a:endParaRPr sz="1600" dirty="0"/>
          </a:p>
          <a:p>
            <a:pPr marL="677316" lvl="1" indent="-253994">
              <a:lnSpc>
                <a:spcPct val="90000"/>
              </a:lnSpc>
              <a:spcBef>
                <a:spcPts val="400"/>
              </a:spcBef>
              <a:spcAft>
                <a:spcPts val="2133"/>
              </a:spcAft>
              <a:buClr>
                <a:schemeClr val="dk1"/>
              </a:buClr>
              <a:buSzPts val="1600"/>
              <a:buFont typeface="Assistant"/>
              <a:buChar char="○"/>
            </a:pPr>
            <a:r>
              <a:rPr lang="en" sz="2133" dirty="0">
                <a:solidFill>
                  <a:schemeClr val="dk1"/>
                </a:solidFill>
                <a:latin typeface="Assistant"/>
                <a:ea typeface="Assistant"/>
                <a:cs typeface="Assistant"/>
                <a:sym typeface="Assistant"/>
              </a:rPr>
              <a:t>Pretexting Protection-Addresses social engineering and requires methods be in place to limit information that can be obtained by this type of attack</a:t>
            </a:r>
            <a:endParaRPr sz="1600" dirty="0"/>
          </a:p>
        </p:txBody>
      </p:sp>
    </p:spTree>
    <p:extLst>
      <p:ext uri="{BB962C8B-B14F-4D97-AF65-F5344CB8AC3E}">
        <p14:creationId xmlns:p14="http://schemas.microsoft.com/office/powerpoint/2010/main" val="2850206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01"/>
          <p:cNvSpPr txBox="1">
            <a:spLocks noGrp="1"/>
          </p:cNvSpPr>
          <p:nvPr>
            <p:ph type="title"/>
          </p:nvPr>
        </p:nvSpPr>
        <p:spPr>
          <a:xfrm>
            <a:off x="1109467" y="403795"/>
            <a:ext cx="10515600" cy="1325600"/>
          </a:xfrm>
          <a:prstGeom prst="rect">
            <a:avLst/>
          </a:prstGeom>
          <a:noFill/>
          <a:ln>
            <a:noFill/>
          </a:ln>
        </p:spPr>
        <p:txBody>
          <a:bodyPr spcFirstLastPara="1" wrap="square" lIns="100767" tIns="50367" rIns="100767" bIns="50367" anchor="ctr" anchorCtr="0">
            <a:noAutofit/>
          </a:bodyPr>
          <a:lstStyle/>
          <a:p>
            <a:r>
              <a:rPr lang="en" dirty="0">
                <a:latin typeface="Assistant"/>
                <a:ea typeface="Assistant"/>
                <a:cs typeface="Assistant"/>
                <a:sym typeface="Assistant"/>
              </a:rPr>
              <a:t>PCI DSS (Payment Card Industry Data Security Standard)</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3FA68521-36B7-4357-8A0F-085A6AA21C4B}"/>
              </a:ext>
            </a:extLst>
          </p:cNvPr>
          <p:cNvSpPr>
            <a:spLocks noGrp="1"/>
          </p:cNvSpPr>
          <p:nvPr>
            <p:ph type="ftr" sz="quarter" idx="11"/>
          </p:nvPr>
        </p:nvSpPr>
        <p:spPr/>
        <p:txBody>
          <a:bodyPr/>
          <a:lstStyle/>
          <a:p>
            <a:endParaRPr lang="en-US"/>
          </a:p>
        </p:txBody>
      </p:sp>
      <p:sp>
        <p:nvSpPr>
          <p:cNvPr id="740" name="Google Shape;740;p101"/>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98</a:t>
            </a:fld>
            <a:endParaRPr kern="0">
              <a:solidFill>
                <a:srgbClr val="000000"/>
              </a:solidFill>
            </a:endParaRPr>
          </a:p>
        </p:txBody>
      </p:sp>
      <p:sp>
        <p:nvSpPr>
          <p:cNvPr id="741" name="Google Shape;741;p101"/>
          <p:cNvSpPr txBox="1">
            <a:spLocks noGrp="1"/>
          </p:cNvSpPr>
          <p:nvPr>
            <p:ph type="body" idx="4294967295"/>
          </p:nvPr>
        </p:nvSpPr>
        <p:spPr>
          <a:xfrm>
            <a:off x="700548" y="1877604"/>
            <a:ext cx="8154988" cy="3371850"/>
          </a:xfrm>
          <a:prstGeom prst="rect">
            <a:avLst/>
          </a:prstGeom>
          <a:noFill/>
          <a:ln>
            <a:noFill/>
          </a:ln>
        </p:spPr>
        <p:txBody>
          <a:bodyPr spcFirstLastPara="1" wrap="square" lIns="100767" tIns="50367" rIns="100767" bIns="50367" anchor="t" anchorCtr="0">
            <a:noAutofit/>
          </a:bodyPr>
          <a:lstStyle/>
          <a:p>
            <a:pPr marL="372524" indent="-313259">
              <a:lnSpc>
                <a:spcPct val="80000"/>
              </a:lnSpc>
              <a:buClr>
                <a:schemeClr val="dk1"/>
              </a:buClr>
              <a:buSzPts val="1900"/>
              <a:buFont typeface="Assistant"/>
              <a:buChar char="●"/>
            </a:pPr>
            <a:r>
              <a:rPr lang="en" sz="2533" dirty="0">
                <a:solidFill>
                  <a:schemeClr val="dk1"/>
                </a:solidFill>
                <a:latin typeface="Assistant"/>
                <a:ea typeface="Assistant"/>
                <a:cs typeface="Assistant"/>
                <a:sym typeface="Assistant"/>
              </a:rPr>
              <a:t>Not a legal mandate</a:t>
            </a:r>
            <a:endParaRPr sz="1600" dirty="0"/>
          </a:p>
          <a:p>
            <a:pPr marL="372524" indent="-313259">
              <a:lnSpc>
                <a:spcPct val="80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Payment Card Industry self-regulates its own security standards</a:t>
            </a:r>
            <a:endParaRPr sz="1600" dirty="0"/>
          </a:p>
          <a:p>
            <a:pPr marL="372524" indent="-313259">
              <a:lnSpc>
                <a:spcPct val="80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Applies to any business worldwide that transmits, processes or stores payment card  transactions to conduct business with customers</a:t>
            </a:r>
            <a:endParaRPr sz="1600" dirty="0"/>
          </a:p>
          <a:p>
            <a:pPr marL="372524" indent="-313259">
              <a:lnSpc>
                <a:spcPct val="80000"/>
              </a:lnSpc>
              <a:spcBef>
                <a:spcPts val="933"/>
              </a:spcBef>
              <a:buClr>
                <a:schemeClr val="dk1"/>
              </a:buClr>
              <a:buSzPts val="1900"/>
              <a:buFont typeface="Assistant"/>
              <a:buChar char="●"/>
            </a:pPr>
            <a:r>
              <a:rPr lang="en" sz="2533" dirty="0">
                <a:solidFill>
                  <a:schemeClr val="dk1"/>
                </a:solidFill>
                <a:latin typeface="Assistant"/>
                <a:ea typeface="Assistant"/>
                <a:cs typeface="Assistant"/>
                <a:sym typeface="Assistant"/>
              </a:rPr>
              <a:t>Compliance is enforced by the payment card vendor </a:t>
            </a:r>
            <a:endParaRPr sz="1600" dirty="0"/>
          </a:p>
          <a:p>
            <a:pPr marL="372524" indent="-313259">
              <a:lnSpc>
                <a:spcPct val="80000"/>
              </a:lnSpc>
              <a:spcBef>
                <a:spcPts val="933"/>
              </a:spcBef>
              <a:spcAft>
                <a:spcPts val="2133"/>
              </a:spcAft>
              <a:buClr>
                <a:schemeClr val="dk1"/>
              </a:buClr>
              <a:buSzPts val="1900"/>
              <a:buFont typeface="Assistant"/>
              <a:buChar char="●"/>
            </a:pPr>
            <a:r>
              <a:rPr lang="en" sz="2533" dirty="0">
                <a:solidFill>
                  <a:schemeClr val="dk1"/>
                </a:solidFill>
                <a:latin typeface="Assistant"/>
                <a:ea typeface="Assistant"/>
                <a:cs typeface="Assistant"/>
                <a:sym typeface="Assistant"/>
              </a:rPr>
              <a:t>Compliance requirements are dictated by the number of transactions, as well as any previous security issues</a:t>
            </a:r>
            <a:endParaRPr sz="1600" dirty="0"/>
          </a:p>
        </p:txBody>
      </p:sp>
    </p:spTree>
    <p:extLst>
      <p:ext uri="{BB962C8B-B14F-4D97-AF65-F5344CB8AC3E}">
        <p14:creationId xmlns:p14="http://schemas.microsoft.com/office/powerpoint/2010/main" val="32571191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2"/>
          <p:cNvSpPr txBox="1">
            <a:spLocks noGrp="1"/>
          </p:cNvSpPr>
          <p:nvPr>
            <p:ph type="title"/>
          </p:nvPr>
        </p:nvSpPr>
        <p:spPr>
          <a:xfrm>
            <a:off x="1069556" y="473053"/>
            <a:ext cx="10515600" cy="1325600"/>
          </a:xfrm>
          <a:prstGeom prst="rect">
            <a:avLst/>
          </a:prstGeom>
          <a:noFill/>
          <a:ln>
            <a:noFill/>
          </a:ln>
        </p:spPr>
        <p:txBody>
          <a:bodyPr spcFirstLastPara="1" wrap="square" lIns="100767" tIns="50367" rIns="100767" bIns="50367" anchor="ctr" anchorCtr="0">
            <a:noAutofit/>
          </a:bodyPr>
          <a:lstStyle/>
          <a:p>
            <a:pPr>
              <a:buSzPts val="3300"/>
            </a:pPr>
            <a:r>
              <a:rPr lang="en" sz="4400" dirty="0">
                <a:latin typeface="Assistant"/>
                <a:ea typeface="Assistant"/>
                <a:cs typeface="Assistant"/>
                <a:sym typeface="Assistant"/>
              </a:rPr>
              <a:t>PCI DSS Principles</a:t>
            </a:r>
            <a:endParaRPr sz="1600" dirty="0">
              <a:latin typeface="Assistant"/>
              <a:ea typeface="Assistant"/>
              <a:cs typeface="Assistant"/>
              <a:sym typeface="Assistant"/>
            </a:endParaRPr>
          </a:p>
        </p:txBody>
      </p:sp>
      <p:sp>
        <p:nvSpPr>
          <p:cNvPr id="2" name="Footer Placeholder 1">
            <a:extLst>
              <a:ext uri="{FF2B5EF4-FFF2-40B4-BE49-F238E27FC236}">
                <a16:creationId xmlns:a16="http://schemas.microsoft.com/office/drawing/2014/main" id="{14444C50-D996-4588-9E5A-8714CDFD5FBA}"/>
              </a:ext>
            </a:extLst>
          </p:cNvPr>
          <p:cNvSpPr>
            <a:spLocks noGrp="1"/>
          </p:cNvSpPr>
          <p:nvPr>
            <p:ph type="ftr" sz="quarter" idx="11"/>
          </p:nvPr>
        </p:nvSpPr>
        <p:spPr/>
        <p:txBody>
          <a:bodyPr/>
          <a:lstStyle/>
          <a:p>
            <a:endParaRPr lang="en-US"/>
          </a:p>
        </p:txBody>
      </p:sp>
      <p:sp>
        <p:nvSpPr>
          <p:cNvPr id="748" name="Google Shape;748;p102"/>
          <p:cNvSpPr txBox="1">
            <a:spLocks noGrp="1"/>
          </p:cNvSpPr>
          <p:nvPr>
            <p:ph type="sldNum" sz="quarter" idx="4"/>
          </p:nvPr>
        </p:nvSpPr>
        <p:spPr>
          <a:xfrm>
            <a:off x="8610600" y="6356351"/>
            <a:ext cx="2743200" cy="365125"/>
          </a:xfrm>
          <a:prstGeom prst="rect">
            <a:avLst/>
          </a:prstGeom>
          <a:noFill/>
          <a:ln>
            <a:noFill/>
          </a:ln>
        </p:spPr>
        <p:txBody>
          <a:bodyPr spcFirstLastPara="1" wrap="square" lIns="100767" tIns="50367" rIns="100767" bIns="50367" anchor="t" anchorCtr="0">
            <a:noAutofit/>
          </a:bodyPr>
          <a:lstStyle>
            <a:defPPr>
              <a:defRPr lang="en-US"/>
            </a:defPPr>
            <a:lvl1pPr marL="0" algn="r" defTabSz="914400" rtl="0" eaLnBrk="1" latinLnBrk="0" hangingPunct="1">
              <a:defRPr lang="en-US" sz="1588" kern="1200" smtClean="0">
                <a:solidFill>
                  <a:schemeClr val="tx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defRPr/>
            </a:pPr>
            <a:fld id="{9861821A-181D-4317-92E0-2829451E9DB3}" type="slidenum">
              <a:rPr lang="en-US" smtClean="0"/>
              <a:pPr defTabSz="1219170">
                <a:buClr>
                  <a:srgbClr val="000000"/>
                </a:buClr>
                <a:defRPr/>
              </a:pPr>
              <a:t>99</a:t>
            </a:fld>
            <a:endParaRPr kern="0">
              <a:solidFill>
                <a:srgbClr val="000000"/>
              </a:solidFill>
            </a:endParaRPr>
          </a:p>
        </p:txBody>
      </p:sp>
      <p:sp>
        <p:nvSpPr>
          <p:cNvPr id="749" name="Google Shape;749;p102"/>
          <p:cNvSpPr txBox="1">
            <a:spLocks noGrp="1"/>
          </p:cNvSpPr>
          <p:nvPr>
            <p:ph type="body" idx="4294967295"/>
          </p:nvPr>
        </p:nvSpPr>
        <p:spPr>
          <a:xfrm>
            <a:off x="575187" y="2041511"/>
            <a:ext cx="8532813" cy="3017837"/>
          </a:xfrm>
          <a:prstGeom prst="rect">
            <a:avLst/>
          </a:prstGeom>
          <a:noFill/>
          <a:ln>
            <a:noFill/>
          </a:ln>
        </p:spPr>
        <p:txBody>
          <a:bodyPr spcFirstLastPara="1" wrap="square" lIns="100767" tIns="50367" rIns="100767" bIns="50367" anchor="t" anchorCtr="0">
            <a:noAutofit/>
          </a:bodyPr>
          <a:lstStyle/>
          <a:p>
            <a:pPr marL="203195" indent="-152396">
              <a:lnSpc>
                <a:spcPct val="90000"/>
              </a:lnSpc>
              <a:buClr>
                <a:schemeClr val="dk1"/>
              </a:buClr>
              <a:buSzPts val="1800"/>
              <a:buFont typeface="Assistant"/>
              <a:buChar char="●"/>
            </a:pPr>
            <a:r>
              <a:rPr lang="en" sz="3067" dirty="0">
                <a:solidFill>
                  <a:schemeClr val="dk1"/>
                </a:solidFill>
                <a:latin typeface="Assistant"/>
                <a:ea typeface="Assistant"/>
                <a:cs typeface="Assistant"/>
                <a:sym typeface="Assistant"/>
              </a:rPr>
              <a:t>  Six Core Principles:	</a:t>
            </a:r>
            <a:endParaRPr sz="1600" dirty="0"/>
          </a:p>
          <a:p>
            <a:pPr marL="626518" lvl="1" indent="-220128">
              <a:lnSpc>
                <a:spcPct val="90000"/>
              </a:lnSpc>
              <a:spcBef>
                <a:spcPts val="400"/>
              </a:spcBef>
              <a:buClr>
                <a:schemeClr val="dk1"/>
              </a:buClr>
              <a:buSzPts val="2000"/>
              <a:buFont typeface="Assistant"/>
              <a:buChar char="○"/>
            </a:pPr>
            <a:r>
              <a:rPr lang="en" sz="2667" dirty="0">
                <a:solidFill>
                  <a:schemeClr val="dk1"/>
                </a:solidFill>
                <a:latin typeface="Assistant"/>
                <a:ea typeface="Assistant"/>
                <a:cs typeface="Assistant"/>
                <a:sym typeface="Assistant"/>
              </a:rPr>
              <a:t> Build and maintain a secure network</a:t>
            </a:r>
            <a:endParaRPr sz="1600" dirty="0"/>
          </a:p>
          <a:p>
            <a:pPr marL="626518" lvl="1" indent="-220128">
              <a:lnSpc>
                <a:spcPct val="90000"/>
              </a:lnSpc>
              <a:spcBef>
                <a:spcPts val="400"/>
              </a:spcBef>
              <a:buClr>
                <a:schemeClr val="dk1"/>
              </a:buClr>
              <a:buSzPts val="2000"/>
              <a:buFont typeface="Assistant"/>
              <a:buChar char="○"/>
            </a:pPr>
            <a:r>
              <a:rPr lang="en" sz="2667" dirty="0">
                <a:solidFill>
                  <a:schemeClr val="dk1"/>
                </a:solidFill>
                <a:latin typeface="Assistant"/>
                <a:ea typeface="Assistant"/>
                <a:cs typeface="Assistant"/>
                <a:sym typeface="Assistant"/>
              </a:rPr>
              <a:t> Protect cardholder data</a:t>
            </a:r>
            <a:endParaRPr sz="1600" dirty="0"/>
          </a:p>
          <a:p>
            <a:pPr marL="626518" lvl="1" indent="-220128">
              <a:lnSpc>
                <a:spcPct val="90000"/>
              </a:lnSpc>
              <a:spcBef>
                <a:spcPts val="400"/>
              </a:spcBef>
              <a:buClr>
                <a:schemeClr val="dk1"/>
              </a:buClr>
              <a:buSzPts val="2000"/>
              <a:buFont typeface="Assistant"/>
              <a:buChar char="○"/>
            </a:pPr>
            <a:r>
              <a:rPr lang="en" sz="2667" dirty="0">
                <a:solidFill>
                  <a:schemeClr val="dk1"/>
                </a:solidFill>
                <a:latin typeface="Assistant"/>
                <a:ea typeface="Assistant"/>
                <a:cs typeface="Assistant"/>
                <a:sym typeface="Assistant"/>
              </a:rPr>
              <a:t> Maintain a vulnerability management program</a:t>
            </a:r>
            <a:endParaRPr sz="1600" dirty="0"/>
          </a:p>
          <a:p>
            <a:pPr marL="626518" lvl="1" indent="-220128">
              <a:lnSpc>
                <a:spcPct val="90000"/>
              </a:lnSpc>
              <a:spcBef>
                <a:spcPts val="400"/>
              </a:spcBef>
              <a:buClr>
                <a:schemeClr val="dk1"/>
              </a:buClr>
              <a:buSzPts val="2000"/>
              <a:buFont typeface="Assistant"/>
              <a:buChar char="○"/>
            </a:pPr>
            <a:r>
              <a:rPr lang="en" sz="2667" dirty="0">
                <a:solidFill>
                  <a:schemeClr val="dk1"/>
                </a:solidFill>
                <a:latin typeface="Assistant"/>
                <a:ea typeface="Assistant"/>
                <a:cs typeface="Assistant"/>
                <a:sym typeface="Assistant"/>
              </a:rPr>
              <a:t> Implement strong access control measures</a:t>
            </a:r>
            <a:endParaRPr sz="1600" dirty="0"/>
          </a:p>
          <a:p>
            <a:pPr marL="626518" lvl="1" indent="-220128">
              <a:lnSpc>
                <a:spcPct val="90000"/>
              </a:lnSpc>
              <a:spcBef>
                <a:spcPts val="400"/>
              </a:spcBef>
              <a:buClr>
                <a:schemeClr val="dk1"/>
              </a:buClr>
              <a:buSzPts val="2000"/>
              <a:buFont typeface="Assistant"/>
              <a:buChar char="○"/>
            </a:pPr>
            <a:r>
              <a:rPr lang="en" sz="2667" dirty="0">
                <a:solidFill>
                  <a:schemeClr val="dk1"/>
                </a:solidFill>
                <a:latin typeface="Assistant"/>
                <a:ea typeface="Assistant"/>
                <a:cs typeface="Assistant"/>
                <a:sym typeface="Assistant"/>
              </a:rPr>
              <a:t> Regularly monitor and test the networks</a:t>
            </a:r>
            <a:endParaRPr sz="1600" dirty="0"/>
          </a:p>
          <a:p>
            <a:pPr marL="626518" lvl="1" indent="-220128">
              <a:lnSpc>
                <a:spcPct val="90000"/>
              </a:lnSpc>
              <a:spcBef>
                <a:spcPts val="400"/>
              </a:spcBef>
              <a:spcAft>
                <a:spcPts val="2133"/>
              </a:spcAft>
              <a:buClr>
                <a:schemeClr val="dk1"/>
              </a:buClr>
              <a:buSzPts val="2000"/>
              <a:buFont typeface="Assistant"/>
              <a:buChar char="○"/>
            </a:pPr>
            <a:r>
              <a:rPr lang="en" sz="2667" dirty="0">
                <a:solidFill>
                  <a:schemeClr val="dk1"/>
                </a:solidFill>
                <a:latin typeface="Assistant"/>
                <a:ea typeface="Assistant"/>
                <a:cs typeface="Assistant"/>
                <a:sym typeface="Assistant"/>
              </a:rPr>
              <a:t> Maintain an Information security policy</a:t>
            </a:r>
            <a:endParaRPr sz="1600" dirty="0"/>
          </a:p>
        </p:txBody>
      </p:sp>
    </p:spTree>
    <p:extLst>
      <p:ext uri="{BB962C8B-B14F-4D97-AF65-F5344CB8AC3E}">
        <p14:creationId xmlns:p14="http://schemas.microsoft.com/office/powerpoint/2010/main" val="2844967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14706</TotalTime>
  <Words>37792</Words>
  <Application>Microsoft Office PowerPoint</Application>
  <PresentationFormat>Widescreen</PresentationFormat>
  <Paragraphs>4744</Paragraphs>
  <Slides>554</Slides>
  <Notes>454</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554</vt:i4>
      </vt:variant>
    </vt:vector>
  </HeadingPairs>
  <TitlesOfParts>
    <vt:vector size="577" baseType="lpstr">
      <vt:lpstr>&amp;quot</vt:lpstr>
      <vt:lpstr>Arial</vt:lpstr>
      <vt:lpstr>Arial</vt:lpstr>
      <vt:lpstr>Arial,Bold</vt:lpstr>
      <vt:lpstr>Assistant</vt:lpstr>
      <vt:lpstr>Assistant ExtraBold</vt:lpstr>
      <vt:lpstr>Assistant SemiBold</vt:lpstr>
      <vt:lpstr>Book Antiqua</vt:lpstr>
      <vt:lpstr>Calibri</vt:lpstr>
      <vt:lpstr>Calibri Light</vt:lpstr>
      <vt:lpstr>Courier New</vt:lpstr>
      <vt:lpstr>Georgia</vt:lpstr>
      <vt:lpstr>Noto Sans Symbols</vt:lpstr>
      <vt:lpstr>Roboto</vt:lpstr>
      <vt:lpstr>Times</vt:lpstr>
      <vt:lpstr>Times New Roman</vt:lpstr>
      <vt:lpstr>TimesNewRoman</vt:lpstr>
      <vt:lpstr>TimesNewRoman,BoldItalic</vt:lpstr>
      <vt:lpstr>verdana</vt:lpstr>
      <vt:lpstr>verdana</vt:lpstr>
      <vt:lpstr>Wingdings</vt:lpstr>
      <vt:lpstr>Wingdings 2</vt:lpstr>
      <vt:lpstr>Office Theme</vt:lpstr>
      <vt:lpstr>Welcome and Introduction CISSP Certification Course Instructor: Kelly Handerhan CISSP, CISSP, CCSP, PMP, CRISC, etc.</vt:lpstr>
      <vt:lpstr>Welcome and Introduction</vt:lpstr>
      <vt:lpstr>The CISSP Exam What to Expect</vt:lpstr>
      <vt:lpstr>The 8 Domains of CISSP</vt:lpstr>
      <vt:lpstr>Computer Adaptive Testing (CAT)</vt:lpstr>
      <vt:lpstr>How does CAT work?</vt:lpstr>
      <vt:lpstr>Introductions</vt:lpstr>
      <vt:lpstr>The CISSP Mindset</vt:lpstr>
      <vt:lpstr>Domain 1 </vt:lpstr>
      <vt:lpstr>Domain 1 Agenda Information Security and Risk Management</vt:lpstr>
      <vt:lpstr>Principles of Information Security</vt:lpstr>
      <vt:lpstr>What is Security?</vt:lpstr>
      <vt:lpstr>The Information Security Triad</vt:lpstr>
      <vt:lpstr>The Elements of Information Security: NIST SP 800-12 revision 1</vt:lpstr>
      <vt:lpstr>Understanding GRC (Governance, Risk and Compliance)</vt:lpstr>
      <vt:lpstr>What is GRC</vt:lpstr>
      <vt:lpstr>GRC</vt:lpstr>
      <vt:lpstr>Governance</vt:lpstr>
      <vt:lpstr>Risk</vt:lpstr>
      <vt:lpstr>Compliance</vt:lpstr>
      <vt:lpstr>Liabilities</vt:lpstr>
      <vt:lpstr>The Information Security Strategy and Road Map</vt:lpstr>
      <vt:lpstr>Gap Analysis</vt:lpstr>
      <vt:lpstr>Gap Analysis using the CMMI</vt:lpstr>
      <vt:lpstr>Closing the Gap: Information Security Strategy </vt:lpstr>
      <vt:lpstr>Security Programs Close the Gap</vt:lpstr>
      <vt:lpstr>Objectives of an Information Security Strategy</vt:lpstr>
      <vt:lpstr>Information Security Frameworks</vt:lpstr>
      <vt:lpstr>Frameworks:  ISO 27001  </vt:lpstr>
      <vt:lpstr>ISO 27000 Standards</vt:lpstr>
      <vt:lpstr>ISO 27002:  The 14 Domains</vt:lpstr>
      <vt:lpstr>Other Common Frameworks</vt:lpstr>
      <vt:lpstr>Information Security Program</vt:lpstr>
      <vt:lpstr>Information Security Program</vt:lpstr>
      <vt:lpstr>Types of Policy</vt:lpstr>
      <vt:lpstr>System and Issue Specific Policies</vt:lpstr>
      <vt:lpstr>Standards</vt:lpstr>
      <vt:lpstr>Procedures</vt:lpstr>
      <vt:lpstr>Guidelines</vt:lpstr>
      <vt:lpstr>PowerPoint Presentation</vt:lpstr>
      <vt:lpstr>Baselines</vt:lpstr>
      <vt:lpstr>Roles and Responsibilities</vt:lpstr>
      <vt:lpstr>Senior Management’s Responsibilities</vt:lpstr>
      <vt:lpstr>PowerPoint Presentation</vt:lpstr>
      <vt:lpstr>PowerPoint Presentation</vt:lpstr>
      <vt:lpstr>PowerPoint Presentation</vt:lpstr>
      <vt:lpstr>PowerPoint Presentation</vt:lpstr>
      <vt:lpstr>PowerPoint Presentation</vt:lpstr>
      <vt:lpstr>Auditors</vt:lpstr>
      <vt:lpstr>PowerPoint Presentation</vt:lpstr>
      <vt:lpstr>Information Security Risk Management</vt:lpstr>
      <vt:lpstr>Information Security Risk Management</vt:lpstr>
      <vt:lpstr>Three Lines of Risk-based Defense</vt:lpstr>
      <vt:lpstr>Risk Definitions</vt:lpstr>
      <vt:lpstr>Risk Management Lifecycle</vt:lpstr>
      <vt:lpstr>The Risk Management Lifecycle</vt:lpstr>
      <vt:lpstr>Risk Management Life Cycle: Risk Identification</vt:lpstr>
      <vt:lpstr>The IT Risk Management Lifecycle:  Identification</vt:lpstr>
      <vt:lpstr>Alignment with Business Goals and Objectives</vt:lpstr>
      <vt:lpstr>Risk Identification</vt:lpstr>
      <vt:lpstr> </vt:lpstr>
      <vt:lpstr>Risk Management Life Cycle: Risk Assessment</vt:lpstr>
      <vt:lpstr>Risk Management Lifecycle:  Assessment</vt:lpstr>
      <vt:lpstr>Risk Assessment/Analysis</vt:lpstr>
      <vt:lpstr>Qualitative Assessments</vt:lpstr>
      <vt:lpstr>Quantitative Analysis</vt:lpstr>
      <vt:lpstr>Quantitative Analysis Formulas and Terms</vt:lpstr>
      <vt:lpstr>Quantitative Analysis Formulas </vt:lpstr>
      <vt:lpstr>PowerPoint Presentation</vt:lpstr>
      <vt:lpstr>Steps for Quantitative Analysis</vt:lpstr>
      <vt:lpstr>Risk Management Life Cycle: Risk Response and Mitigation</vt:lpstr>
      <vt:lpstr>Risk Management Lifecycle:  Mitigation</vt:lpstr>
      <vt:lpstr>Risk Mitigation and Response</vt:lpstr>
      <vt:lpstr>Risk Reduction/Avoidance</vt:lpstr>
      <vt:lpstr>Risk Transference</vt:lpstr>
      <vt:lpstr>Risk Acceptance</vt:lpstr>
      <vt:lpstr>Risk Management Life Cycle: Risk Monitoring and Reporting</vt:lpstr>
      <vt:lpstr>Risk Monitoring and Reporting</vt:lpstr>
      <vt:lpstr>Risk Management Lifecycle:  Control Monitoring and Reporting </vt:lpstr>
      <vt:lpstr>Key Risk Indicators (KRIs)</vt:lpstr>
      <vt:lpstr>Key Risk Indicators (KRIs)</vt:lpstr>
      <vt:lpstr>Risk Management Process Review</vt:lpstr>
      <vt:lpstr>Legal Considerations</vt:lpstr>
      <vt:lpstr>Liabilities – who is at fault?</vt:lpstr>
      <vt:lpstr>Types of Laws</vt:lpstr>
      <vt:lpstr>Criminal Law</vt:lpstr>
      <vt:lpstr>Civil (Tort) Law</vt:lpstr>
      <vt:lpstr>Administrative (Regulatory) Law</vt:lpstr>
      <vt:lpstr>Intellectual Property</vt:lpstr>
      <vt:lpstr>Trade Secret</vt:lpstr>
      <vt:lpstr>Copyright</vt:lpstr>
      <vt:lpstr>Trademark</vt:lpstr>
      <vt:lpstr>Patent</vt:lpstr>
      <vt:lpstr>Export/Import Restrictions</vt:lpstr>
      <vt:lpstr>Privacy Issues – Employee Monitoring</vt:lpstr>
      <vt:lpstr>HIPAA (Health Insurance Portability and Accountability Act)</vt:lpstr>
      <vt:lpstr>Gramm-Leach-Bliley Financial Services Modernization Act</vt:lpstr>
      <vt:lpstr>PCI DSS (Payment Card Industry Data Security Standard)</vt:lpstr>
      <vt:lpstr>PCI DSS Principles</vt:lpstr>
      <vt:lpstr>Knowledge Transfer</vt:lpstr>
      <vt:lpstr>PowerPoint Presentation</vt:lpstr>
      <vt:lpstr>Domain 1 Review: Information Security and Risk Management</vt:lpstr>
      <vt:lpstr>Domain 2 </vt:lpstr>
      <vt:lpstr>Asset Security Agenda</vt:lpstr>
      <vt:lpstr>Asset Value and Classification</vt:lpstr>
      <vt:lpstr>Considerations for Determining an Asset’s Value</vt:lpstr>
      <vt:lpstr>Data Classification</vt:lpstr>
      <vt:lpstr>Government and Military Data Classifications</vt:lpstr>
      <vt:lpstr>Private Sector Data Classifications</vt:lpstr>
      <vt:lpstr>Sensitivity vs. Criticality</vt:lpstr>
      <vt:lpstr>Data Protection</vt:lpstr>
      <vt:lpstr>Location and Access</vt:lpstr>
      <vt:lpstr>States of Data</vt:lpstr>
      <vt:lpstr>System Hardening &amp; Baselining</vt:lpstr>
      <vt:lpstr>Threats to Data Storage</vt:lpstr>
      <vt:lpstr>Data Security in the Cloud</vt:lpstr>
      <vt:lpstr>Data Loss Prevention DLP</vt:lpstr>
      <vt:lpstr>Data rights management</vt:lpstr>
      <vt:lpstr>Masking, Obfuscation, Anonymization, and Tokenization</vt:lpstr>
      <vt:lpstr>Data Redundancy</vt:lpstr>
      <vt:lpstr>Backups and Archives</vt:lpstr>
      <vt:lpstr>Data Protection policies:  Retention</vt:lpstr>
      <vt:lpstr>Data Protection policies:  Data archiving</vt:lpstr>
      <vt:lpstr>Secure Data Disposal</vt:lpstr>
      <vt:lpstr>Sanitizing Media</vt:lpstr>
      <vt:lpstr>Media Sanitation</vt:lpstr>
      <vt:lpstr>Removing Data Remnants</vt:lpstr>
      <vt:lpstr>Asset Security Review</vt:lpstr>
      <vt:lpstr>Domain 3</vt:lpstr>
      <vt:lpstr>Module 3 Security Engineering and Architecure Part 1:  Cryptography  </vt:lpstr>
      <vt:lpstr>Cryptography Through History</vt:lpstr>
      <vt:lpstr>Cryptography in History</vt:lpstr>
      <vt:lpstr>Caesar Cipher</vt:lpstr>
      <vt:lpstr>Scytale</vt:lpstr>
      <vt:lpstr>Vignere </vt:lpstr>
      <vt:lpstr>PowerPoint Presentation</vt:lpstr>
      <vt:lpstr>Cryptography in Warfare</vt:lpstr>
      <vt:lpstr>Vernam Cipher</vt:lpstr>
      <vt:lpstr>Cryptography Basics</vt:lpstr>
      <vt:lpstr>Security Services provided by Cryptography</vt:lpstr>
      <vt:lpstr>Definitions and Concepts</vt:lpstr>
      <vt:lpstr>Initialization Vector </vt:lpstr>
      <vt:lpstr>Algorithm</vt:lpstr>
      <vt:lpstr>Elements of Cryptography</vt:lpstr>
      <vt:lpstr>Definitions and Concepts</vt:lpstr>
      <vt:lpstr>Symmetric Cryptography</vt:lpstr>
      <vt:lpstr>Cryptography</vt:lpstr>
      <vt:lpstr>Cryptography Overview</vt:lpstr>
      <vt:lpstr>Symmetric Cryptography:  Stream vs. Block</vt:lpstr>
      <vt:lpstr>Stream Ciphers XOR</vt:lpstr>
      <vt:lpstr>Block Ciphers</vt:lpstr>
      <vt:lpstr>Common Symmetric Algorithms</vt:lpstr>
      <vt:lpstr>Asymmetric Cryptography </vt:lpstr>
      <vt:lpstr>Asymmetric Cryptography</vt:lpstr>
      <vt:lpstr>Privacy through Asymmetric Cryptography</vt:lpstr>
      <vt:lpstr>Authenticity through Asymmetric Cryptography</vt:lpstr>
      <vt:lpstr>Hashing (Checksums/Message Digests)</vt:lpstr>
      <vt:lpstr>Non-Repudiation</vt:lpstr>
      <vt:lpstr>Asymmetric P.A.I.N—Digital Envelope</vt:lpstr>
      <vt:lpstr>Common Asymmetric Algorithms</vt:lpstr>
      <vt:lpstr>Asymmetric RSA and DSA ECC El Gamal DH Knapsack</vt:lpstr>
      <vt:lpstr>The Buddy System for Asymmetric Algorithms</vt:lpstr>
      <vt:lpstr>RSA</vt:lpstr>
      <vt:lpstr>Diffie-Hellman</vt:lpstr>
      <vt:lpstr>ECC (Elliptical Curve Cryptography)</vt:lpstr>
      <vt:lpstr>Summary of Symmetric vs. Asymmetric</vt:lpstr>
      <vt:lpstr>Hybrid Cryptography </vt:lpstr>
      <vt:lpstr>Hybrid Cryptography</vt:lpstr>
      <vt:lpstr>SSL/TLS</vt:lpstr>
      <vt:lpstr>SSL/TLS Hybrid Cryptography</vt:lpstr>
      <vt:lpstr>SSL/TLS Hybrid Cryptography</vt:lpstr>
      <vt:lpstr>Public Key Infrastructure</vt:lpstr>
      <vt:lpstr>Sounds Good, but….</vt:lpstr>
      <vt:lpstr>How Do we Prove our Identity?</vt:lpstr>
      <vt:lpstr>Certificates</vt:lpstr>
      <vt:lpstr>PKI (Public Key Infrastructure)</vt:lpstr>
      <vt:lpstr>Certificate Contents</vt:lpstr>
      <vt:lpstr>Certificate Revocation</vt:lpstr>
      <vt:lpstr>Trusted Certificate Authorities</vt:lpstr>
      <vt:lpstr>OCSP (Online Certificate Status Protocol)</vt:lpstr>
      <vt:lpstr>MACs (Message Authentication Codes)</vt:lpstr>
      <vt:lpstr>Integrity</vt:lpstr>
      <vt:lpstr>Quick Integrity Review</vt:lpstr>
      <vt:lpstr>MAC (Message Authentication Code)</vt:lpstr>
      <vt:lpstr>How It All Fits Together</vt:lpstr>
      <vt:lpstr>Applications, Protocols, Cryptosystems and Algorithms For Web Traffic</vt:lpstr>
      <vt:lpstr>Applications, Protocols, Cryptosystems and Algorithms For Mail </vt:lpstr>
      <vt:lpstr>PowerPoint Presentation</vt:lpstr>
      <vt:lpstr>IPSec</vt:lpstr>
      <vt:lpstr>IPSec</vt:lpstr>
      <vt:lpstr>Encapsulation:  Packaging (Not Encrypting)</vt:lpstr>
      <vt:lpstr>IPSEC </vt:lpstr>
      <vt:lpstr>IPSec Sub-protocols</vt:lpstr>
      <vt:lpstr>Security Associations and SPIs</vt:lpstr>
      <vt:lpstr>Email Cryptosystems</vt:lpstr>
      <vt:lpstr>Implementation of Cryptography: Digital Envelopes in S/MIME</vt:lpstr>
      <vt:lpstr>Implementation of Cryptography:  PGP (Pretty Good Privacy)</vt:lpstr>
      <vt:lpstr>Attacks on Cryptography</vt:lpstr>
      <vt:lpstr>Attacks on Cryptography</vt:lpstr>
      <vt:lpstr>Attacks on Cryptography Continued</vt:lpstr>
      <vt:lpstr>Cryptography Review  </vt:lpstr>
      <vt:lpstr>Domain 3 Security Architecture and Engineering</vt:lpstr>
      <vt:lpstr>Domain 3 Part 2: Security Architecture and Design Agenda</vt:lpstr>
      <vt:lpstr>Security Models </vt:lpstr>
      <vt:lpstr>Security Models and Architecture</vt:lpstr>
      <vt:lpstr>Security Models </vt:lpstr>
      <vt:lpstr>State Machine Model</vt:lpstr>
      <vt:lpstr>PowerPoint Presentation</vt:lpstr>
      <vt:lpstr>PowerPoint Presentation</vt:lpstr>
      <vt:lpstr>   Brooke has “confidential” clearance.  According to BLP’s *_ Security Policy, which files can Brooke write?     According to Biba’s simple Integrity Axiom, to which files can Brooke read? </vt:lpstr>
      <vt:lpstr>PowerPoint Presentation</vt:lpstr>
      <vt:lpstr>PowerPoint Presentation</vt:lpstr>
      <vt:lpstr>Clark-Wilson </vt:lpstr>
      <vt:lpstr>PowerPoint Presentation</vt:lpstr>
      <vt:lpstr>According to Brewer-Nash, upon initial access, a user can access which of the following? A. Any B. None C.  All D.  One  According to Brewer-Nash, upon subsequent access, a user can access which of the following? A. Any B. None C.  All D.  One</vt:lpstr>
      <vt:lpstr>PowerPoint Presentation</vt:lpstr>
      <vt:lpstr>Non-interference Model </vt:lpstr>
      <vt:lpstr>Lattice Model</vt:lpstr>
      <vt:lpstr>System Architecture </vt:lpstr>
      <vt:lpstr>Security Architecture Overview</vt:lpstr>
      <vt:lpstr>The Trusted Computing Base</vt:lpstr>
      <vt:lpstr>The Trusted Computing Base </vt:lpstr>
      <vt:lpstr>Hardware  Architecture</vt:lpstr>
      <vt:lpstr>Hardware Architecture</vt:lpstr>
      <vt:lpstr>CPU Protection Mode</vt:lpstr>
      <vt:lpstr>Memory</vt:lpstr>
      <vt:lpstr>Storage</vt:lpstr>
      <vt:lpstr>System Buses</vt:lpstr>
      <vt:lpstr>Software:  Operating System Architecture</vt:lpstr>
      <vt:lpstr>CPU Modes &amp; Protection rings </vt:lpstr>
      <vt:lpstr>Operating System Kernel</vt:lpstr>
      <vt:lpstr>Programs, Processes, Threads</vt:lpstr>
      <vt:lpstr>Software:  Application Architecture </vt:lpstr>
      <vt:lpstr>Web Services</vt:lpstr>
      <vt:lpstr>APIs</vt:lpstr>
      <vt:lpstr>Cloud Architecture</vt:lpstr>
      <vt:lpstr>Secure Modes of Operation</vt:lpstr>
      <vt:lpstr>PowerPoint Presentation</vt:lpstr>
      <vt:lpstr>Multi-state</vt:lpstr>
      <vt:lpstr>Compartmented</vt:lpstr>
      <vt:lpstr>Single State Compartmented</vt:lpstr>
      <vt:lpstr>Multi-State, Comparted</vt:lpstr>
      <vt:lpstr>Certification and Accreditation</vt:lpstr>
      <vt:lpstr>Evaluation Criteria</vt:lpstr>
      <vt:lpstr>Trusted Computer Security Evaluation Criteria (TCSEC) </vt:lpstr>
      <vt:lpstr>TCSEC Evaluation</vt:lpstr>
      <vt:lpstr>IT Security Evaluation Criteria (ITSEC)</vt:lpstr>
      <vt:lpstr>Common Criteria ISO 15408</vt:lpstr>
      <vt:lpstr>Common Criteria EAL Ratings</vt:lpstr>
      <vt:lpstr>Certification &amp; Accreditation </vt:lpstr>
      <vt:lpstr>Domain 3 Part 2: Security Architecture and Design Review</vt:lpstr>
      <vt:lpstr>Domain 4 Networking and Telecommunications</vt:lpstr>
      <vt:lpstr>Communications and Network Security Agenda</vt:lpstr>
      <vt:lpstr>The OSI Reference Model</vt:lpstr>
      <vt:lpstr>What is the OSI Model and Why Do We Need It?</vt:lpstr>
      <vt:lpstr>Physical Layer</vt:lpstr>
      <vt:lpstr>PowerPoint Presentation</vt:lpstr>
      <vt:lpstr>OSI Model – Layer 1 Physical</vt:lpstr>
      <vt:lpstr> Layer 1 (Physical) Threats</vt:lpstr>
      <vt:lpstr>Data Link Layer</vt:lpstr>
      <vt:lpstr>OSI model – Layer 2 Data Link</vt:lpstr>
      <vt:lpstr>Ethernet</vt:lpstr>
      <vt:lpstr>MAC Addresses</vt:lpstr>
      <vt:lpstr>ARP</vt:lpstr>
      <vt:lpstr>Switch </vt:lpstr>
      <vt:lpstr>PowerPoint Presentation</vt:lpstr>
      <vt:lpstr>PowerPoint Presentation</vt:lpstr>
      <vt:lpstr>PowerPoint Presentation</vt:lpstr>
      <vt:lpstr>PowerPoint Presentation</vt:lpstr>
      <vt:lpstr>PowerPoint Presentation</vt:lpstr>
      <vt:lpstr>PowerPoint Presentation</vt:lpstr>
      <vt:lpstr>Network Layer</vt:lpstr>
      <vt:lpstr>OSI model layer 3 network </vt:lpstr>
      <vt:lpstr>VLANs</vt:lpstr>
      <vt:lpstr>Layer 3 Protocols</vt:lpstr>
      <vt:lpstr>ICMP</vt:lpstr>
      <vt:lpstr>Transport Layer</vt:lpstr>
      <vt:lpstr>OSI model Layer 4 Transport</vt:lpstr>
      <vt:lpstr>TCP (Transmission Control Protocol)</vt:lpstr>
      <vt:lpstr>TCP  </vt:lpstr>
      <vt:lpstr>UDP (User Datagram Protocol)</vt:lpstr>
      <vt:lpstr>Best Joke Ever…..</vt:lpstr>
      <vt:lpstr>Session Layer</vt:lpstr>
      <vt:lpstr>OSI Model Layer 5 Session </vt:lpstr>
      <vt:lpstr>Presentation Layer</vt:lpstr>
      <vt:lpstr>OSI model Layer 6 Presentation</vt:lpstr>
      <vt:lpstr>Application Layer</vt:lpstr>
      <vt:lpstr>OSI model Layer 7 – Application</vt:lpstr>
      <vt:lpstr>PowerPoint Presentation</vt:lpstr>
      <vt:lpstr>TCP Model and OSI Review</vt:lpstr>
      <vt:lpstr>OSI vs. TCP/IP model</vt:lpstr>
      <vt:lpstr>Data and the OSI</vt:lpstr>
      <vt:lpstr>Security Zones and Firewalls</vt:lpstr>
      <vt:lpstr>Security Zones</vt:lpstr>
      <vt:lpstr>DMZ </vt:lpstr>
      <vt:lpstr>Firewalls</vt:lpstr>
      <vt:lpstr>Firewalls and the OSI Model</vt:lpstr>
      <vt:lpstr>Firewalls and the OSI Model</vt:lpstr>
      <vt:lpstr>Firewalls and the OSI Model</vt:lpstr>
      <vt:lpstr>NAT/PAT</vt:lpstr>
      <vt:lpstr>PowerPoint Presentation</vt:lpstr>
      <vt:lpstr>NAT / PAT</vt:lpstr>
      <vt:lpstr>Overall Firewall best practices</vt:lpstr>
      <vt:lpstr>WAN Technology</vt:lpstr>
      <vt:lpstr>LAN, WAN</vt:lpstr>
      <vt:lpstr>Circuit Switching </vt:lpstr>
      <vt:lpstr>Packet Switching</vt:lpstr>
      <vt:lpstr>MPLS (Multi Protocol Labeled Switching)</vt:lpstr>
      <vt:lpstr>VOIP Voice Over IP</vt:lpstr>
      <vt:lpstr>VOIP Security Issues</vt:lpstr>
      <vt:lpstr>Remote Access Protocols</vt:lpstr>
      <vt:lpstr>Remote Access</vt:lpstr>
      <vt:lpstr>Dial-up</vt:lpstr>
      <vt:lpstr>Tunneling </vt:lpstr>
      <vt:lpstr>Tunneling</vt:lpstr>
      <vt:lpstr>Tunneling protocols</vt:lpstr>
      <vt:lpstr>PPTP </vt:lpstr>
      <vt:lpstr>L2TP</vt:lpstr>
      <vt:lpstr>Generic Routing Encapsulation (GRE)</vt:lpstr>
      <vt:lpstr>Wireless Networking</vt:lpstr>
      <vt:lpstr>Wireless  Networking</vt:lpstr>
      <vt:lpstr>Wireless security problems</vt:lpstr>
      <vt:lpstr>Wireless Security</vt:lpstr>
      <vt:lpstr>RADIUS 802.1x—Remote Authentication Dial-In User Service (EAPoL)</vt:lpstr>
      <vt:lpstr>Bluetooth </vt:lpstr>
      <vt:lpstr>Discover:  Client broadcast to determine if any DHCP servers are available Offer: All DHCP Servers reply and offer an IP address Request:  Client requests address from first DHCP server who responded  Acknowledge:  Server acknowledges the request and removes the IP from its scope.  DHCP Snooping can be enabled on switches to detect unauthorized DHCP servers.</vt:lpstr>
      <vt:lpstr>Communications and Network Security Review</vt:lpstr>
      <vt:lpstr>Doman 5 </vt:lpstr>
      <vt:lpstr>Domain 5 Identity and Access Management</vt:lpstr>
      <vt:lpstr>Identity and Access Management</vt:lpstr>
      <vt:lpstr>IAAA of Access Control</vt:lpstr>
      <vt:lpstr>Identity Management</vt:lpstr>
      <vt:lpstr>Identity Proofing</vt:lpstr>
      <vt:lpstr>Account Provisioning </vt:lpstr>
      <vt:lpstr>Identity/Account Provisioning</vt:lpstr>
      <vt:lpstr>PowerPoint Presentation</vt:lpstr>
      <vt:lpstr>Identity Management:  Provisioning/Deprovisioning</vt:lpstr>
      <vt:lpstr>Authentication</vt:lpstr>
      <vt:lpstr>Authentication </vt:lpstr>
      <vt:lpstr>Type 1:  Something You Know </vt:lpstr>
      <vt:lpstr>Type 1: Something You Know</vt:lpstr>
      <vt:lpstr>Type 2:  Something You Have </vt:lpstr>
      <vt:lpstr>Type 2: Something you have</vt:lpstr>
      <vt:lpstr>Token Devices: One Time Password Generators</vt:lpstr>
      <vt:lpstr>Token Devices</vt:lpstr>
      <vt:lpstr>Memory Cards</vt:lpstr>
      <vt:lpstr>Memory Cards  </vt:lpstr>
      <vt:lpstr>Smart Card</vt:lpstr>
      <vt:lpstr>Type 3:  Something You Are/Do </vt:lpstr>
      <vt:lpstr>Type 3:  Something You Are</vt:lpstr>
      <vt:lpstr>Out of the following, which is the least important characteristic when choosing a biometric solution: a.  Cost b.  Technology Type c.  Accuracy d. User Acceptance</vt:lpstr>
      <vt:lpstr>Crossover Error Rate</vt:lpstr>
      <vt:lpstr>Biometric Concerns</vt:lpstr>
      <vt:lpstr>Kerberos and Single Sign On (SSO)</vt:lpstr>
      <vt:lpstr>Single Sign On </vt:lpstr>
      <vt:lpstr>Kerberos</vt:lpstr>
      <vt:lpstr>Kerberos Components</vt:lpstr>
      <vt:lpstr>The Carnival</vt:lpstr>
      <vt:lpstr>The Kerberos Carnival</vt:lpstr>
      <vt:lpstr>Kerberos Concerns</vt:lpstr>
      <vt:lpstr>Single Sign On  Federated Services</vt:lpstr>
      <vt:lpstr>Today’s Identity Management in the Cloud</vt:lpstr>
      <vt:lpstr>SPML (Service Provisioning Markup Language) and SCIM (System Cross-Domain Identity Management</vt:lpstr>
      <vt:lpstr>PowerPoint Presentation</vt:lpstr>
      <vt:lpstr>Authorization:  OAUTH 2.0</vt:lpstr>
      <vt:lpstr>Authorization</vt:lpstr>
      <vt:lpstr>Authorization</vt:lpstr>
      <vt:lpstr>Authorization principals</vt:lpstr>
      <vt:lpstr>Access Control Models</vt:lpstr>
      <vt:lpstr>Access Control Models</vt:lpstr>
      <vt:lpstr>Access Control Models</vt:lpstr>
      <vt:lpstr>DAC</vt:lpstr>
      <vt:lpstr>MAC</vt:lpstr>
      <vt:lpstr>Role Based Access Control</vt:lpstr>
      <vt:lpstr>Attribute Based Access Control</vt:lpstr>
      <vt:lpstr>Enforcing Access Control</vt:lpstr>
      <vt:lpstr>Enforcing Access Control</vt:lpstr>
      <vt:lpstr>Constrained User Interfaces </vt:lpstr>
      <vt:lpstr>Physically Constrained Interface</vt:lpstr>
      <vt:lpstr>Content vs. Context Dependant Access Control </vt:lpstr>
      <vt:lpstr>Rule-Based Access Control</vt:lpstr>
      <vt:lpstr>Access Control Management</vt:lpstr>
      <vt:lpstr>Centralization vs. Decentralization</vt:lpstr>
      <vt:lpstr>Centralized Access Control Administration  </vt:lpstr>
      <vt:lpstr>Centralized Authentication for Remote Clients:  802.1x</vt:lpstr>
      <vt:lpstr>RADIUS, DIAMETER, TACACS  (AAA Servers)</vt:lpstr>
      <vt:lpstr>TACACS+  </vt:lpstr>
      <vt:lpstr>Diameter</vt:lpstr>
      <vt:lpstr>Auditing</vt:lpstr>
      <vt:lpstr>Audits</vt:lpstr>
      <vt:lpstr>Data Emanation Security</vt:lpstr>
      <vt:lpstr>Emanation Security  </vt:lpstr>
      <vt:lpstr>Domain 5 Identity and Access Management Review</vt:lpstr>
      <vt:lpstr>Domain 6</vt:lpstr>
      <vt:lpstr>Security Assessment and Testing Objectives</vt:lpstr>
      <vt:lpstr>Audits</vt:lpstr>
      <vt:lpstr>Information System Security Audit Process </vt:lpstr>
      <vt:lpstr>Internal Audit</vt:lpstr>
      <vt:lpstr>External Audity</vt:lpstr>
      <vt:lpstr>Service Organizational Control Documents</vt:lpstr>
      <vt:lpstr>Vulnerability Assessment</vt:lpstr>
      <vt:lpstr>Vulnerability Assessment</vt:lpstr>
      <vt:lpstr>Types of Assessments</vt:lpstr>
      <vt:lpstr>Footprinting the Network</vt:lpstr>
      <vt:lpstr>Assessing Web Applications</vt:lpstr>
      <vt:lpstr>Penetration Testing</vt:lpstr>
      <vt:lpstr>Penetration Testing</vt:lpstr>
      <vt:lpstr>Rules of Engagement</vt:lpstr>
      <vt:lpstr>Penetration Testing Steps</vt:lpstr>
      <vt:lpstr>Degree of Knowledge</vt:lpstr>
      <vt:lpstr>Log Reviews </vt:lpstr>
      <vt:lpstr>Log Reviews</vt:lpstr>
      <vt:lpstr>Preventing Log Tampering</vt:lpstr>
      <vt:lpstr>Security information and event managers (SIEMs)</vt:lpstr>
      <vt:lpstr>Intrusion Detection and Prevention  </vt:lpstr>
      <vt:lpstr>IDS </vt:lpstr>
      <vt:lpstr>IDS categories</vt:lpstr>
      <vt:lpstr>IDS Components</vt:lpstr>
      <vt:lpstr>IDS Components</vt:lpstr>
      <vt:lpstr>Host-based IDS</vt:lpstr>
      <vt:lpstr>HIDS</vt:lpstr>
      <vt:lpstr>Advantages of HIDS</vt:lpstr>
      <vt:lpstr>Disadvantages of HIDS</vt:lpstr>
      <vt:lpstr>Network-based IDS</vt:lpstr>
      <vt:lpstr>Network Based IDS</vt:lpstr>
      <vt:lpstr>Network Based IDS</vt:lpstr>
      <vt:lpstr>NIDS Advantages</vt:lpstr>
      <vt:lpstr>NIDS problems</vt:lpstr>
      <vt:lpstr>IDS vs. IPS</vt:lpstr>
      <vt:lpstr>Analysis Engines</vt:lpstr>
      <vt:lpstr>Analysis Engines</vt:lpstr>
      <vt:lpstr>Signature Based (pattern Matching)</vt:lpstr>
      <vt:lpstr>Anomaly/Behavior/Heuristics (Profile Matching)</vt:lpstr>
      <vt:lpstr>Anomaly/Behavior/Heuristics </vt:lpstr>
      <vt:lpstr>Bypassing an IDS</vt:lpstr>
      <vt:lpstr>Rules Based</vt:lpstr>
      <vt:lpstr>Honeypots</vt:lpstr>
      <vt:lpstr>Padded Cell and Vulnerability Tools</vt:lpstr>
      <vt:lpstr>6 Security Assessment and Testing Objectives</vt:lpstr>
      <vt:lpstr>Domain 7</vt:lpstr>
      <vt:lpstr>Security Incident  Management</vt:lpstr>
      <vt:lpstr>Making the Case for Incident Response Planning</vt:lpstr>
      <vt:lpstr>Security Incident Response </vt:lpstr>
      <vt:lpstr>Value to the Business</vt:lpstr>
      <vt:lpstr>Responsibilities of the CISSP</vt:lpstr>
      <vt:lpstr>Response Capability</vt:lpstr>
      <vt:lpstr>Roles and Responsibilities in Incident Response</vt:lpstr>
      <vt:lpstr>Incident Response and Handling </vt:lpstr>
      <vt:lpstr>Computer Forensics</vt:lpstr>
      <vt:lpstr>The Forensics Investigation Process</vt:lpstr>
      <vt:lpstr>The Forensics Investigation Process</vt:lpstr>
      <vt:lpstr>The Forensics Investigation Process</vt:lpstr>
      <vt:lpstr>The Forensics Investigation Process</vt:lpstr>
      <vt:lpstr>The Forensics Investigation Process</vt:lpstr>
      <vt:lpstr>The Forensics Investigation Process</vt:lpstr>
      <vt:lpstr>The Forensics Investigation Process</vt:lpstr>
      <vt:lpstr>The Forensics Investigation Process</vt:lpstr>
      <vt:lpstr>Controlling the Crime Scene</vt:lpstr>
      <vt:lpstr>Evidence Types</vt:lpstr>
      <vt:lpstr>Evidence Types</vt:lpstr>
      <vt:lpstr>Evidence Types</vt:lpstr>
      <vt:lpstr>Who Should Do The Investigation?</vt:lpstr>
      <vt:lpstr>Suspect’s Actions and Intent</vt:lpstr>
      <vt:lpstr>Business Continuity and Disaster Recovery Planning  </vt:lpstr>
      <vt:lpstr>Fault Management</vt:lpstr>
      <vt:lpstr>Spares</vt:lpstr>
      <vt:lpstr>RAID</vt:lpstr>
      <vt:lpstr>Redundant Servers</vt:lpstr>
      <vt:lpstr>Clustering</vt:lpstr>
      <vt:lpstr>Uninterruptible Power Supply</vt:lpstr>
      <vt:lpstr>Backups</vt:lpstr>
      <vt:lpstr>Backups</vt:lpstr>
      <vt:lpstr>Backup Issues</vt:lpstr>
      <vt:lpstr>Redundancy of Staff</vt:lpstr>
      <vt:lpstr>Business Continuity and Disaster Recovery Planning  </vt:lpstr>
      <vt:lpstr>BCP vs. DRP</vt:lpstr>
      <vt:lpstr>BCP Relationship to Risk Management </vt:lpstr>
      <vt:lpstr>Disaster Recovery </vt:lpstr>
      <vt:lpstr>Categories of Disruptions</vt:lpstr>
      <vt:lpstr>Phases of a Disaster </vt:lpstr>
      <vt:lpstr>BCP Frameworks</vt:lpstr>
      <vt:lpstr>NIST SP 800-34 Rev 1</vt:lpstr>
      <vt:lpstr>NIST SP 800-34 revision 1</vt:lpstr>
      <vt:lpstr>ISC2 Four BCP Processes</vt:lpstr>
      <vt:lpstr>The ISC2 Four Business Continuity Planning  Processes</vt:lpstr>
      <vt:lpstr>ISC2 BCP Processes: Step 1 Project Scope and Planning</vt:lpstr>
      <vt:lpstr>Step 1:  Project Scope and Planning</vt:lpstr>
      <vt:lpstr>Step 1:  Project Scope and Planning:  BCP Team Selection</vt:lpstr>
      <vt:lpstr>ISC2 BCP Processes: Step 2 Business Impact Assessment</vt:lpstr>
      <vt:lpstr>Step 2:  Business Impact Assessment: Identify Priorities</vt:lpstr>
      <vt:lpstr>Goals of the BIA</vt:lpstr>
      <vt:lpstr>Step 2:  Business Impact Assessment: Probability and Impact Assessment</vt:lpstr>
      <vt:lpstr>Step 2:  Business Impact Assessment: Resource Prioritization</vt:lpstr>
      <vt:lpstr>ISC2 BCP Processes: Step 3 Continuity Planning</vt:lpstr>
      <vt:lpstr>Step 3:  Continuity Planning</vt:lpstr>
      <vt:lpstr>ISC2 BCP Processes: Step 4 Plan Approval</vt:lpstr>
      <vt:lpstr>Step 4:  Plan Approval and Implementation</vt:lpstr>
      <vt:lpstr>Maintaining the BCP    </vt:lpstr>
      <vt:lpstr>Roles and Responsibilities </vt:lpstr>
      <vt:lpstr>Developing the Teams</vt:lpstr>
      <vt:lpstr>Roles and Responsibilities:  Senior Management</vt:lpstr>
      <vt:lpstr>Roles and Responsibilities:  Functional Management</vt:lpstr>
      <vt:lpstr>Roles and Responsibilities:  BCP Steering Committee</vt:lpstr>
      <vt:lpstr>Roles and Responsibilities: DRP Teams</vt:lpstr>
      <vt:lpstr>Security Operations Objectives</vt:lpstr>
      <vt:lpstr>Domain 8</vt:lpstr>
      <vt:lpstr>Software Development Security</vt:lpstr>
      <vt:lpstr>Hardening the System</vt:lpstr>
      <vt:lpstr>Reducing the Attack Surface</vt:lpstr>
      <vt:lpstr>Threat Modeling</vt:lpstr>
      <vt:lpstr>Use/misuse cases</vt:lpstr>
      <vt:lpstr>Threat Modeling:  Stride</vt:lpstr>
      <vt:lpstr>Risks in Design</vt:lpstr>
      <vt:lpstr>Controls Evaluation</vt:lpstr>
      <vt:lpstr>Secure Design</vt:lpstr>
      <vt:lpstr>Considerations for Design</vt:lpstr>
      <vt:lpstr>Secure Software Development Methodologies</vt:lpstr>
      <vt:lpstr>Secure Software Development terms</vt:lpstr>
      <vt:lpstr>Principles of Secure Design</vt:lpstr>
      <vt:lpstr>Software Development Methodologies</vt:lpstr>
      <vt:lpstr>Software Development methodologies</vt:lpstr>
      <vt:lpstr>Waterfall</vt:lpstr>
      <vt:lpstr>Pros and Cons with the Waterfall</vt:lpstr>
      <vt:lpstr>Prototyping</vt:lpstr>
      <vt:lpstr>Pros and Cons of Prototyping</vt:lpstr>
      <vt:lpstr>Spiral</vt:lpstr>
      <vt:lpstr>Pros and Cons of Spiral</vt:lpstr>
      <vt:lpstr>Agile</vt:lpstr>
      <vt:lpstr>THE SDLC (Software/Systems Development Lifecycle)</vt:lpstr>
      <vt:lpstr>PowerPoint Presentation</vt:lpstr>
      <vt:lpstr>OWASP</vt:lpstr>
      <vt:lpstr>OWASP (Open Web Application Security Project) Top Ten</vt:lpstr>
      <vt:lpstr>PowerPoint Presentation</vt:lpstr>
      <vt:lpstr>Object Oriented Programming</vt:lpstr>
      <vt:lpstr>Object Oriented Programming</vt:lpstr>
      <vt:lpstr>Object Oriented Programming</vt:lpstr>
      <vt:lpstr>Classes and Objects  </vt:lpstr>
      <vt:lpstr>Methods</vt:lpstr>
      <vt:lpstr>Functions</vt:lpstr>
      <vt:lpstr>COHESION. </vt:lpstr>
      <vt:lpstr>Cohesion vs. Coupling</vt:lpstr>
      <vt:lpstr>Databases  </vt:lpstr>
      <vt:lpstr>Database Models</vt:lpstr>
      <vt:lpstr>Database Management</vt:lpstr>
      <vt:lpstr>Database Models</vt:lpstr>
      <vt:lpstr>PowerPoint Presentation</vt:lpstr>
      <vt:lpstr>Distributed Databases</vt:lpstr>
      <vt:lpstr>Relational Databases</vt:lpstr>
      <vt:lpstr>Relational Databases</vt:lpstr>
      <vt:lpstr>PowerPoint Presentation</vt:lpstr>
      <vt:lpstr>PowerPoint Presentation</vt:lpstr>
      <vt:lpstr>Software Development Security Review</vt:lpstr>
      <vt:lpstr>The END…But Now What?????</vt:lpstr>
      <vt:lpstr>Congratulations!!!!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and Introduction CISSP Certification Course Instructor: Kelly Handerhan CISSP, CISSP, CCSP, PMP, CRISC, etc.</dc:title>
  <dc:creator>Kelly Handerhan</dc:creator>
  <cp:lastModifiedBy>Kelly Handerhan</cp:lastModifiedBy>
  <cp:revision>181</cp:revision>
  <dcterms:created xsi:type="dcterms:W3CDTF">2019-12-13T01:22:40Z</dcterms:created>
  <dcterms:modified xsi:type="dcterms:W3CDTF">2021-02-25T10:23:41Z</dcterms:modified>
</cp:coreProperties>
</file>